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Default Extension="jpg" ContentType="image/jpg"/>
  <Override PartName="/ppt/slides/slide1.xml" ContentType="application/vnd.openxmlformats-officedocument.presentationml.slide+xml"/>
  <Default Extension="png" ContentType="image/pn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p:notesSz cx="9144000" cy="51435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00A1DF"/>
                </a:solidFill>
                <a:latin typeface="Trebuchet MS"/>
                <a:cs typeface="Trebuchet MS"/>
              </a:defRPr>
            </a:lvl1pPr>
          </a:lstStyle>
          <a:p/>
        </p:txBody>
      </p:sp>
      <p:sp>
        <p:nvSpPr>
          <p:cNvPr id="3" name="Holder 3"/>
          <p:cNvSpPr>
            <a:spLocks noGrp="1"/>
          </p:cNvSpPr>
          <p:nvPr>
            <p:ph type="body" idx="1"/>
          </p:nvPr>
        </p:nvSpPr>
        <p:spPr/>
        <p:txBody>
          <a:bodyPr lIns="0" tIns="0" rIns="0" bIns="0"/>
          <a:lstStyle>
            <a:lvl1pPr>
              <a:defRPr sz="9000" b="0" i="0">
                <a:solidFill>
                  <a:srgbClr val="00A1DF"/>
                </a:solidFill>
                <a:latin typeface="Trebuchet MS"/>
                <a:cs typeface="Trebuchet MS"/>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00A1DF"/>
                </a:solidFill>
                <a:latin typeface="Trebuchet MS"/>
                <a:cs typeface="Trebuchet MS"/>
              </a:defRPr>
            </a:lvl1pPr>
          </a:lstStyle>
          <a:p/>
        </p:txBody>
      </p:sp>
      <p:sp>
        <p:nvSpPr>
          <p:cNvPr id="3" name="Holder 3"/>
          <p:cNvSpPr>
            <a:spLocks noGrp="1"/>
          </p:cNvSpPr>
          <p:nvPr>
            <p:ph idx="2" sz="half"/>
          </p:nvPr>
        </p:nvSpPr>
        <p:spPr>
          <a:xfrm>
            <a:off x="567690" y="937259"/>
            <a:ext cx="3126740" cy="2596515"/>
          </a:xfrm>
          <a:prstGeom prst="rect">
            <a:avLst/>
          </a:prstGeom>
        </p:spPr>
        <p:txBody>
          <a:bodyPr wrap="square" lIns="0" tIns="0" rIns="0" bIns="0">
            <a:spAutoFit/>
          </a:bodyPr>
          <a:lstStyle>
            <a:lvl1pPr>
              <a:defRPr sz="1050" b="0" i="0">
                <a:solidFill>
                  <a:srgbClr val="00467F"/>
                </a:solidFill>
                <a:latin typeface="Trebuchet MS"/>
                <a:cs typeface="Trebuchet MS"/>
              </a:defRPr>
            </a:lvl1pPr>
          </a:lstStyle>
          <a:p/>
        </p:txBody>
      </p:sp>
      <p:sp>
        <p:nvSpPr>
          <p:cNvPr id="4" name="Holder 4"/>
          <p:cNvSpPr>
            <a:spLocks noGrp="1"/>
          </p:cNvSpPr>
          <p:nvPr>
            <p:ph idx="3" sz="half"/>
          </p:nvPr>
        </p:nvSpPr>
        <p:spPr>
          <a:xfrm>
            <a:off x="4709160" y="1183005"/>
            <a:ext cx="3977640" cy="339471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00A1DF"/>
                </a:solidFill>
                <a:latin typeface="Trebuchet MS"/>
                <a:cs typeface="Trebuchet MS"/>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showMasterSp="0">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080250" y="158750"/>
            <a:ext cx="1657349" cy="342900"/>
          </a:xfrm>
          <a:prstGeom prst="rect">
            <a:avLst/>
          </a:prstGeom>
          <a:blipFill>
            <a:blip r:embed="rId7" cstate="print"/>
            <a:stretch>
              <a:fillRect/>
            </a:stretch>
          </a:blipFill>
        </p:spPr>
        <p:txBody>
          <a:bodyPr wrap="square" lIns="0" tIns="0" rIns="0" bIns="0" rtlCol="0"/>
          <a:lstStyle/>
          <a:p/>
        </p:txBody>
      </p:sp>
      <p:sp>
        <p:nvSpPr>
          <p:cNvPr id="2" name="Holder 2"/>
          <p:cNvSpPr>
            <a:spLocks noGrp="1"/>
          </p:cNvSpPr>
          <p:nvPr>
            <p:ph type="title"/>
          </p:nvPr>
        </p:nvSpPr>
        <p:spPr>
          <a:xfrm>
            <a:off x="535940" y="887181"/>
            <a:ext cx="7384415" cy="487680"/>
          </a:xfrm>
          <a:prstGeom prst="rect">
            <a:avLst/>
          </a:prstGeom>
        </p:spPr>
        <p:txBody>
          <a:bodyPr wrap="square" lIns="0" tIns="0" rIns="0" bIns="0">
            <a:spAutoFit/>
          </a:bodyPr>
          <a:lstStyle>
            <a:lvl1pPr>
              <a:defRPr sz="1600" b="0" i="0">
                <a:solidFill>
                  <a:srgbClr val="00A1DF"/>
                </a:solidFill>
                <a:latin typeface="Trebuchet MS"/>
                <a:cs typeface="Trebuchet MS"/>
              </a:defRPr>
            </a:lvl1pPr>
          </a:lstStyle>
          <a:p/>
        </p:txBody>
      </p:sp>
      <p:sp>
        <p:nvSpPr>
          <p:cNvPr id="3" name="Holder 3"/>
          <p:cNvSpPr>
            <a:spLocks noGrp="1"/>
          </p:cNvSpPr>
          <p:nvPr>
            <p:ph type="body" idx="1"/>
          </p:nvPr>
        </p:nvSpPr>
        <p:spPr>
          <a:xfrm>
            <a:off x="523042" y="1231487"/>
            <a:ext cx="8097915" cy="1600200"/>
          </a:xfrm>
          <a:prstGeom prst="rect">
            <a:avLst/>
          </a:prstGeom>
        </p:spPr>
        <p:txBody>
          <a:bodyPr wrap="square" lIns="0" tIns="0" rIns="0" bIns="0">
            <a:spAutoFit/>
          </a:bodyPr>
          <a:lstStyle>
            <a:lvl1pPr>
              <a:defRPr sz="9000" b="0" i="0">
                <a:solidFill>
                  <a:srgbClr val="00A1DF"/>
                </a:solidFill>
                <a:latin typeface="Trebuchet MS"/>
                <a:cs typeface="Trebuchet MS"/>
              </a:defRPr>
            </a:lvl1pPr>
          </a:lstStyle>
          <a:p/>
        </p:txBody>
      </p:sp>
      <p:sp>
        <p:nvSpPr>
          <p:cNvPr id="4" name="Holder 4"/>
          <p:cNvSpPr>
            <a:spLocks noGrp="1"/>
          </p:cNvSpPr>
          <p:nvPr>
            <p:ph type="ftr" idx="5" sz="quarter"/>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bi.gov/contact-us/field" TargetMode="External"/><Relationship Id="rId3" Type="http://schemas.openxmlformats.org/officeDocument/2006/relationships/hyperlink" Target="http://www.ic3.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 Id="rId11" Type="http://schemas.openxmlformats.org/officeDocument/2006/relationships/image" Target="../media/image6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haveibeenpwned.com/" TargetMode="External"/><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1.jpg"/><Relationship Id="rId3" Type="http://schemas.openxmlformats.org/officeDocument/2006/relationships/image" Target="../media/image7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g"/><Relationship Id="rId3" Type="http://schemas.openxmlformats.org/officeDocument/2006/relationships/image" Target="../media/image36.png"/><Relationship Id="rId4" Type="http://schemas.openxmlformats.org/officeDocument/2006/relationships/hyperlink" Target="http://www.ic3.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 Id="rId3" Type="http://schemas.openxmlformats.org/officeDocument/2006/relationships/image" Target="../media/image38.jpg"/><Relationship Id="rId4" Type="http://schemas.openxmlformats.org/officeDocument/2006/relationships/hyperlink" Target="http://www.ic3.gov/"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51435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7080250" y="228600"/>
            <a:ext cx="1657349" cy="342900"/>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535940" y="2089994"/>
            <a:ext cx="6079490" cy="822960"/>
          </a:xfrm>
          <a:prstGeom prst="rect"/>
        </p:spPr>
        <p:txBody>
          <a:bodyPr wrap="square" lIns="0" tIns="0" rIns="0" bIns="0" rtlCol="0" vert="horz">
            <a:spAutoFit/>
          </a:bodyPr>
          <a:lstStyle/>
          <a:p>
            <a:pPr marL="12700" marR="5080">
              <a:lnSpc>
                <a:spcPct val="100000"/>
              </a:lnSpc>
              <a:tabLst>
                <a:tab pos="1676400" algn="l"/>
                <a:tab pos="4077970" algn="l"/>
              </a:tabLst>
            </a:pPr>
            <a:r>
              <a:rPr dirty="0" sz="2700" spc="150">
                <a:solidFill>
                  <a:srgbClr val="FFFFFF"/>
                </a:solidFill>
              </a:rPr>
              <a:t>ARE</a:t>
            </a:r>
            <a:r>
              <a:rPr dirty="0" sz="2700" spc="390">
                <a:solidFill>
                  <a:srgbClr val="FFFFFF"/>
                </a:solidFill>
              </a:rPr>
              <a:t> </a:t>
            </a:r>
            <a:r>
              <a:rPr dirty="0" sz="2700" spc="150">
                <a:solidFill>
                  <a:srgbClr val="FFFFFF"/>
                </a:solidFill>
              </a:rPr>
              <a:t>YOU	</a:t>
            </a:r>
            <a:r>
              <a:rPr dirty="0" sz="2700" spc="175">
                <a:solidFill>
                  <a:srgbClr val="FFFFFF"/>
                </a:solidFill>
              </a:rPr>
              <a:t>COMBATTING	</a:t>
            </a:r>
            <a:r>
              <a:rPr dirty="0" sz="2700" spc="180">
                <a:solidFill>
                  <a:srgbClr val="FFFFFF"/>
                </a:solidFill>
              </a:rPr>
              <a:t>FRAUD</a:t>
            </a:r>
            <a:r>
              <a:rPr dirty="0" sz="2700" spc="185">
                <a:solidFill>
                  <a:srgbClr val="FFFFFF"/>
                </a:solidFill>
              </a:rPr>
              <a:t> </a:t>
            </a:r>
            <a:r>
              <a:rPr dirty="0" sz="2700" spc="225">
                <a:solidFill>
                  <a:srgbClr val="FFFFFF"/>
                </a:solidFill>
              </a:rPr>
              <a:t>AND </a:t>
            </a:r>
            <a:r>
              <a:rPr dirty="0" sz="2700" spc="225">
                <a:solidFill>
                  <a:srgbClr val="FFFFFF"/>
                </a:solidFill>
              </a:rPr>
              <a:t> </a:t>
            </a:r>
            <a:r>
              <a:rPr dirty="0" sz="2700" spc="204">
                <a:solidFill>
                  <a:srgbClr val="FFFFFF"/>
                </a:solidFill>
              </a:rPr>
              <a:t>CYBERSECURITY</a:t>
            </a:r>
            <a:r>
              <a:rPr dirty="0" sz="2700" spc="280">
                <a:solidFill>
                  <a:srgbClr val="FFFFFF"/>
                </a:solidFill>
              </a:rPr>
              <a:t> </a:t>
            </a:r>
            <a:r>
              <a:rPr dirty="0" sz="2700" spc="160">
                <a:solidFill>
                  <a:srgbClr val="FFFFFF"/>
                </a:solidFill>
              </a:rPr>
              <a:t>THREATS?</a:t>
            </a:r>
            <a:endParaRPr sz="2700"/>
          </a:p>
        </p:txBody>
      </p:sp>
      <p:sp>
        <p:nvSpPr>
          <p:cNvPr id="5" name="object 5"/>
          <p:cNvSpPr txBox="1"/>
          <p:nvPr/>
        </p:nvSpPr>
        <p:spPr>
          <a:xfrm>
            <a:off x="535940" y="4913376"/>
            <a:ext cx="5130165" cy="106045"/>
          </a:xfrm>
          <a:prstGeom prst="rect">
            <a:avLst/>
          </a:prstGeom>
        </p:spPr>
        <p:txBody>
          <a:bodyPr wrap="square" lIns="0" tIns="0" rIns="0" bIns="0" rtlCol="0" vert="horz">
            <a:spAutoFit/>
          </a:bodyPr>
          <a:lstStyle/>
          <a:p>
            <a:pPr marL="12700">
              <a:lnSpc>
                <a:spcPct val="100000"/>
              </a:lnSpc>
            </a:pPr>
            <a:r>
              <a:rPr dirty="0" sz="600" spc="-10">
                <a:solidFill>
                  <a:srgbClr val="FFFFFF"/>
                </a:solidFill>
                <a:latin typeface="Trebuchet MS"/>
                <a:cs typeface="Trebuchet MS"/>
              </a:rPr>
              <a:t>SunTrust </a:t>
            </a:r>
            <a:r>
              <a:rPr dirty="0" sz="600" spc="-5">
                <a:solidFill>
                  <a:srgbClr val="FFFFFF"/>
                </a:solidFill>
                <a:latin typeface="Trebuchet MS"/>
                <a:cs typeface="Trebuchet MS"/>
              </a:rPr>
              <a:t>Bank, Member FDIC. ©2019 </a:t>
            </a:r>
            <a:r>
              <a:rPr dirty="0" sz="600" spc="-10">
                <a:solidFill>
                  <a:srgbClr val="FFFFFF"/>
                </a:solidFill>
                <a:latin typeface="Trebuchet MS"/>
                <a:cs typeface="Trebuchet MS"/>
              </a:rPr>
              <a:t>SunTrust </a:t>
            </a:r>
            <a:r>
              <a:rPr dirty="0" sz="600" spc="-5">
                <a:solidFill>
                  <a:srgbClr val="FFFFFF"/>
                </a:solidFill>
                <a:latin typeface="Trebuchet MS"/>
                <a:cs typeface="Trebuchet MS"/>
              </a:rPr>
              <a:t>Banks, Inc. SUNTRUST and the </a:t>
            </a:r>
            <a:r>
              <a:rPr dirty="0" sz="600" spc="-10">
                <a:solidFill>
                  <a:srgbClr val="FFFFFF"/>
                </a:solidFill>
                <a:latin typeface="Trebuchet MS"/>
                <a:cs typeface="Trebuchet MS"/>
              </a:rPr>
              <a:t>SunTrust </a:t>
            </a:r>
            <a:r>
              <a:rPr dirty="0" sz="600" spc="-5">
                <a:solidFill>
                  <a:srgbClr val="FFFFFF"/>
                </a:solidFill>
                <a:latin typeface="Trebuchet MS"/>
                <a:cs typeface="Trebuchet MS"/>
              </a:rPr>
              <a:t>logo </a:t>
            </a:r>
            <a:r>
              <a:rPr dirty="0" sz="600" spc="-10">
                <a:solidFill>
                  <a:srgbClr val="FFFFFF"/>
                </a:solidFill>
                <a:latin typeface="Trebuchet MS"/>
                <a:cs typeface="Trebuchet MS"/>
              </a:rPr>
              <a:t>are </a:t>
            </a:r>
            <a:r>
              <a:rPr dirty="0" sz="600" spc="-5">
                <a:solidFill>
                  <a:srgbClr val="FFFFFF"/>
                </a:solidFill>
                <a:latin typeface="Trebuchet MS"/>
                <a:cs typeface="Trebuchet MS"/>
              </a:rPr>
              <a:t>trademarks </a:t>
            </a:r>
            <a:r>
              <a:rPr dirty="0" sz="600">
                <a:solidFill>
                  <a:srgbClr val="FFFFFF"/>
                </a:solidFill>
                <a:latin typeface="Trebuchet MS"/>
                <a:cs typeface="Trebuchet MS"/>
              </a:rPr>
              <a:t>of </a:t>
            </a:r>
            <a:r>
              <a:rPr dirty="0" sz="600" spc="-10">
                <a:solidFill>
                  <a:srgbClr val="FFFFFF"/>
                </a:solidFill>
                <a:latin typeface="Trebuchet MS"/>
                <a:cs typeface="Trebuchet MS"/>
              </a:rPr>
              <a:t>SunTrust </a:t>
            </a:r>
            <a:r>
              <a:rPr dirty="0" sz="600" spc="-5">
                <a:solidFill>
                  <a:srgbClr val="FFFFFF"/>
                </a:solidFill>
                <a:latin typeface="Trebuchet MS"/>
                <a:cs typeface="Trebuchet MS"/>
              </a:rPr>
              <a:t>Banks, Inc. All rights </a:t>
            </a:r>
            <a:r>
              <a:rPr dirty="0" sz="600" spc="150">
                <a:solidFill>
                  <a:srgbClr val="FFFFFF"/>
                </a:solidFill>
                <a:latin typeface="Trebuchet MS"/>
                <a:cs typeface="Trebuchet MS"/>
              </a:rPr>
              <a:t> </a:t>
            </a:r>
            <a:r>
              <a:rPr dirty="0" sz="600" spc="-10">
                <a:solidFill>
                  <a:srgbClr val="FFFFFF"/>
                </a:solidFill>
                <a:latin typeface="Trebuchet MS"/>
                <a:cs typeface="Trebuchet MS"/>
              </a:rPr>
              <a:t>reserved.</a:t>
            </a:r>
            <a:endParaRPr sz="600">
              <a:latin typeface="Trebuchet MS"/>
              <a:cs typeface="Trebuchet MS"/>
            </a:endParaRPr>
          </a:p>
        </p:txBody>
      </p:sp>
      <p:sp>
        <p:nvSpPr>
          <p:cNvPr id="6" name="object 6"/>
          <p:cNvSpPr txBox="1"/>
          <p:nvPr/>
        </p:nvSpPr>
        <p:spPr>
          <a:xfrm>
            <a:off x="8587740" y="4940680"/>
            <a:ext cx="70485" cy="106045"/>
          </a:xfrm>
          <a:prstGeom prst="rect">
            <a:avLst/>
          </a:prstGeom>
        </p:spPr>
        <p:txBody>
          <a:bodyPr wrap="square" lIns="0" tIns="0" rIns="0" bIns="0" rtlCol="0" vert="horz">
            <a:spAutoFit/>
          </a:bodyPr>
          <a:lstStyle/>
          <a:p>
            <a:pPr marL="12700">
              <a:lnSpc>
                <a:spcPct val="100000"/>
              </a:lnSpc>
            </a:pPr>
            <a:r>
              <a:rPr dirty="0" sz="600" b="1">
                <a:solidFill>
                  <a:srgbClr val="FFFFFF"/>
                </a:solidFill>
                <a:latin typeface="Trebuchet MS"/>
                <a:cs typeface="Trebuchet MS"/>
              </a:rPr>
              <a:t>1</a:t>
            </a:r>
            <a:endParaRPr sz="600">
              <a:latin typeface="Trebuchet MS"/>
              <a:cs typeface="Trebuchet MS"/>
            </a:endParaRPr>
          </a:p>
        </p:txBody>
      </p:sp>
      <p:sp>
        <p:nvSpPr>
          <p:cNvPr id="7" name="object 7"/>
          <p:cNvSpPr txBox="1"/>
          <p:nvPr/>
        </p:nvSpPr>
        <p:spPr>
          <a:xfrm>
            <a:off x="535807" y="3203304"/>
            <a:ext cx="3125470" cy="975994"/>
          </a:xfrm>
          <a:prstGeom prst="rect">
            <a:avLst/>
          </a:prstGeom>
        </p:spPr>
        <p:txBody>
          <a:bodyPr wrap="square" lIns="0" tIns="0" rIns="0" bIns="0" rtlCol="0" vert="horz">
            <a:spAutoFit/>
          </a:bodyPr>
          <a:lstStyle/>
          <a:p>
            <a:pPr marL="12700">
              <a:lnSpc>
                <a:spcPct val="100000"/>
              </a:lnSpc>
            </a:pPr>
            <a:r>
              <a:rPr dirty="0" sz="1050">
                <a:solidFill>
                  <a:srgbClr val="FFFFFF"/>
                </a:solidFill>
                <a:latin typeface="Trebuchet MS"/>
                <a:cs typeface="Trebuchet MS"/>
              </a:rPr>
              <a:t>DATE:  August </a:t>
            </a:r>
            <a:r>
              <a:rPr dirty="0" sz="1050" spc="-5">
                <a:solidFill>
                  <a:srgbClr val="FFFFFF"/>
                </a:solidFill>
                <a:latin typeface="Trebuchet MS"/>
                <a:cs typeface="Trebuchet MS"/>
              </a:rPr>
              <a:t>23,</a:t>
            </a:r>
            <a:r>
              <a:rPr dirty="0" sz="1050" spc="-110">
                <a:solidFill>
                  <a:srgbClr val="FFFFFF"/>
                </a:solidFill>
                <a:latin typeface="Trebuchet MS"/>
                <a:cs typeface="Trebuchet MS"/>
              </a:rPr>
              <a:t> </a:t>
            </a:r>
            <a:r>
              <a:rPr dirty="0" sz="1050" spc="-5">
                <a:solidFill>
                  <a:srgbClr val="FFFFFF"/>
                </a:solidFill>
                <a:latin typeface="Trebuchet MS"/>
                <a:cs typeface="Trebuchet MS"/>
              </a:rPr>
              <a:t>2019</a:t>
            </a:r>
            <a:endParaRPr sz="1050">
              <a:latin typeface="Trebuchet MS"/>
              <a:cs typeface="Trebuchet MS"/>
            </a:endParaRPr>
          </a:p>
          <a:p>
            <a:pPr>
              <a:lnSpc>
                <a:spcPct val="100000"/>
              </a:lnSpc>
            </a:pPr>
            <a:endParaRPr sz="1200">
              <a:latin typeface="Times New Roman"/>
              <a:cs typeface="Times New Roman"/>
            </a:endParaRPr>
          </a:p>
          <a:p>
            <a:pPr>
              <a:lnSpc>
                <a:spcPct val="100000"/>
              </a:lnSpc>
              <a:spcBef>
                <a:spcPts val="45"/>
              </a:spcBef>
            </a:pPr>
            <a:endParaRPr sz="950">
              <a:latin typeface="Times New Roman"/>
              <a:cs typeface="Times New Roman"/>
            </a:endParaRPr>
          </a:p>
          <a:p>
            <a:pPr marL="12700">
              <a:lnSpc>
                <a:spcPct val="100000"/>
              </a:lnSpc>
            </a:pPr>
            <a:r>
              <a:rPr dirty="0" sz="1050" spc="-5">
                <a:solidFill>
                  <a:srgbClr val="FFFFFF"/>
                </a:solidFill>
                <a:latin typeface="Trebuchet MS"/>
                <a:cs typeface="Trebuchet MS"/>
              </a:rPr>
              <a:t>PRESENTED</a:t>
            </a:r>
            <a:r>
              <a:rPr dirty="0" sz="1050" spc="-65">
                <a:solidFill>
                  <a:srgbClr val="FFFFFF"/>
                </a:solidFill>
                <a:latin typeface="Trebuchet MS"/>
                <a:cs typeface="Trebuchet MS"/>
              </a:rPr>
              <a:t> </a:t>
            </a:r>
            <a:r>
              <a:rPr dirty="0" sz="1050">
                <a:solidFill>
                  <a:srgbClr val="FFFFFF"/>
                </a:solidFill>
                <a:latin typeface="Trebuchet MS"/>
                <a:cs typeface="Trebuchet MS"/>
              </a:rPr>
              <a:t>BY</a:t>
            </a:r>
            <a:endParaRPr sz="1050">
              <a:latin typeface="Trebuchet MS"/>
              <a:cs typeface="Trebuchet MS"/>
            </a:endParaRPr>
          </a:p>
          <a:p>
            <a:pPr marL="12700">
              <a:lnSpc>
                <a:spcPct val="100000"/>
              </a:lnSpc>
            </a:pPr>
            <a:r>
              <a:rPr dirty="0" sz="1050">
                <a:solidFill>
                  <a:srgbClr val="FFFFFF"/>
                </a:solidFill>
                <a:latin typeface="Trebuchet MS"/>
                <a:cs typeface="Trebuchet MS"/>
              </a:rPr>
              <a:t>NAME:  </a:t>
            </a:r>
            <a:r>
              <a:rPr dirty="0" sz="1050" spc="-5">
                <a:solidFill>
                  <a:srgbClr val="FFFFFF"/>
                </a:solidFill>
                <a:latin typeface="Trebuchet MS"/>
                <a:cs typeface="Trebuchet MS"/>
              </a:rPr>
              <a:t>Brian </a:t>
            </a:r>
            <a:r>
              <a:rPr dirty="0" sz="1050">
                <a:solidFill>
                  <a:srgbClr val="FFFFFF"/>
                </a:solidFill>
                <a:latin typeface="Trebuchet MS"/>
                <a:cs typeface="Trebuchet MS"/>
              </a:rPr>
              <a:t>S.</a:t>
            </a:r>
            <a:r>
              <a:rPr dirty="0" sz="1050" spc="-95">
                <a:solidFill>
                  <a:srgbClr val="FFFFFF"/>
                </a:solidFill>
                <a:latin typeface="Trebuchet MS"/>
                <a:cs typeface="Trebuchet MS"/>
              </a:rPr>
              <a:t> </a:t>
            </a:r>
            <a:r>
              <a:rPr dirty="0" sz="1050">
                <a:solidFill>
                  <a:srgbClr val="FFFFFF"/>
                </a:solidFill>
                <a:latin typeface="Trebuchet MS"/>
                <a:cs typeface="Trebuchet MS"/>
              </a:rPr>
              <a:t>Orth</a:t>
            </a:r>
            <a:endParaRPr sz="1050">
              <a:latin typeface="Trebuchet MS"/>
              <a:cs typeface="Trebuchet MS"/>
            </a:endParaRPr>
          </a:p>
          <a:p>
            <a:pPr marL="12700">
              <a:lnSpc>
                <a:spcPct val="100000"/>
              </a:lnSpc>
            </a:pPr>
            <a:r>
              <a:rPr dirty="0" sz="1050" spc="-5">
                <a:solidFill>
                  <a:srgbClr val="FFFFFF"/>
                </a:solidFill>
                <a:latin typeface="Trebuchet MS"/>
                <a:cs typeface="Trebuchet MS"/>
              </a:rPr>
              <a:t>TITLE:  Senior </a:t>
            </a:r>
            <a:r>
              <a:rPr dirty="0" sz="1050">
                <a:solidFill>
                  <a:srgbClr val="FFFFFF"/>
                </a:solidFill>
                <a:latin typeface="Trebuchet MS"/>
                <a:cs typeface="Trebuchet MS"/>
              </a:rPr>
              <a:t>Vice </a:t>
            </a:r>
            <a:r>
              <a:rPr dirty="0" sz="1050" spc="-5">
                <a:solidFill>
                  <a:srgbClr val="FFFFFF"/>
                </a:solidFill>
                <a:latin typeface="Trebuchet MS"/>
                <a:cs typeface="Trebuchet MS"/>
              </a:rPr>
              <a:t>President </a:t>
            </a:r>
            <a:r>
              <a:rPr dirty="0" sz="1050">
                <a:solidFill>
                  <a:srgbClr val="FFFFFF"/>
                </a:solidFill>
                <a:latin typeface="Trebuchet MS"/>
                <a:cs typeface="Trebuchet MS"/>
              </a:rPr>
              <a:t>– Government</a:t>
            </a:r>
            <a:r>
              <a:rPr dirty="0" sz="1050" spc="-45">
                <a:solidFill>
                  <a:srgbClr val="FFFFFF"/>
                </a:solidFill>
                <a:latin typeface="Trebuchet MS"/>
                <a:cs typeface="Trebuchet MS"/>
              </a:rPr>
              <a:t> </a:t>
            </a:r>
            <a:r>
              <a:rPr dirty="0" sz="1050" spc="-5">
                <a:solidFill>
                  <a:srgbClr val="FFFFFF"/>
                </a:solidFill>
                <a:latin typeface="Trebuchet MS"/>
                <a:cs typeface="Trebuchet MS"/>
              </a:rPr>
              <a:t>Banking</a:t>
            </a:r>
            <a:endParaRPr sz="105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4495800" cy="292100"/>
          </a:xfrm>
          <a:prstGeom prst="rect"/>
        </p:spPr>
        <p:txBody>
          <a:bodyPr wrap="square" lIns="0" tIns="0" rIns="0" bIns="0" rtlCol="0" vert="horz">
            <a:spAutoFit/>
          </a:bodyPr>
          <a:lstStyle/>
          <a:p>
            <a:pPr marL="12700">
              <a:lnSpc>
                <a:spcPct val="100000"/>
              </a:lnSpc>
            </a:pPr>
            <a:r>
              <a:rPr dirty="0" sz="1800">
                <a:solidFill>
                  <a:srgbClr val="00467F"/>
                </a:solidFill>
              </a:rPr>
              <a:t>B</a:t>
            </a:r>
            <a:r>
              <a:rPr dirty="0" sz="1800" spc="-320">
                <a:solidFill>
                  <a:srgbClr val="00467F"/>
                </a:solidFill>
              </a:rPr>
              <a:t> </a:t>
            </a:r>
            <a:r>
              <a:rPr dirty="0" sz="1800" spc="-5">
                <a:solidFill>
                  <a:srgbClr val="00467F"/>
                </a:solidFill>
              </a:rPr>
              <a:t>U</a:t>
            </a:r>
            <a:r>
              <a:rPr dirty="0" sz="1800" spc="-325">
                <a:solidFill>
                  <a:srgbClr val="00467F"/>
                </a:solidFill>
              </a:rPr>
              <a:t> </a:t>
            </a:r>
            <a:r>
              <a:rPr dirty="0" sz="1800">
                <a:solidFill>
                  <a:srgbClr val="00467F"/>
                </a:solidFill>
              </a:rPr>
              <a:t>S</a:t>
            </a:r>
            <a:r>
              <a:rPr dirty="0" sz="1800" spc="-325">
                <a:solidFill>
                  <a:srgbClr val="00467F"/>
                </a:solidFill>
              </a:rPr>
              <a:t> </a:t>
            </a:r>
            <a:r>
              <a:rPr dirty="0" sz="1800" spc="-5">
                <a:solidFill>
                  <a:srgbClr val="00467F"/>
                </a:solidFill>
              </a:rPr>
              <a:t>I</a:t>
            </a:r>
            <a:r>
              <a:rPr dirty="0" sz="1800" spc="-320">
                <a:solidFill>
                  <a:srgbClr val="00467F"/>
                </a:solidFill>
              </a:rPr>
              <a:t> </a:t>
            </a:r>
            <a:r>
              <a:rPr dirty="0" sz="1800" spc="-5">
                <a:solidFill>
                  <a:srgbClr val="00467F"/>
                </a:solidFill>
              </a:rPr>
              <a:t>N</a:t>
            </a:r>
            <a:r>
              <a:rPr dirty="0" sz="1800" spc="-320">
                <a:solidFill>
                  <a:srgbClr val="00467F"/>
                </a:solidFill>
              </a:rPr>
              <a:t> </a:t>
            </a:r>
            <a:r>
              <a:rPr dirty="0" sz="1800" spc="110">
                <a:solidFill>
                  <a:srgbClr val="00467F"/>
                </a:solidFill>
              </a:rPr>
              <a:t>ES</a:t>
            </a:r>
            <a:r>
              <a:rPr dirty="0" sz="1800" spc="-325">
                <a:solidFill>
                  <a:srgbClr val="00467F"/>
                </a:solidFill>
              </a:rPr>
              <a:t> </a:t>
            </a:r>
            <a:r>
              <a:rPr dirty="0" sz="1800">
                <a:solidFill>
                  <a:srgbClr val="00467F"/>
                </a:solidFill>
              </a:rPr>
              <a:t>S</a:t>
            </a:r>
            <a:r>
              <a:rPr dirty="0" sz="1800" spc="395">
                <a:solidFill>
                  <a:srgbClr val="00467F"/>
                </a:solidFill>
              </a:rPr>
              <a:t> </a:t>
            </a:r>
            <a:r>
              <a:rPr dirty="0" sz="1800" spc="160">
                <a:solidFill>
                  <a:srgbClr val="00467F"/>
                </a:solidFill>
              </a:rPr>
              <a:t>EMAI</a:t>
            </a:r>
            <a:r>
              <a:rPr dirty="0" sz="1800" spc="-320">
                <a:solidFill>
                  <a:srgbClr val="00467F"/>
                </a:solidFill>
              </a:rPr>
              <a:t> </a:t>
            </a:r>
            <a:r>
              <a:rPr dirty="0" sz="1800" spc="-5">
                <a:solidFill>
                  <a:srgbClr val="00467F"/>
                </a:solidFill>
              </a:rPr>
              <a:t>L</a:t>
            </a:r>
            <a:r>
              <a:rPr dirty="0" sz="1800" spc="375">
                <a:solidFill>
                  <a:srgbClr val="00467F"/>
                </a:solidFill>
              </a:rPr>
              <a:t> </a:t>
            </a:r>
            <a:r>
              <a:rPr dirty="0" sz="1800" spc="-5">
                <a:solidFill>
                  <a:srgbClr val="00467F"/>
                </a:solidFill>
              </a:rPr>
              <a:t>C</a:t>
            </a:r>
            <a:r>
              <a:rPr dirty="0" sz="1800" spc="-320">
                <a:solidFill>
                  <a:srgbClr val="00467F"/>
                </a:solidFill>
              </a:rPr>
              <a:t> </a:t>
            </a:r>
            <a:r>
              <a:rPr dirty="0" sz="1800">
                <a:solidFill>
                  <a:srgbClr val="00467F"/>
                </a:solidFill>
              </a:rPr>
              <a:t>O</a:t>
            </a:r>
            <a:r>
              <a:rPr dirty="0" sz="1800" spc="-325">
                <a:solidFill>
                  <a:srgbClr val="00467F"/>
                </a:solidFill>
              </a:rPr>
              <a:t> </a:t>
            </a:r>
            <a:r>
              <a:rPr dirty="0" sz="1800" spc="105">
                <a:solidFill>
                  <a:srgbClr val="00467F"/>
                </a:solidFill>
              </a:rPr>
              <a:t>MP</a:t>
            </a:r>
            <a:r>
              <a:rPr dirty="0" sz="1800" spc="-315">
                <a:solidFill>
                  <a:srgbClr val="00467F"/>
                </a:solidFill>
              </a:rPr>
              <a:t> </a:t>
            </a:r>
            <a:r>
              <a:rPr dirty="0" sz="1800">
                <a:solidFill>
                  <a:srgbClr val="00467F"/>
                </a:solidFill>
              </a:rPr>
              <a:t>R</a:t>
            </a:r>
            <a:r>
              <a:rPr dirty="0" sz="1800" spc="-325">
                <a:solidFill>
                  <a:srgbClr val="00467F"/>
                </a:solidFill>
              </a:rPr>
              <a:t> </a:t>
            </a:r>
            <a:r>
              <a:rPr dirty="0" sz="1800">
                <a:solidFill>
                  <a:srgbClr val="00467F"/>
                </a:solidFill>
              </a:rPr>
              <a:t>O</a:t>
            </a:r>
            <a:r>
              <a:rPr dirty="0" sz="1800" spc="-325">
                <a:solidFill>
                  <a:srgbClr val="00467F"/>
                </a:solidFill>
              </a:rPr>
              <a:t> </a:t>
            </a:r>
            <a:r>
              <a:rPr dirty="0" sz="1800" spc="105">
                <a:solidFill>
                  <a:srgbClr val="00467F"/>
                </a:solidFill>
              </a:rPr>
              <a:t>MI</a:t>
            </a:r>
            <a:r>
              <a:rPr dirty="0" sz="1800" spc="-320">
                <a:solidFill>
                  <a:srgbClr val="00467F"/>
                </a:solidFill>
              </a:rPr>
              <a:t> </a:t>
            </a:r>
            <a:r>
              <a:rPr dirty="0" sz="1800">
                <a:solidFill>
                  <a:srgbClr val="00467F"/>
                </a:solidFill>
              </a:rPr>
              <a:t>S</a:t>
            </a:r>
            <a:r>
              <a:rPr dirty="0" sz="1800" spc="-325">
                <a:solidFill>
                  <a:srgbClr val="00467F"/>
                </a:solidFill>
              </a:rPr>
              <a:t> </a:t>
            </a:r>
            <a:r>
              <a:rPr dirty="0" sz="1800">
                <a:solidFill>
                  <a:srgbClr val="00467F"/>
                </a:solidFill>
              </a:rPr>
              <a:t>E</a:t>
            </a:r>
            <a:r>
              <a:rPr dirty="0" sz="1800" spc="390">
                <a:solidFill>
                  <a:srgbClr val="00467F"/>
                </a:solidFill>
              </a:rPr>
              <a:t> </a:t>
            </a:r>
            <a:r>
              <a:rPr dirty="0" sz="1800" spc="-5">
                <a:solidFill>
                  <a:srgbClr val="00467F"/>
                </a:solidFill>
              </a:rPr>
              <a:t>(</a:t>
            </a:r>
            <a:r>
              <a:rPr dirty="0" sz="1800" spc="-320">
                <a:solidFill>
                  <a:srgbClr val="00467F"/>
                </a:solidFill>
              </a:rPr>
              <a:t> </a:t>
            </a:r>
            <a:r>
              <a:rPr dirty="0" sz="1800">
                <a:solidFill>
                  <a:srgbClr val="00467F"/>
                </a:solidFill>
              </a:rPr>
              <a:t>B</a:t>
            </a:r>
            <a:r>
              <a:rPr dirty="0" sz="1800" spc="-320">
                <a:solidFill>
                  <a:srgbClr val="00467F"/>
                </a:solidFill>
              </a:rPr>
              <a:t> </a:t>
            </a:r>
            <a:r>
              <a:rPr dirty="0" sz="1800" spc="105">
                <a:solidFill>
                  <a:srgbClr val="00467F"/>
                </a:solidFill>
              </a:rPr>
              <a:t>EC</a:t>
            </a:r>
            <a:r>
              <a:rPr dirty="0" sz="1800" spc="-320">
                <a:solidFill>
                  <a:srgbClr val="00467F"/>
                </a:solidFill>
              </a:rPr>
              <a:t> </a:t>
            </a:r>
            <a:r>
              <a:rPr dirty="0" sz="1800" spc="-5">
                <a:solidFill>
                  <a:srgbClr val="00467F"/>
                </a:solidFill>
              </a:rPr>
              <a:t>)</a:t>
            </a:r>
            <a:endParaRPr sz="1800"/>
          </a:p>
        </p:txBody>
      </p:sp>
      <p:sp>
        <p:nvSpPr>
          <p:cNvPr id="3" name="object 3"/>
          <p:cNvSpPr txBox="1">
            <a:spLocks noGrp="1"/>
          </p:cNvSpPr>
          <p:nvPr>
            <p:ph idx="2" sz="half"/>
          </p:nvPr>
        </p:nvSpPr>
        <p:spPr>
          <a:prstGeom prst="rect"/>
        </p:spPr>
        <p:txBody>
          <a:bodyPr wrap="square" lIns="0" tIns="0" rIns="0" bIns="0" rtlCol="0" vert="horz">
            <a:spAutoFit/>
          </a:bodyPr>
          <a:lstStyle/>
          <a:p>
            <a:pPr marL="12700">
              <a:lnSpc>
                <a:spcPct val="100000"/>
              </a:lnSpc>
            </a:pPr>
            <a:r>
              <a:rPr dirty="0" spc="114"/>
              <a:t>TI</a:t>
            </a:r>
            <a:r>
              <a:rPr dirty="0" spc="-100"/>
              <a:t> </a:t>
            </a:r>
            <a:r>
              <a:rPr dirty="0"/>
              <a:t>P</a:t>
            </a:r>
            <a:r>
              <a:rPr dirty="0" spc="-95"/>
              <a:t> </a:t>
            </a:r>
            <a:r>
              <a:rPr dirty="0"/>
              <a:t>S </a:t>
            </a:r>
            <a:r>
              <a:rPr dirty="0" spc="100"/>
              <a:t> </a:t>
            </a:r>
            <a:r>
              <a:rPr dirty="0" spc="114"/>
              <a:t>FO</a:t>
            </a:r>
            <a:r>
              <a:rPr dirty="0" spc="-100"/>
              <a:t> </a:t>
            </a:r>
            <a:r>
              <a:rPr dirty="0"/>
              <a:t>R </a:t>
            </a:r>
            <a:r>
              <a:rPr dirty="0" spc="125"/>
              <a:t> </a:t>
            </a:r>
            <a:r>
              <a:rPr dirty="0"/>
              <a:t>S</a:t>
            </a:r>
            <a:r>
              <a:rPr dirty="0" spc="-100"/>
              <a:t> </a:t>
            </a:r>
            <a:r>
              <a:rPr dirty="0" spc="114"/>
              <a:t>TA</a:t>
            </a:r>
            <a:r>
              <a:rPr dirty="0" spc="-95"/>
              <a:t> </a:t>
            </a:r>
            <a:r>
              <a:rPr dirty="0" spc="110"/>
              <a:t>YI</a:t>
            </a:r>
            <a:r>
              <a:rPr dirty="0" spc="-100"/>
              <a:t> </a:t>
            </a:r>
            <a:r>
              <a:rPr dirty="0" spc="114"/>
              <a:t>NG</a:t>
            </a:r>
            <a:r>
              <a:rPr dirty="0" spc="415"/>
              <a:t> </a:t>
            </a:r>
            <a:r>
              <a:rPr dirty="0"/>
              <a:t>A</a:t>
            </a:r>
            <a:r>
              <a:rPr dirty="0" spc="-95"/>
              <a:t> </a:t>
            </a:r>
            <a:r>
              <a:rPr dirty="0"/>
              <a:t>H</a:t>
            </a:r>
            <a:r>
              <a:rPr dirty="0" spc="-90"/>
              <a:t> </a:t>
            </a:r>
            <a:r>
              <a:rPr dirty="0" spc="114"/>
              <a:t>EA</a:t>
            </a:r>
            <a:r>
              <a:rPr dirty="0" spc="-95"/>
              <a:t> </a:t>
            </a:r>
            <a:r>
              <a:rPr dirty="0"/>
              <a:t>D </a:t>
            </a:r>
            <a:r>
              <a:rPr dirty="0" spc="105"/>
              <a:t> </a:t>
            </a:r>
            <a:r>
              <a:rPr dirty="0"/>
              <a:t>O</a:t>
            </a:r>
            <a:r>
              <a:rPr dirty="0" spc="-100"/>
              <a:t> </a:t>
            </a:r>
            <a:r>
              <a:rPr dirty="0"/>
              <a:t>F </a:t>
            </a:r>
            <a:r>
              <a:rPr dirty="0" spc="125"/>
              <a:t> </a:t>
            </a:r>
            <a:r>
              <a:rPr dirty="0" spc="114"/>
              <a:t>FR</a:t>
            </a:r>
            <a:r>
              <a:rPr dirty="0" spc="-100"/>
              <a:t> </a:t>
            </a:r>
            <a:r>
              <a:rPr dirty="0"/>
              <a:t>A</a:t>
            </a:r>
            <a:r>
              <a:rPr dirty="0" spc="-95"/>
              <a:t> </a:t>
            </a:r>
            <a:r>
              <a:rPr dirty="0"/>
              <a:t>U</a:t>
            </a:r>
            <a:r>
              <a:rPr dirty="0" spc="-95"/>
              <a:t> </a:t>
            </a:r>
            <a:r>
              <a:rPr dirty="0"/>
              <a:t>D</a:t>
            </a:r>
          </a:p>
          <a:p>
            <a:pPr>
              <a:lnSpc>
                <a:spcPct val="100000"/>
              </a:lnSpc>
            </a:pPr>
            <a:endParaRPr sz="1200">
              <a:latin typeface="Times New Roman"/>
              <a:cs typeface="Times New Roman"/>
            </a:endParaRPr>
          </a:p>
          <a:p>
            <a:pPr marL="220345" marR="5080" indent="9525">
              <a:lnSpc>
                <a:spcPct val="100499"/>
              </a:lnSpc>
              <a:spcBef>
                <a:spcPts val="835"/>
              </a:spcBef>
            </a:pPr>
            <a:r>
              <a:rPr dirty="0" sz="1200" spc="-5" b="1">
                <a:latin typeface="Trebuchet MS"/>
                <a:cs typeface="Trebuchet MS"/>
              </a:rPr>
              <a:t>Examine</a:t>
            </a:r>
            <a:r>
              <a:rPr dirty="0" sz="1200" spc="-215" b="1">
                <a:latin typeface="Trebuchet MS"/>
                <a:cs typeface="Trebuchet MS"/>
              </a:rPr>
              <a:t> </a:t>
            </a:r>
            <a:r>
              <a:rPr dirty="0" sz="750">
                <a:solidFill>
                  <a:srgbClr val="313231"/>
                </a:solidFill>
              </a:rPr>
              <a:t>your organization</a:t>
            </a:r>
            <a:r>
              <a:rPr dirty="0" sz="750">
                <a:solidFill>
                  <a:srgbClr val="313231"/>
                </a:solidFill>
                <a:latin typeface="MS PGothic"/>
                <a:cs typeface="MS PGothic"/>
              </a:rPr>
              <a:t>’</a:t>
            </a:r>
            <a:r>
              <a:rPr dirty="0" sz="750">
                <a:solidFill>
                  <a:srgbClr val="313231"/>
                </a:solidFill>
              </a:rPr>
              <a:t>s social media </a:t>
            </a:r>
            <a:r>
              <a:rPr dirty="0" sz="750" spc="-5">
                <a:solidFill>
                  <a:srgbClr val="313231"/>
                </a:solidFill>
              </a:rPr>
              <a:t>presence and </a:t>
            </a:r>
            <a:r>
              <a:rPr dirty="0" sz="750">
                <a:solidFill>
                  <a:srgbClr val="313231"/>
                </a:solidFill>
              </a:rPr>
              <a:t>make  sure you </a:t>
            </a:r>
            <a:r>
              <a:rPr dirty="0" sz="750" spc="-5">
                <a:solidFill>
                  <a:srgbClr val="313231"/>
                </a:solidFill>
              </a:rPr>
              <a:t>are </a:t>
            </a:r>
            <a:r>
              <a:rPr dirty="0" sz="750">
                <a:solidFill>
                  <a:srgbClr val="313231"/>
                </a:solidFill>
              </a:rPr>
              <a:t>not </a:t>
            </a:r>
            <a:r>
              <a:rPr dirty="0" sz="750" spc="-5">
                <a:solidFill>
                  <a:srgbClr val="313231"/>
                </a:solidFill>
              </a:rPr>
              <a:t>sharing </a:t>
            </a:r>
            <a:r>
              <a:rPr dirty="0" sz="750">
                <a:solidFill>
                  <a:srgbClr val="313231"/>
                </a:solidFill>
              </a:rPr>
              <a:t>information that a </a:t>
            </a:r>
            <a:r>
              <a:rPr dirty="0" sz="750" spc="-5">
                <a:solidFill>
                  <a:srgbClr val="313231"/>
                </a:solidFill>
              </a:rPr>
              <a:t>fraudster </a:t>
            </a:r>
            <a:r>
              <a:rPr dirty="0" sz="750">
                <a:solidFill>
                  <a:srgbClr val="313231"/>
                </a:solidFill>
              </a:rPr>
              <a:t>might find  </a:t>
            </a:r>
            <a:r>
              <a:rPr dirty="0" sz="750" spc="-5">
                <a:solidFill>
                  <a:srgbClr val="313231"/>
                </a:solidFill>
              </a:rPr>
              <a:t>handy </a:t>
            </a:r>
            <a:r>
              <a:rPr dirty="0" sz="750">
                <a:solidFill>
                  <a:srgbClr val="313231"/>
                </a:solidFill>
              </a:rPr>
              <a:t>(such as when executives may be out of the </a:t>
            </a:r>
            <a:r>
              <a:rPr dirty="0" sz="750" spc="-5">
                <a:solidFill>
                  <a:srgbClr val="313231"/>
                </a:solidFill>
              </a:rPr>
              <a:t>office);  encourage </a:t>
            </a:r>
            <a:r>
              <a:rPr dirty="0" sz="750">
                <a:solidFill>
                  <a:srgbClr val="313231"/>
                </a:solidFill>
              </a:rPr>
              <a:t>employees to do the same with their </a:t>
            </a:r>
            <a:r>
              <a:rPr dirty="0" sz="750" spc="-5">
                <a:solidFill>
                  <a:srgbClr val="313231"/>
                </a:solidFill>
              </a:rPr>
              <a:t>personal</a:t>
            </a:r>
            <a:r>
              <a:rPr dirty="0" sz="750" spc="-55">
                <a:solidFill>
                  <a:srgbClr val="313231"/>
                </a:solidFill>
              </a:rPr>
              <a:t> </a:t>
            </a:r>
            <a:r>
              <a:rPr dirty="0" sz="750">
                <a:solidFill>
                  <a:srgbClr val="313231"/>
                </a:solidFill>
              </a:rPr>
              <a:t>profiles.</a:t>
            </a:r>
            <a:endParaRPr sz="750">
              <a:latin typeface="MS PGothic"/>
              <a:cs typeface="MS PGothic"/>
            </a:endParaRPr>
          </a:p>
          <a:p>
            <a:pPr marL="220345" marR="201295">
              <a:lnSpc>
                <a:spcPct val="100499"/>
              </a:lnSpc>
              <a:spcBef>
                <a:spcPts val="635"/>
              </a:spcBef>
            </a:pPr>
            <a:r>
              <a:rPr dirty="0" sz="1200" spc="-5" b="1">
                <a:latin typeface="Trebuchet MS"/>
                <a:cs typeface="Trebuchet MS"/>
              </a:rPr>
              <a:t>Consider </a:t>
            </a:r>
            <a:r>
              <a:rPr dirty="0" sz="750">
                <a:solidFill>
                  <a:srgbClr val="313231"/>
                </a:solidFill>
              </a:rPr>
              <a:t>whether </a:t>
            </a:r>
            <a:r>
              <a:rPr dirty="0" sz="750" spc="-5">
                <a:solidFill>
                  <a:srgbClr val="313231"/>
                </a:solidFill>
              </a:rPr>
              <a:t>universal out-of-office </a:t>
            </a:r>
            <a:r>
              <a:rPr dirty="0" sz="750">
                <a:solidFill>
                  <a:srgbClr val="313231"/>
                </a:solidFill>
              </a:rPr>
              <a:t>messages </a:t>
            </a:r>
            <a:r>
              <a:rPr dirty="0" sz="750" spc="-5">
                <a:solidFill>
                  <a:srgbClr val="313231"/>
                </a:solidFill>
              </a:rPr>
              <a:t>are  necessary, </a:t>
            </a:r>
            <a:r>
              <a:rPr dirty="0" sz="750">
                <a:solidFill>
                  <a:srgbClr val="313231"/>
                </a:solidFill>
              </a:rPr>
              <a:t>especially at the executive level. If someone knows  you</a:t>
            </a:r>
            <a:r>
              <a:rPr dirty="0" sz="750">
                <a:solidFill>
                  <a:srgbClr val="313231"/>
                </a:solidFill>
                <a:latin typeface="MS PGothic"/>
                <a:cs typeface="MS PGothic"/>
              </a:rPr>
              <a:t>’</a:t>
            </a:r>
            <a:r>
              <a:rPr dirty="0" sz="750">
                <a:solidFill>
                  <a:srgbClr val="313231"/>
                </a:solidFill>
              </a:rPr>
              <a:t>re away </a:t>
            </a:r>
            <a:r>
              <a:rPr dirty="0" sz="750" spc="-5">
                <a:solidFill>
                  <a:srgbClr val="313231"/>
                </a:solidFill>
              </a:rPr>
              <a:t>from </a:t>
            </a:r>
            <a:r>
              <a:rPr dirty="0" sz="750">
                <a:solidFill>
                  <a:srgbClr val="313231"/>
                </a:solidFill>
              </a:rPr>
              <a:t>the </a:t>
            </a:r>
            <a:r>
              <a:rPr dirty="0" sz="750" spc="-5">
                <a:solidFill>
                  <a:srgbClr val="313231"/>
                </a:solidFill>
              </a:rPr>
              <a:t>office, </a:t>
            </a:r>
            <a:r>
              <a:rPr dirty="0" sz="750">
                <a:solidFill>
                  <a:srgbClr val="313231"/>
                </a:solidFill>
              </a:rPr>
              <a:t>they might </a:t>
            </a:r>
            <a:r>
              <a:rPr dirty="0" sz="750" spc="-5">
                <a:solidFill>
                  <a:srgbClr val="313231"/>
                </a:solidFill>
              </a:rPr>
              <a:t>determine </a:t>
            </a:r>
            <a:r>
              <a:rPr dirty="0" sz="750">
                <a:solidFill>
                  <a:srgbClr val="313231"/>
                </a:solidFill>
              </a:rPr>
              <a:t>it</a:t>
            </a:r>
            <a:r>
              <a:rPr dirty="0" sz="750">
                <a:solidFill>
                  <a:srgbClr val="313231"/>
                </a:solidFill>
                <a:latin typeface="MS PGothic"/>
                <a:cs typeface="MS PGothic"/>
              </a:rPr>
              <a:t>’</a:t>
            </a:r>
            <a:r>
              <a:rPr dirty="0" sz="750">
                <a:solidFill>
                  <a:srgbClr val="313231"/>
                </a:solidFill>
              </a:rPr>
              <a:t>s the  </a:t>
            </a:r>
            <a:r>
              <a:rPr dirty="0" sz="750" spc="-5">
                <a:solidFill>
                  <a:srgbClr val="313231"/>
                </a:solidFill>
              </a:rPr>
              <a:t>right </a:t>
            </a:r>
            <a:r>
              <a:rPr dirty="0" sz="750">
                <a:solidFill>
                  <a:srgbClr val="313231"/>
                </a:solidFill>
              </a:rPr>
              <a:t>time to</a:t>
            </a:r>
            <a:r>
              <a:rPr dirty="0" sz="750" spc="-80">
                <a:solidFill>
                  <a:srgbClr val="313231"/>
                </a:solidFill>
              </a:rPr>
              <a:t> </a:t>
            </a:r>
            <a:r>
              <a:rPr dirty="0" sz="750">
                <a:solidFill>
                  <a:srgbClr val="313231"/>
                </a:solidFill>
              </a:rPr>
              <a:t>strike.</a:t>
            </a:r>
            <a:endParaRPr sz="750">
              <a:latin typeface="MS PGothic"/>
              <a:cs typeface="MS PGothic"/>
            </a:endParaRPr>
          </a:p>
          <a:p>
            <a:pPr algn="just" marL="220345" marR="163195">
              <a:lnSpc>
                <a:spcPct val="100699"/>
              </a:lnSpc>
              <a:spcBef>
                <a:spcPts val="805"/>
              </a:spcBef>
            </a:pPr>
            <a:r>
              <a:rPr dirty="0" sz="1200" spc="-15" b="1">
                <a:latin typeface="Trebuchet MS"/>
                <a:cs typeface="Trebuchet MS"/>
              </a:rPr>
              <a:t>Verbally </a:t>
            </a:r>
            <a:r>
              <a:rPr dirty="0" sz="750" spc="-5">
                <a:solidFill>
                  <a:srgbClr val="313231"/>
                </a:solidFill>
              </a:rPr>
              <a:t>confirm any </a:t>
            </a:r>
            <a:r>
              <a:rPr dirty="0" sz="750">
                <a:solidFill>
                  <a:srgbClr val="313231"/>
                </a:solidFill>
              </a:rPr>
              <a:t>emailed </a:t>
            </a:r>
            <a:r>
              <a:rPr dirty="0" sz="750" spc="-5">
                <a:solidFill>
                  <a:srgbClr val="313231"/>
                </a:solidFill>
              </a:rPr>
              <a:t>request </a:t>
            </a:r>
            <a:r>
              <a:rPr dirty="0" sz="750">
                <a:solidFill>
                  <a:srgbClr val="313231"/>
                </a:solidFill>
              </a:rPr>
              <a:t>for </a:t>
            </a:r>
            <a:r>
              <a:rPr dirty="0" sz="750" spc="-5">
                <a:solidFill>
                  <a:srgbClr val="313231"/>
                </a:solidFill>
              </a:rPr>
              <a:t>payment and </a:t>
            </a:r>
            <a:r>
              <a:rPr dirty="0" sz="750">
                <a:solidFill>
                  <a:srgbClr val="313231"/>
                </a:solidFill>
              </a:rPr>
              <a:t>set  up </a:t>
            </a:r>
            <a:r>
              <a:rPr dirty="0" sz="750" spc="-5">
                <a:solidFill>
                  <a:srgbClr val="313231"/>
                </a:solidFill>
              </a:rPr>
              <a:t>dual approval </a:t>
            </a:r>
            <a:r>
              <a:rPr dirty="0" sz="750">
                <a:solidFill>
                  <a:srgbClr val="313231"/>
                </a:solidFill>
              </a:rPr>
              <a:t>to make sure at least two </a:t>
            </a:r>
            <a:r>
              <a:rPr dirty="0" sz="750" spc="-5">
                <a:solidFill>
                  <a:srgbClr val="313231"/>
                </a:solidFill>
              </a:rPr>
              <a:t>company </a:t>
            </a:r>
            <a:r>
              <a:rPr dirty="0" sz="750">
                <a:solidFill>
                  <a:srgbClr val="313231"/>
                </a:solidFill>
              </a:rPr>
              <a:t>employees  </a:t>
            </a:r>
            <a:r>
              <a:rPr dirty="0" sz="750" spc="-5">
                <a:solidFill>
                  <a:srgbClr val="313231"/>
                </a:solidFill>
              </a:rPr>
              <a:t>are </a:t>
            </a:r>
            <a:r>
              <a:rPr dirty="0" sz="750">
                <a:solidFill>
                  <a:srgbClr val="313231"/>
                </a:solidFill>
              </a:rPr>
              <a:t>involved </a:t>
            </a:r>
            <a:r>
              <a:rPr dirty="0" sz="750" spc="-5">
                <a:solidFill>
                  <a:srgbClr val="313231"/>
                </a:solidFill>
              </a:rPr>
              <a:t>and aware </a:t>
            </a:r>
            <a:r>
              <a:rPr dirty="0" sz="750">
                <a:solidFill>
                  <a:srgbClr val="313231"/>
                </a:solidFill>
              </a:rPr>
              <a:t>when </a:t>
            </a:r>
            <a:r>
              <a:rPr dirty="0" sz="750" spc="-5">
                <a:solidFill>
                  <a:srgbClr val="313231"/>
                </a:solidFill>
              </a:rPr>
              <a:t>payments are being</a:t>
            </a:r>
            <a:r>
              <a:rPr dirty="0" sz="750" spc="30">
                <a:solidFill>
                  <a:srgbClr val="313231"/>
                </a:solidFill>
              </a:rPr>
              <a:t> </a:t>
            </a:r>
            <a:r>
              <a:rPr dirty="0" sz="750" spc="-5">
                <a:solidFill>
                  <a:srgbClr val="313231"/>
                </a:solidFill>
              </a:rPr>
              <a:t>made.</a:t>
            </a:r>
            <a:endParaRPr sz="750">
              <a:latin typeface="Trebuchet MS"/>
              <a:cs typeface="Trebuchet MS"/>
            </a:endParaRPr>
          </a:p>
          <a:p>
            <a:pPr algn="just" marL="220345" marR="357505">
              <a:lnSpc>
                <a:spcPct val="100699"/>
              </a:lnSpc>
              <a:spcBef>
                <a:spcPts val="540"/>
              </a:spcBef>
            </a:pPr>
            <a:r>
              <a:rPr dirty="0" sz="1200" spc="-5" b="1">
                <a:latin typeface="Trebuchet MS"/>
                <a:cs typeface="Trebuchet MS"/>
              </a:rPr>
              <a:t>Require</a:t>
            </a:r>
            <a:r>
              <a:rPr dirty="0" sz="1200" spc="-275" b="1">
                <a:latin typeface="Trebuchet MS"/>
                <a:cs typeface="Trebuchet MS"/>
              </a:rPr>
              <a:t> </a:t>
            </a:r>
            <a:r>
              <a:rPr dirty="0" sz="750">
                <a:solidFill>
                  <a:srgbClr val="313231"/>
                </a:solidFill>
              </a:rPr>
              <a:t>complex passwords for all of your employees,  </a:t>
            </a:r>
            <a:r>
              <a:rPr dirty="0" sz="750" spc="-5">
                <a:solidFill>
                  <a:srgbClr val="313231"/>
                </a:solidFill>
              </a:rPr>
              <a:t>change </a:t>
            </a:r>
            <a:r>
              <a:rPr dirty="0" sz="750">
                <a:solidFill>
                  <a:srgbClr val="313231"/>
                </a:solidFill>
              </a:rPr>
              <a:t>passwords </a:t>
            </a:r>
            <a:r>
              <a:rPr dirty="0" sz="750" spc="-5">
                <a:solidFill>
                  <a:srgbClr val="313231"/>
                </a:solidFill>
              </a:rPr>
              <a:t>regularly and </a:t>
            </a:r>
            <a:r>
              <a:rPr dirty="0" sz="750">
                <a:solidFill>
                  <a:srgbClr val="313231"/>
                </a:solidFill>
              </a:rPr>
              <a:t>do not </a:t>
            </a:r>
            <a:r>
              <a:rPr dirty="0" sz="750" spc="-5">
                <a:solidFill>
                  <a:srgbClr val="313231"/>
                </a:solidFill>
              </a:rPr>
              <a:t>share </a:t>
            </a:r>
            <a:r>
              <a:rPr dirty="0" sz="750">
                <a:solidFill>
                  <a:srgbClr val="313231"/>
                </a:solidFill>
              </a:rPr>
              <a:t>them or write  them</a:t>
            </a:r>
            <a:r>
              <a:rPr dirty="0" sz="750" spc="-85">
                <a:solidFill>
                  <a:srgbClr val="313231"/>
                </a:solidFill>
              </a:rPr>
              <a:t> </a:t>
            </a:r>
            <a:r>
              <a:rPr dirty="0" sz="750">
                <a:solidFill>
                  <a:srgbClr val="313231"/>
                </a:solidFill>
              </a:rPr>
              <a:t>down.</a:t>
            </a:r>
            <a:endParaRPr sz="750">
              <a:latin typeface="Trebuchet MS"/>
              <a:cs typeface="Trebuchet MS"/>
            </a:endParaRPr>
          </a:p>
        </p:txBody>
      </p:sp>
      <p:sp>
        <p:nvSpPr>
          <p:cNvPr id="4" name="object 4"/>
          <p:cNvSpPr txBox="1"/>
          <p:nvPr/>
        </p:nvSpPr>
        <p:spPr>
          <a:xfrm>
            <a:off x="4650740" y="1363842"/>
            <a:ext cx="2760345" cy="1828800"/>
          </a:xfrm>
          <a:prstGeom prst="rect">
            <a:avLst/>
          </a:prstGeom>
        </p:spPr>
        <p:txBody>
          <a:bodyPr wrap="square" lIns="0" tIns="1270" rIns="0" bIns="0" rtlCol="0" vert="horz">
            <a:spAutoFit/>
          </a:bodyPr>
          <a:lstStyle/>
          <a:p>
            <a:pPr marL="12700">
              <a:lnSpc>
                <a:spcPct val="100000"/>
              </a:lnSpc>
              <a:spcBef>
                <a:spcPts val="10"/>
              </a:spcBef>
            </a:pPr>
            <a:r>
              <a:rPr dirty="0" sz="1200" b="1">
                <a:solidFill>
                  <a:srgbClr val="00467F"/>
                </a:solidFill>
                <a:latin typeface="Trebuchet MS"/>
                <a:cs typeface="Trebuchet MS"/>
              </a:rPr>
              <a:t>Monitor</a:t>
            </a:r>
            <a:r>
              <a:rPr dirty="0" sz="1200" spc="-200" b="1">
                <a:solidFill>
                  <a:srgbClr val="00467F"/>
                </a:solidFill>
                <a:latin typeface="Trebuchet MS"/>
                <a:cs typeface="Trebuchet MS"/>
              </a:rPr>
              <a:t> </a:t>
            </a:r>
            <a:r>
              <a:rPr dirty="0" sz="750">
                <a:solidFill>
                  <a:srgbClr val="313231"/>
                </a:solidFill>
                <a:latin typeface="Trebuchet MS"/>
                <a:cs typeface="Trebuchet MS"/>
              </a:rPr>
              <a:t>your business </a:t>
            </a:r>
            <a:r>
              <a:rPr dirty="0" sz="750" spc="-5">
                <a:solidFill>
                  <a:srgbClr val="313231"/>
                </a:solidFill>
                <a:latin typeface="Trebuchet MS"/>
                <a:cs typeface="Trebuchet MS"/>
              </a:rPr>
              <a:t>credit report regularly </a:t>
            </a:r>
            <a:r>
              <a:rPr dirty="0" sz="750">
                <a:solidFill>
                  <a:srgbClr val="313231"/>
                </a:solidFill>
                <a:latin typeface="Trebuchet MS"/>
                <a:cs typeface="Trebuchet MS"/>
              </a:rPr>
              <a:t>to make </a:t>
            </a:r>
            <a:r>
              <a:rPr dirty="0" sz="750" spc="-5">
                <a:solidFill>
                  <a:srgbClr val="313231"/>
                </a:solidFill>
                <a:latin typeface="Trebuchet MS"/>
                <a:cs typeface="Trebuchet MS"/>
              </a:rPr>
              <a:t>sure</a:t>
            </a:r>
            <a:endParaRPr sz="750">
              <a:latin typeface="Trebuchet MS"/>
              <a:cs typeface="Trebuchet MS"/>
            </a:endParaRPr>
          </a:p>
          <a:p>
            <a:pPr marL="12700" marR="147320">
              <a:lnSpc>
                <a:spcPct val="100000"/>
              </a:lnSpc>
              <a:spcBef>
                <a:spcPts val="15"/>
              </a:spcBef>
            </a:pPr>
            <a:r>
              <a:rPr dirty="0" sz="750">
                <a:solidFill>
                  <a:srgbClr val="313231"/>
                </a:solidFill>
                <a:latin typeface="Trebuchet MS"/>
                <a:cs typeface="Trebuchet MS"/>
              </a:rPr>
              <a:t>no </a:t>
            </a:r>
            <a:r>
              <a:rPr dirty="0" sz="750" spc="-5">
                <a:solidFill>
                  <a:srgbClr val="313231"/>
                </a:solidFill>
                <a:latin typeface="Trebuchet MS"/>
                <a:cs typeface="Trebuchet MS"/>
              </a:rPr>
              <a:t>unauthorized accounts are being </a:t>
            </a:r>
            <a:r>
              <a:rPr dirty="0" sz="750">
                <a:solidFill>
                  <a:srgbClr val="313231"/>
                </a:solidFill>
                <a:latin typeface="Trebuchet MS"/>
                <a:cs typeface="Trebuchet MS"/>
              </a:rPr>
              <a:t>established. Also </a:t>
            </a:r>
            <a:r>
              <a:rPr dirty="0" sz="750" spc="-5">
                <a:solidFill>
                  <a:srgbClr val="313231"/>
                </a:solidFill>
                <a:latin typeface="Trebuchet MS"/>
                <a:cs typeface="Trebuchet MS"/>
              </a:rPr>
              <a:t>review  </a:t>
            </a:r>
            <a:r>
              <a:rPr dirty="0" sz="750">
                <a:solidFill>
                  <a:srgbClr val="313231"/>
                </a:solidFill>
                <a:latin typeface="Trebuchet MS"/>
                <a:cs typeface="Trebuchet MS"/>
              </a:rPr>
              <a:t>your </a:t>
            </a:r>
            <a:r>
              <a:rPr dirty="0" sz="750" spc="-5">
                <a:solidFill>
                  <a:srgbClr val="313231"/>
                </a:solidFill>
                <a:latin typeface="Trebuchet MS"/>
                <a:cs typeface="Trebuchet MS"/>
              </a:rPr>
              <a:t>bank account </a:t>
            </a:r>
            <a:r>
              <a:rPr dirty="0" sz="750">
                <a:solidFill>
                  <a:srgbClr val="313231"/>
                </a:solidFill>
                <a:latin typeface="Trebuchet MS"/>
                <a:cs typeface="Trebuchet MS"/>
              </a:rPr>
              <a:t>activity </a:t>
            </a:r>
            <a:r>
              <a:rPr dirty="0" sz="750" spc="-5">
                <a:solidFill>
                  <a:srgbClr val="313231"/>
                </a:solidFill>
                <a:latin typeface="Trebuchet MS"/>
                <a:cs typeface="Trebuchet MS"/>
              </a:rPr>
              <a:t>frequently- </a:t>
            </a:r>
            <a:r>
              <a:rPr dirty="0" sz="750">
                <a:solidFill>
                  <a:srgbClr val="313231"/>
                </a:solidFill>
                <a:latin typeface="Trebuchet MS"/>
                <a:cs typeface="Trebuchet MS"/>
              </a:rPr>
              <a:t>daily, if</a:t>
            </a:r>
            <a:r>
              <a:rPr dirty="0" sz="750" spc="30">
                <a:solidFill>
                  <a:srgbClr val="313231"/>
                </a:solidFill>
                <a:latin typeface="Trebuchet MS"/>
                <a:cs typeface="Trebuchet MS"/>
              </a:rPr>
              <a:t> </a:t>
            </a:r>
            <a:r>
              <a:rPr dirty="0" sz="750" spc="-5">
                <a:solidFill>
                  <a:srgbClr val="313231"/>
                </a:solidFill>
                <a:latin typeface="Trebuchet MS"/>
                <a:cs typeface="Trebuchet MS"/>
              </a:rPr>
              <a:t>possible.</a:t>
            </a:r>
            <a:endParaRPr sz="750">
              <a:latin typeface="Trebuchet MS"/>
              <a:cs typeface="Trebuchet MS"/>
            </a:endParaRPr>
          </a:p>
          <a:p>
            <a:pPr marL="21590" marR="49530">
              <a:lnSpc>
                <a:spcPct val="100699"/>
              </a:lnSpc>
              <a:spcBef>
                <a:spcPts val="740"/>
              </a:spcBef>
            </a:pPr>
            <a:r>
              <a:rPr dirty="0" sz="1200" spc="-5" b="1">
                <a:solidFill>
                  <a:srgbClr val="00467F"/>
                </a:solidFill>
                <a:latin typeface="Trebuchet MS"/>
                <a:cs typeface="Trebuchet MS"/>
              </a:rPr>
              <a:t>Conduct </a:t>
            </a:r>
            <a:r>
              <a:rPr dirty="0" sz="750" spc="-5">
                <a:solidFill>
                  <a:srgbClr val="313231"/>
                </a:solidFill>
                <a:latin typeface="Trebuchet MS"/>
                <a:cs typeface="Trebuchet MS"/>
              </a:rPr>
              <a:t>financial </a:t>
            </a:r>
            <a:r>
              <a:rPr dirty="0" sz="750">
                <a:solidFill>
                  <a:srgbClr val="313231"/>
                </a:solidFill>
                <a:latin typeface="Trebuchet MS"/>
                <a:cs typeface="Trebuchet MS"/>
              </a:rPr>
              <a:t>transactions on a </a:t>
            </a:r>
            <a:r>
              <a:rPr dirty="0" sz="750" spc="-5">
                <a:solidFill>
                  <a:srgbClr val="313231"/>
                </a:solidFill>
                <a:latin typeface="Trebuchet MS"/>
                <a:cs typeface="Trebuchet MS"/>
              </a:rPr>
              <a:t>dedicated </a:t>
            </a:r>
            <a:r>
              <a:rPr dirty="0" sz="750">
                <a:solidFill>
                  <a:srgbClr val="313231"/>
                </a:solidFill>
                <a:latin typeface="Trebuchet MS"/>
                <a:cs typeface="Trebuchet MS"/>
              </a:rPr>
              <a:t>computer  that</a:t>
            </a:r>
            <a:r>
              <a:rPr dirty="0" sz="750">
                <a:solidFill>
                  <a:srgbClr val="313231"/>
                </a:solidFill>
                <a:latin typeface="MS PGothic"/>
                <a:cs typeface="MS PGothic"/>
              </a:rPr>
              <a:t>’</a:t>
            </a:r>
            <a:r>
              <a:rPr dirty="0" sz="750">
                <a:solidFill>
                  <a:srgbClr val="313231"/>
                </a:solidFill>
                <a:latin typeface="Trebuchet MS"/>
                <a:cs typeface="Trebuchet MS"/>
              </a:rPr>
              <a:t>s not </a:t>
            </a:r>
            <a:r>
              <a:rPr dirty="0" sz="750" spc="-5">
                <a:solidFill>
                  <a:srgbClr val="313231"/>
                </a:solidFill>
                <a:latin typeface="Trebuchet MS"/>
                <a:cs typeface="Trebuchet MS"/>
              </a:rPr>
              <a:t>being </a:t>
            </a:r>
            <a:r>
              <a:rPr dirty="0" sz="750">
                <a:solidFill>
                  <a:srgbClr val="313231"/>
                </a:solidFill>
                <a:latin typeface="Trebuchet MS"/>
                <a:cs typeface="Trebuchet MS"/>
              </a:rPr>
              <a:t>used on a </a:t>
            </a:r>
            <a:r>
              <a:rPr dirty="0" sz="750" spc="-5">
                <a:solidFill>
                  <a:srgbClr val="313231"/>
                </a:solidFill>
                <a:latin typeface="Trebuchet MS"/>
                <a:cs typeface="Trebuchet MS"/>
              </a:rPr>
              <a:t>day-today </a:t>
            </a:r>
            <a:r>
              <a:rPr dirty="0" sz="750">
                <a:solidFill>
                  <a:srgbClr val="313231"/>
                </a:solidFill>
                <a:latin typeface="Trebuchet MS"/>
                <a:cs typeface="Trebuchet MS"/>
              </a:rPr>
              <a:t>basis for </a:t>
            </a:r>
            <a:r>
              <a:rPr dirty="0" sz="750" spc="-5">
                <a:solidFill>
                  <a:srgbClr val="313231"/>
                </a:solidFill>
                <a:latin typeface="Trebuchet MS"/>
                <a:cs typeface="Trebuchet MS"/>
              </a:rPr>
              <a:t>email and </a:t>
            </a:r>
            <a:r>
              <a:rPr dirty="0" sz="750">
                <a:solidFill>
                  <a:srgbClr val="313231"/>
                </a:solidFill>
                <a:latin typeface="Trebuchet MS"/>
                <a:cs typeface="Trebuchet MS"/>
              </a:rPr>
              <a:t>other  </a:t>
            </a:r>
            <a:r>
              <a:rPr dirty="0" sz="750" spc="-5">
                <a:solidFill>
                  <a:srgbClr val="313231"/>
                </a:solidFill>
                <a:latin typeface="Trebuchet MS"/>
                <a:cs typeface="Trebuchet MS"/>
              </a:rPr>
              <a:t>programs.</a:t>
            </a:r>
            <a:endParaRPr sz="750">
              <a:latin typeface="Trebuchet MS"/>
              <a:cs typeface="Trebuchet MS"/>
            </a:endParaRPr>
          </a:p>
          <a:p>
            <a:pPr>
              <a:lnSpc>
                <a:spcPct val="100000"/>
              </a:lnSpc>
              <a:spcBef>
                <a:spcPts val="5"/>
              </a:spcBef>
            </a:pPr>
            <a:endParaRPr sz="750">
              <a:latin typeface="Times New Roman"/>
              <a:cs typeface="Times New Roman"/>
            </a:endParaRPr>
          </a:p>
          <a:p>
            <a:pPr marL="52069" marR="267335" indent="-635">
              <a:lnSpc>
                <a:spcPct val="100699"/>
              </a:lnSpc>
            </a:pPr>
            <a:r>
              <a:rPr dirty="0" sz="1200" b="1">
                <a:solidFill>
                  <a:srgbClr val="00467F"/>
                </a:solidFill>
                <a:latin typeface="Trebuchet MS"/>
                <a:cs typeface="Trebuchet MS"/>
              </a:rPr>
              <a:t>Make</a:t>
            </a:r>
            <a:r>
              <a:rPr dirty="0" sz="1200" spc="-160" b="1">
                <a:solidFill>
                  <a:srgbClr val="00467F"/>
                </a:solidFill>
                <a:latin typeface="Trebuchet MS"/>
                <a:cs typeface="Trebuchet MS"/>
              </a:rPr>
              <a:t> </a:t>
            </a:r>
            <a:r>
              <a:rPr dirty="0" sz="750">
                <a:solidFill>
                  <a:srgbClr val="313231"/>
                </a:solidFill>
                <a:latin typeface="Trebuchet MS"/>
                <a:cs typeface="Trebuchet MS"/>
              </a:rPr>
              <a:t>sure </a:t>
            </a:r>
            <a:r>
              <a:rPr dirty="0" sz="750" spc="-5">
                <a:solidFill>
                  <a:srgbClr val="313231"/>
                </a:solidFill>
                <a:latin typeface="Trebuchet MS"/>
                <a:cs typeface="Trebuchet MS"/>
              </a:rPr>
              <a:t>any </a:t>
            </a:r>
            <a:r>
              <a:rPr dirty="0" sz="750">
                <a:solidFill>
                  <a:srgbClr val="313231"/>
                </a:solidFill>
                <a:latin typeface="Trebuchet MS"/>
                <a:cs typeface="Trebuchet MS"/>
              </a:rPr>
              <a:t>banking statements </a:t>
            </a:r>
            <a:r>
              <a:rPr dirty="0" sz="750" spc="-5">
                <a:solidFill>
                  <a:srgbClr val="313231"/>
                </a:solidFill>
                <a:latin typeface="Trebuchet MS"/>
                <a:cs typeface="Trebuchet MS"/>
              </a:rPr>
              <a:t>are encrypted and  delivered </a:t>
            </a:r>
            <a:r>
              <a:rPr dirty="0" sz="750">
                <a:solidFill>
                  <a:srgbClr val="313231"/>
                </a:solidFill>
                <a:latin typeface="Trebuchet MS"/>
                <a:cs typeface="Trebuchet MS"/>
              </a:rPr>
              <a:t>electronically, as it is too easy for mail to be  compromised.</a:t>
            </a:r>
            <a:endParaRPr sz="750">
              <a:latin typeface="Trebuchet MS"/>
              <a:cs typeface="Trebuchet MS"/>
            </a:endParaRPr>
          </a:p>
          <a:p>
            <a:pPr marL="21590" marR="5080">
              <a:lnSpc>
                <a:spcPct val="101200"/>
              </a:lnSpc>
              <a:spcBef>
                <a:spcPts val="484"/>
              </a:spcBef>
            </a:pPr>
            <a:r>
              <a:rPr dirty="0" sz="1200" spc="-5" b="1">
                <a:solidFill>
                  <a:srgbClr val="00467F"/>
                </a:solidFill>
                <a:latin typeface="Trebuchet MS"/>
                <a:cs typeface="Trebuchet MS"/>
              </a:rPr>
              <a:t>Have</a:t>
            </a:r>
            <a:r>
              <a:rPr dirty="0" sz="1200" spc="-180" b="1">
                <a:solidFill>
                  <a:srgbClr val="00467F"/>
                </a:solidFill>
                <a:latin typeface="Trebuchet MS"/>
                <a:cs typeface="Trebuchet MS"/>
              </a:rPr>
              <a:t> </a:t>
            </a:r>
            <a:r>
              <a:rPr dirty="0" sz="750">
                <a:solidFill>
                  <a:srgbClr val="313231"/>
                </a:solidFill>
                <a:latin typeface="Trebuchet MS"/>
                <a:cs typeface="Trebuchet MS"/>
              </a:rPr>
              <a:t>a well-communicated plan in place in the </a:t>
            </a:r>
            <a:r>
              <a:rPr dirty="0" sz="750" spc="-5">
                <a:solidFill>
                  <a:srgbClr val="313231"/>
                </a:solidFill>
                <a:latin typeface="Trebuchet MS"/>
                <a:cs typeface="Trebuchet MS"/>
              </a:rPr>
              <a:t>event </a:t>
            </a:r>
            <a:r>
              <a:rPr dirty="0" sz="750">
                <a:solidFill>
                  <a:srgbClr val="313231"/>
                </a:solidFill>
                <a:latin typeface="Trebuchet MS"/>
                <a:cs typeface="Trebuchet MS"/>
              </a:rPr>
              <a:t>that a  security </a:t>
            </a:r>
            <a:r>
              <a:rPr dirty="0" sz="750" spc="-5">
                <a:solidFill>
                  <a:srgbClr val="313231"/>
                </a:solidFill>
                <a:latin typeface="Trebuchet MS"/>
                <a:cs typeface="Trebuchet MS"/>
              </a:rPr>
              <a:t>breach </a:t>
            </a:r>
            <a:r>
              <a:rPr dirty="0" sz="750">
                <a:solidFill>
                  <a:srgbClr val="313231"/>
                </a:solidFill>
                <a:latin typeface="Trebuchet MS"/>
                <a:cs typeface="Trebuchet MS"/>
              </a:rPr>
              <a:t>was to take</a:t>
            </a:r>
            <a:r>
              <a:rPr dirty="0" sz="750" spc="-90">
                <a:solidFill>
                  <a:srgbClr val="313231"/>
                </a:solidFill>
                <a:latin typeface="Trebuchet MS"/>
                <a:cs typeface="Trebuchet MS"/>
              </a:rPr>
              <a:t> </a:t>
            </a:r>
            <a:r>
              <a:rPr dirty="0" sz="750">
                <a:solidFill>
                  <a:srgbClr val="313231"/>
                </a:solidFill>
                <a:latin typeface="Trebuchet MS"/>
                <a:cs typeface="Trebuchet MS"/>
              </a:rPr>
              <a:t>place.</a:t>
            </a:r>
            <a:endParaRPr sz="750">
              <a:latin typeface="Trebuchet MS"/>
              <a:cs typeface="Trebuchet MS"/>
            </a:endParaRPr>
          </a:p>
        </p:txBody>
      </p:sp>
      <p:sp>
        <p:nvSpPr>
          <p:cNvPr id="5" name="object 5"/>
          <p:cNvSpPr/>
          <p:nvPr/>
        </p:nvSpPr>
        <p:spPr>
          <a:xfrm>
            <a:off x="568325" y="1397000"/>
            <a:ext cx="138430" cy="208279"/>
          </a:xfrm>
          <a:custGeom>
            <a:avLst/>
            <a:gdLst/>
            <a:ahLst/>
            <a:cxnLst/>
            <a:rect l="l" t="t" r="r" b="b"/>
            <a:pathLst>
              <a:path w="138429" h="208280">
                <a:moveTo>
                  <a:pt x="0" y="0"/>
                </a:moveTo>
                <a:lnTo>
                  <a:pt x="138112" y="0"/>
                </a:lnTo>
                <a:lnTo>
                  <a:pt x="138112" y="207962"/>
                </a:lnTo>
                <a:lnTo>
                  <a:pt x="0" y="207962"/>
                </a:lnTo>
                <a:lnTo>
                  <a:pt x="0" y="0"/>
                </a:lnTo>
                <a:close/>
              </a:path>
            </a:pathLst>
          </a:custGeom>
          <a:ln w="12700">
            <a:solidFill>
              <a:srgbClr val="313231"/>
            </a:solidFill>
          </a:ln>
        </p:spPr>
        <p:txBody>
          <a:bodyPr wrap="square" lIns="0" tIns="0" rIns="0" bIns="0" rtlCol="0"/>
          <a:lstStyle/>
          <a:p/>
        </p:txBody>
      </p:sp>
      <p:sp>
        <p:nvSpPr>
          <p:cNvPr id="6" name="object 6"/>
          <p:cNvSpPr/>
          <p:nvPr/>
        </p:nvSpPr>
        <p:spPr>
          <a:xfrm>
            <a:off x="568325" y="2030412"/>
            <a:ext cx="138430" cy="208279"/>
          </a:xfrm>
          <a:custGeom>
            <a:avLst/>
            <a:gdLst/>
            <a:ahLst/>
            <a:cxnLst/>
            <a:rect l="l" t="t" r="r" b="b"/>
            <a:pathLst>
              <a:path w="138429" h="208280">
                <a:moveTo>
                  <a:pt x="0" y="0"/>
                </a:moveTo>
                <a:lnTo>
                  <a:pt x="138112" y="0"/>
                </a:lnTo>
                <a:lnTo>
                  <a:pt x="138112" y="207962"/>
                </a:lnTo>
                <a:lnTo>
                  <a:pt x="0" y="207962"/>
                </a:lnTo>
                <a:lnTo>
                  <a:pt x="0" y="0"/>
                </a:lnTo>
                <a:close/>
              </a:path>
            </a:pathLst>
          </a:custGeom>
          <a:ln w="12700">
            <a:solidFill>
              <a:srgbClr val="313231"/>
            </a:solidFill>
          </a:ln>
        </p:spPr>
        <p:txBody>
          <a:bodyPr wrap="square" lIns="0" tIns="0" rIns="0" bIns="0" rtlCol="0"/>
          <a:lstStyle/>
          <a:p/>
        </p:txBody>
      </p:sp>
      <p:sp>
        <p:nvSpPr>
          <p:cNvPr id="7" name="object 7"/>
          <p:cNvSpPr/>
          <p:nvPr/>
        </p:nvSpPr>
        <p:spPr>
          <a:xfrm>
            <a:off x="568325" y="2647950"/>
            <a:ext cx="138430" cy="208279"/>
          </a:xfrm>
          <a:custGeom>
            <a:avLst/>
            <a:gdLst/>
            <a:ahLst/>
            <a:cxnLst/>
            <a:rect l="l" t="t" r="r" b="b"/>
            <a:pathLst>
              <a:path w="138429" h="208280">
                <a:moveTo>
                  <a:pt x="0" y="0"/>
                </a:moveTo>
                <a:lnTo>
                  <a:pt x="138112" y="0"/>
                </a:lnTo>
                <a:lnTo>
                  <a:pt x="138112" y="207962"/>
                </a:lnTo>
                <a:lnTo>
                  <a:pt x="0" y="207962"/>
                </a:lnTo>
                <a:lnTo>
                  <a:pt x="0" y="0"/>
                </a:lnTo>
                <a:close/>
              </a:path>
            </a:pathLst>
          </a:custGeom>
          <a:ln w="12700">
            <a:solidFill>
              <a:srgbClr val="313231"/>
            </a:solidFill>
          </a:ln>
        </p:spPr>
        <p:txBody>
          <a:bodyPr wrap="square" lIns="0" tIns="0" rIns="0" bIns="0" rtlCol="0"/>
          <a:lstStyle/>
          <a:p/>
        </p:txBody>
      </p:sp>
      <p:sp>
        <p:nvSpPr>
          <p:cNvPr id="8" name="object 8"/>
          <p:cNvSpPr/>
          <p:nvPr/>
        </p:nvSpPr>
        <p:spPr>
          <a:xfrm>
            <a:off x="568325" y="3124200"/>
            <a:ext cx="138430" cy="208279"/>
          </a:xfrm>
          <a:custGeom>
            <a:avLst/>
            <a:gdLst/>
            <a:ahLst/>
            <a:cxnLst/>
            <a:rect l="l" t="t" r="r" b="b"/>
            <a:pathLst>
              <a:path w="138429" h="208279">
                <a:moveTo>
                  <a:pt x="0" y="0"/>
                </a:moveTo>
                <a:lnTo>
                  <a:pt x="138112" y="0"/>
                </a:lnTo>
                <a:lnTo>
                  <a:pt x="138112" y="207962"/>
                </a:lnTo>
                <a:lnTo>
                  <a:pt x="0" y="207962"/>
                </a:lnTo>
                <a:lnTo>
                  <a:pt x="0" y="0"/>
                </a:lnTo>
                <a:close/>
              </a:path>
            </a:pathLst>
          </a:custGeom>
          <a:ln w="12700">
            <a:solidFill>
              <a:srgbClr val="313231"/>
            </a:solidFill>
          </a:ln>
        </p:spPr>
        <p:txBody>
          <a:bodyPr wrap="square" lIns="0" tIns="0" rIns="0" bIns="0" rtlCol="0"/>
          <a:lstStyle/>
          <a:p/>
        </p:txBody>
      </p:sp>
      <p:sp>
        <p:nvSpPr>
          <p:cNvPr id="9" name="object 9"/>
          <p:cNvSpPr/>
          <p:nvPr/>
        </p:nvSpPr>
        <p:spPr>
          <a:xfrm>
            <a:off x="4452937" y="1401762"/>
            <a:ext cx="138430" cy="208279"/>
          </a:xfrm>
          <a:custGeom>
            <a:avLst/>
            <a:gdLst/>
            <a:ahLst/>
            <a:cxnLst/>
            <a:rect l="l" t="t" r="r" b="b"/>
            <a:pathLst>
              <a:path w="138429" h="208280">
                <a:moveTo>
                  <a:pt x="0" y="0"/>
                </a:moveTo>
                <a:lnTo>
                  <a:pt x="138112" y="0"/>
                </a:lnTo>
                <a:lnTo>
                  <a:pt x="138112" y="207962"/>
                </a:lnTo>
                <a:lnTo>
                  <a:pt x="0" y="207962"/>
                </a:lnTo>
                <a:lnTo>
                  <a:pt x="0" y="0"/>
                </a:lnTo>
                <a:close/>
              </a:path>
            </a:pathLst>
          </a:custGeom>
          <a:ln w="12700">
            <a:solidFill>
              <a:srgbClr val="313231"/>
            </a:solidFill>
          </a:ln>
        </p:spPr>
        <p:txBody>
          <a:bodyPr wrap="square" lIns="0" tIns="0" rIns="0" bIns="0" rtlCol="0"/>
          <a:lstStyle/>
          <a:p/>
        </p:txBody>
      </p:sp>
      <p:sp>
        <p:nvSpPr>
          <p:cNvPr id="10" name="object 10"/>
          <p:cNvSpPr/>
          <p:nvPr/>
        </p:nvSpPr>
        <p:spPr>
          <a:xfrm>
            <a:off x="4452937" y="1898650"/>
            <a:ext cx="138430" cy="208279"/>
          </a:xfrm>
          <a:custGeom>
            <a:avLst/>
            <a:gdLst/>
            <a:ahLst/>
            <a:cxnLst/>
            <a:rect l="l" t="t" r="r" b="b"/>
            <a:pathLst>
              <a:path w="138429" h="208280">
                <a:moveTo>
                  <a:pt x="0" y="0"/>
                </a:moveTo>
                <a:lnTo>
                  <a:pt x="138112" y="0"/>
                </a:lnTo>
                <a:lnTo>
                  <a:pt x="138112" y="207962"/>
                </a:lnTo>
                <a:lnTo>
                  <a:pt x="0" y="207962"/>
                </a:lnTo>
                <a:lnTo>
                  <a:pt x="0" y="0"/>
                </a:lnTo>
                <a:close/>
              </a:path>
            </a:pathLst>
          </a:custGeom>
          <a:ln w="12700">
            <a:solidFill>
              <a:srgbClr val="313231"/>
            </a:solidFill>
          </a:ln>
        </p:spPr>
        <p:txBody>
          <a:bodyPr wrap="square" lIns="0" tIns="0" rIns="0" bIns="0" rtlCol="0"/>
          <a:lstStyle/>
          <a:p/>
        </p:txBody>
      </p:sp>
      <p:sp>
        <p:nvSpPr>
          <p:cNvPr id="11" name="object 11"/>
          <p:cNvSpPr/>
          <p:nvPr/>
        </p:nvSpPr>
        <p:spPr>
          <a:xfrm>
            <a:off x="4452937" y="2432050"/>
            <a:ext cx="138430" cy="208279"/>
          </a:xfrm>
          <a:custGeom>
            <a:avLst/>
            <a:gdLst/>
            <a:ahLst/>
            <a:cxnLst/>
            <a:rect l="l" t="t" r="r" b="b"/>
            <a:pathLst>
              <a:path w="138429" h="208280">
                <a:moveTo>
                  <a:pt x="0" y="0"/>
                </a:moveTo>
                <a:lnTo>
                  <a:pt x="138112" y="0"/>
                </a:lnTo>
                <a:lnTo>
                  <a:pt x="138112" y="207962"/>
                </a:lnTo>
                <a:lnTo>
                  <a:pt x="0" y="207962"/>
                </a:lnTo>
                <a:lnTo>
                  <a:pt x="0" y="0"/>
                </a:lnTo>
                <a:close/>
              </a:path>
            </a:pathLst>
          </a:custGeom>
          <a:ln w="12700">
            <a:solidFill>
              <a:srgbClr val="313231"/>
            </a:solidFill>
          </a:ln>
        </p:spPr>
        <p:txBody>
          <a:bodyPr wrap="square" lIns="0" tIns="0" rIns="0" bIns="0" rtlCol="0"/>
          <a:lstStyle/>
          <a:p/>
        </p:txBody>
      </p:sp>
      <p:sp>
        <p:nvSpPr>
          <p:cNvPr id="12" name="object 12"/>
          <p:cNvSpPr/>
          <p:nvPr/>
        </p:nvSpPr>
        <p:spPr>
          <a:xfrm>
            <a:off x="4460875" y="2889250"/>
            <a:ext cx="138430" cy="206375"/>
          </a:xfrm>
          <a:custGeom>
            <a:avLst/>
            <a:gdLst/>
            <a:ahLst/>
            <a:cxnLst/>
            <a:rect l="l" t="t" r="r" b="b"/>
            <a:pathLst>
              <a:path w="138429" h="206375">
                <a:moveTo>
                  <a:pt x="0" y="0"/>
                </a:moveTo>
                <a:lnTo>
                  <a:pt x="138112" y="0"/>
                </a:lnTo>
                <a:lnTo>
                  <a:pt x="138112" y="206375"/>
                </a:lnTo>
                <a:lnTo>
                  <a:pt x="0" y="206375"/>
                </a:lnTo>
                <a:lnTo>
                  <a:pt x="0" y="0"/>
                </a:lnTo>
                <a:close/>
              </a:path>
            </a:pathLst>
          </a:custGeom>
          <a:ln w="12700">
            <a:solidFill>
              <a:srgbClr val="313231"/>
            </a:solidFill>
          </a:ln>
        </p:spPr>
        <p:txBody>
          <a:bodyPr wrap="square" lIns="0" tIns="0" rIns="0" bIns="0" rtlCol="0"/>
          <a:lstStyl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16462" y="1392682"/>
            <a:ext cx="4070350" cy="2116455"/>
          </a:xfrm>
          <a:custGeom>
            <a:avLst/>
            <a:gdLst/>
            <a:ahLst/>
            <a:cxnLst/>
            <a:rect l="l" t="t" r="r" b="b"/>
            <a:pathLst>
              <a:path w="4070350" h="2116454">
                <a:moveTo>
                  <a:pt x="0" y="0"/>
                </a:moveTo>
                <a:lnTo>
                  <a:pt x="4070350" y="0"/>
                </a:lnTo>
                <a:lnTo>
                  <a:pt x="4070350" y="2116137"/>
                </a:lnTo>
                <a:lnTo>
                  <a:pt x="0" y="2116137"/>
                </a:lnTo>
                <a:lnTo>
                  <a:pt x="0" y="0"/>
                </a:lnTo>
                <a:close/>
              </a:path>
            </a:pathLst>
          </a:custGeom>
          <a:solidFill>
            <a:srgbClr val="808080"/>
          </a:solidFill>
        </p:spPr>
        <p:txBody>
          <a:bodyPr wrap="square" lIns="0" tIns="0" rIns="0" bIns="0" rtlCol="0"/>
          <a:lstStyle/>
          <a:p/>
        </p:txBody>
      </p:sp>
      <p:sp>
        <p:nvSpPr>
          <p:cNvPr id="3" name="object 3"/>
          <p:cNvSpPr/>
          <p:nvPr/>
        </p:nvSpPr>
        <p:spPr>
          <a:xfrm>
            <a:off x="425450" y="1395857"/>
            <a:ext cx="4070350" cy="2117725"/>
          </a:xfrm>
          <a:custGeom>
            <a:avLst/>
            <a:gdLst/>
            <a:ahLst/>
            <a:cxnLst/>
            <a:rect l="l" t="t" r="r" b="b"/>
            <a:pathLst>
              <a:path w="4070350" h="2117725">
                <a:moveTo>
                  <a:pt x="0" y="0"/>
                </a:moveTo>
                <a:lnTo>
                  <a:pt x="4070350" y="0"/>
                </a:lnTo>
                <a:lnTo>
                  <a:pt x="4070350" y="2117725"/>
                </a:lnTo>
                <a:lnTo>
                  <a:pt x="0" y="2117725"/>
                </a:lnTo>
                <a:lnTo>
                  <a:pt x="0" y="0"/>
                </a:lnTo>
                <a:close/>
              </a:path>
            </a:pathLst>
          </a:custGeom>
          <a:solidFill>
            <a:srgbClr val="808080"/>
          </a:solidFill>
        </p:spPr>
        <p:txBody>
          <a:bodyPr wrap="square" lIns="0" tIns="0" rIns="0" bIns="0" rtlCol="0"/>
          <a:lstStyle/>
          <a:p/>
        </p:txBody>
      </p:sp>
      <p:sp>
        <p:nvSpPr>
          <p:cNvPr id="4" name="object 4"/>
          <p:cNvSpPr txBox="1"/>
          <p:nvPr/>
        </p:nvSpPr>
        <p:spPr>
          <a:xfrm>
            <a:off x="4826952" y="1494096"/>
            <a:ext cx="2873375" cy="1469390"/>
          </a:xfrm>
          <a:prstGeom prst="rect">
            <a:avLst/>
          </a:prstGeom>
        </p:spPr>
        <p:txBody>
          <a:bodyPr wrap="square" lIns="0" tIns="0" rIns="0" bIns="0" rtlCol="0" vert="horz">
            <a:spAutoFit/>
          </a:bodyPr>
          <a:lstStyle/>
          <a:p>
            <a:pPr marL="180340" indent="-167640">
              <a:lnSpc>
                <a:spcPct val="100000"/>
              </a:lnSpc>
              <a:buClr>
                <a:srgbClr val="FFFFFF"/>
              </a:buClr>
              <a:buFont typeface="Arial"/>
              <a:buChar char="•"/>
              <a:tabLst>
                <a:tab pos="179705" algn="l"/>
                <a:tab pos="180340" algn="l"/>
              </a:tabLst>
            </a:pPr>
            <a:r>
              <a:rPr dirty="0" sz="900" spc="-5">
                <a:solidFill>
                  <a:srgbClr val="FFFFFF"/>
                </a:solidFill>
                <a:latin typeface="Trebuchet MS"/>
                <a:cs typeface="Trebuchet MS"/>
              </a:rPr>
              <a:t>T</a:t>
            </a:r>
            <a:r>
              <a:rPr dirty="0" sz="900" spc="-5">
                <a:solidFill>
                  <a:srgbClr val="FFFFFF"/>
                </a:solidFill>
                <a:latin typeface="Trebuchet MS"/>
                <a:cs typeface="Trebuchet MS"/>
              </a:rPr>
              <a:t>rain associates on all vendor management</a:t>
            </a:r>
            <a:r>
              <a:rPr dirty="0" sz="900" spc="85">
                <a:solidFill>
                  <a:srgbClr val="FFFFFF"/>
                </a:solidFill>
                <a:latin typeface="Trebuchet MS"/>
                <a:cs typeface="Trebuchet MS"/>
              </a:rPr>
              <a:t> </a:t>
            </a:r>
            <a:r>
              <a:rPr dirty="0" sz="900" spc="-5">
                <a:solidFill>
                  <a:srgbClr val="FFFFFF"/>
                </a:solidFill>
                <a:latin typeface="Trebuchet MS"/>
                <a:cs typeface="Trebuchet MS"/>
              </a:rPr>
              <a:t>policies</a:t>
            </a:r>
            <a:endParaRPr sz="900">
              <a:latin typeface="Trebuchet MS"/>
              <a:cs typeface="Trebuchet MS"/>
            </a:endParaRPr>
          </a:p>
          <a:p>
            <a:pPr marL="18034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Empower employees to ask questions when in</a:t>
            </a:r>
            <a:r>
              <a:rPr dirty="0" sz="900" spc="105">
                <a:solidFill>
                  <a:srgbClr val="FFFFFF"/>
                </a:solidFill>
                <a:latin typeface="Trebuchet MS"/>
                <a:cs typeface="Trebuchet MS"/>
              </a:rPr>
              <a:t> </a:t>
            </a:r>
            <a:r>
              <a:rPr dirty="0" sz="900" spc="-5">
                <a:solidFill>
                  <a:srgbClr val="FFFFFF"/>
                </a:solidFill>
                <a:latin typeface="Trebuchet MS"/>
                <a:cs typeface="Trebuchet MS"/>
              </a:rPr>
              <a:t>doubt</a:t>
            </a:r>
            <a:endParaRPr sz="900">
              <a:latin typeface="Trebuchet MS"/>
              <a:cs typeface="Trebuchet MS"/>
            </a:endParaRPr>
          </a:p>
          <a:p>
            <a:pPr marL="18034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Know your</a:t>
            </a:r>
            <a:r>
              <a:rPr dirty="0" sz="900" spc="-30">
                <a:solidFill>
                  <a:srgbClr val="FFFFFF"/>
                </a:solidFill>
                <a:latin typeface="Trebuchet MS"/>
                <a:cs typeface="Trebuchet MS"/>
              </a:rPr>
              <a:t> </a:t>
            </a:r>
            <a:r>
              <a:rPr dirty="0" sz="900" spc="-5">
                <a:solidFill>
                  <a:srgbClr val="FFFFFF"/>
                </a:solidFill>
                <a:latin typeface="Trebuchet MS"/>
                <a:cs typeface="Trebuchet MS"/>
              </a:rPr>
              <a:t>vendor</a:t>
            </a:r>
            <a:endParaRPr sz="900">
              <a:latin typeface="Trebuchet MS"/>
              <a:cs typeface="Trebuchet MS"/>
            </a:endParaRPr>
          </a:p>
          <a:p>
            <a:pPr marL="18034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Plan how your vendor will connect to</a:t>
            </a:r>
            <a:r>
              <a:rPr dirty="0" sz="900" spc="75">
                <a:solidFill>
                  <a:srgbClr val="FFFFFF"/>
                </a:solidFill>
                <a:latin typeface="Trebuchet MS"/>
                <a:cs typeface="Trebuchet MS"/>
              </a:rPr>
              <a:t> </a:t>
            </a:r>
            <a:r>
              <a:rPr dirty="0" sz="900" spc="-5">
                <a:solidFill>
                  <a:srgbClr val="FFFFFF"/>
                </a:solidFill>
                <a:latin typeface="Trebuchet MS"/>
                <a:cs typeface="Trebuchet MS"/>
              </a:rPr>
              <a:t>you</a:t>
            </a:r>
            <a:endParaRPr sz="900">
              <a:latin typeface="Trebuchet MS"/>
              <a:cs typeface="Trebuchet MS"/>
            </a:endParaRPr>
          </a:p>
          <a:p>
            <a:pPr marL="18034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Validate changes to Vendor Master</a:t>
            </a:r>
            <a:r>
              <a:rPr dirty="0" sz="900" spc="30">
                <a:solidFill>
                  <a:srgbClr val="FFFFFF"/>
                </a:solidFill>
                <a:latin typeface="Trebuchet MS"/>
                <a:cs typeface="Trebuchet MS"/>
              </a:rPr>
              <a:t> </a:t>
            </a:r>
            <a:r>
              <a:rPr dirty="0" sz="900" spc="-5">
                <a:solidFill>
                  <a:srgbClr val="FFFFFF"/>
                </a:solidFill>
                <a:latin typeface="Trebuchet MS"/>
                <a:cs typeface="Trebuchet MS"/>
              </a:rPr>
              <a:t>File</a:t>
            </a:r>
            <a:endParaRPr sz="900">
              <a:latin typeface="Trebuchet MS"/>
              <a:cs typeface="Trebuchet MS"/>
            </a:endParaRPr>
          </a:p>
          <a:p>
            <a:pPr marL="18034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Understand the vendors cybersecurity</a:t>
            </a:r>
            <a:r>
              <a:rPr dirty="0" sz="900" spc="40">
                <a:solidFill>
                  <a:srgbClr val="FFFFFF"/>
                </a:solidFill>
                <a:latin typeface="Trebuchet MS"/>
                <a:cs typeface="Trebuchet MS"/>
              </a:rPr>
              <a:t> </a:t>
            </a:r>
            <a:r>
              <a:rPr dirty="0" sz="900" spc="-5">
                <a:solidFill>
                  <a:srgbClr val="FFFFFF"/>
                </a:solidFill>
                <a:latin typeface="Trebuchet MS"/>
                <a:cs typeface="Trebuchet MS"/>
              </a:rPr>
              <a:t>policies</a:t>
            </a:r>
            <a:endParaRPr sz="900">
              <a:latin typeface="Trebuchet MS"/>
              <a:cs typeface="Trebuchet MS"/>
            </a:endParaRPr>
          </a:p>
          <a:p>
            <a:pPr marL="18034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Require verbal</a:t>
            </a:r>
            <a:r>
              <a:rPr dirty="0" sz="900" spc="-40">
                <a:solidFill>
                  <a:srgbClr val="FFFFFF"/>
                </a:solidFill>
                <a:latin typeface="Trebuchet MS"/>
                <a:cs typeface="Trebuchet MS"/>
              </a:rPr>
              <a:t> </a:t>
            </a:r>
            <a:r>
              <a:rPr dirty="0" sz="900" spc="-5">
                <a:solidFill>
                  <a:srgbClr val="FFFFFF"/>
                </a:solidFill>
                <a:latin typeface="Trebuchet MS"/>
                <a:cs typeface="Trebuchet MS"/>
              </a:rPr>
              <a:t>confirmations</a:t>
            </a:r>
            <a:endParaRPr sz="900">
              <a:latin typeface="Trebuchet MS"/>
              <a:cs typeface="Trebuchet MS"/>
            </a:endParaRPr>
          </a:p>
          <a:p>
            <a:pPr marL="18034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Vendor list should be kept in a hard copy</a:t>
            </a:r>
            <a:r>
              <a:rPr dirty="0" sz="900" spc="75">
                <a:solidFill>
                  <a:srgbClr val="FFFFFF"/>
                </a:solidFill>
                <a:latin typeface="Trebuchet MS"/>
                <a:cs typeface="Trebuchet MS"/>
              </a:rPr>
              <a:t> </a:t>
            </a:r>
            <a:r>
              <a:rPr dirty="0" sz="900" spc="-5">
                <a:solidFill>
                  <a:srgbClr val="FFFFFF"/>
                </a:solidFill>
                <a:latin typeface="Trebuchet MS"/>
                <a:cs typeface="Trebuchet MS"/>
              </a:rPr>
              <a:t>file</a:t>
            </a:r>
            <a:endParaRPr sz="900">
              <a:latin typeface="Trebuchet MS"/>
              <a:cs typeface="Trebuchet MS"/>
            </a:endParaRPr>
          </a:p>
          <a:p>
            <a:pPr marL="18034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New vendor system</a:t>
            </a:r>
            <a:r>
              <a:rPr dirty="0" sz="900" spc="-15">
                <a:solidFill>
                  <a:srgbClr val="FFFFFF"/>
                </a:solidFill>
                <a:latin typeface="Trebuchet MS"/>
                <a:cs typeface="Trebuchet MS"/>
              </a:rPr>
              <a:t> </a:t>
            </a:r>
            <a:r>
              <a:rPr dirty="0" sz="900" spc="-5">
                <a:solidFill>
                  <a:srgbClr val="FFFFFF"/>
                </a:solidFill>
                <a:latin typeface="Trebuchet MS"/>
                <a:cs typeface="Trebuchet MS"/>
              </a:rPr>
              <a:t>flags</a:t>
            </a:r>
            <a:endParaRPr sz="900">
              <a:latin typeface="Trebuchet MS"/>
              <a:cs typeface="Trebuchet MS"/>
            </a:endParaRPr>
          </a:p>
        </p:txBody>
      </p:sp>
      <p:sp>
        <p:nvSpPr>
          <p:cNvPr id="5" name="object 5"/>
          <p:cNvSpPr txBox="1"/>
          <p:nvPr/>
        </p:nvSpPr>
        <p:spPr>
          <a:xfrm>
            <a:off x="535940" y="1530608"/>
            <a:ext cx="3873500" cy="1826260"/>
          </a:xfrm>
          <a:prstGeom prst="rect">
            <a:avLst/>
          </a:prstGeom>
        </p:spPr>
        <p:txBody>
          <a:bodyPr wrap="square" lIns="0" tIns="0" rIns="0" bIns="0" rtlCol="0" vert="horz">
            <a:spAutoFit/>
          </a:bodyPr>
          <a:lstStyle/>
          <a:p>
            <a:pPr marL="180340" marR="474345" indent="-167640">
              <a:lnSpc>
                <a:spcPct val="100000"/>
              </a:lnSpc>
              <a:buFont typeface="Arial"/>
              <a:buChar char="•"/>
              <a:tabLst>
                <a:tab pos="179705" algn="l"/>
                <a:tab pos="180340" algn="l"/>
              </a:tabLst>
            </a:pPr>
            <a:r>
              <a:rPr dirty="0" sz="900" spc="-5">
                <a:solidFill>
                  <a:srgbClr val="FFFFFF"/>
                </a:solidFill>
                <a:latin typeface="Trebuchet MS"/>
                <a:cs typeface="Trebuchet MS"/>
              </a:rPr>
              <a:t>Educate your staff about the fraud risks inherent in their daily  processes. Training, training and more</a:t>
            </a:r>
            <a:r>
              <a:rPr dirty="0" sz="900" spc="80">
                <a:solidFill>
                  <a:srgbClr val="FFFFFF"/>
                </a:solidFill>
                <a:latin typeface="Trebuchet MS"/>
                <a:cs typeface="Trebuchet MS"/>
              </a:rPr>
              <a:t> </a:t>
            </a:r>
            <a:r>
              <a:rPr dirty="0" sz="900" spc="-5">
                <a:solidFill>
                  <a:srgbClr val="FFFFFF"/>
                </a:solidFill>
                <a:latin typeface="Trebuchet MS"/>
                <a:cs typeface="Trebuchet MS"/>
              </a:rPr>
              <a:t>training!</a:t>
            </a:r>
            <a:endParaRPr sz="900">
              <a:latin typeface="Trebuchet MS"/>
              <a:cs typeface="Trebuchet MS"/>
            </a:endParaRPr>
          </a:p>
          <a:p>
            <a:pPr marL="18034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Create a culture that empowers employees to ask</a:t>
            </a:r>
            <a:r>
              <a:rPr dirty="0" sz="900" spc="120">
                <a:solidFill>
                  <a:srgbClr val="FFFFFF"/>
                </a:solidFill>
                <a:latin typeface="Trebuchet MS"/>
                <a:cs typeface="Trebuchet MS"/>
              </a:rPr>
              <a:t> </a:t>
            </a:r>
            <a:r>
              <a:rPr dirty="0" sz="900" spc="-5">
                <a:solidFill>
                  <a:srgbClr val="FFFFFF"/>
                </a:solidFill>
                <a:latin typeface="Trebuchet MS"/>
                <a:cs typeface="Trebuchet MS"/>
              </a:rPr>
              <a:t>questions</a:t>
            </a:r>
            <a:endParaRPr sz="900">
              <a:latin typeface="Trebuchet MS"/>
              <a:cs typeface="Trebuchet MS"/>
            </a:endParaRPr>
          </a:p>
          <a:p>
            <a:pPr marL="180340" marR="38862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Develop processes for wire validation that include access to key  executives for</a:t>
            </a:r>
            <a:r>
              <a:rPr dirty="0" sz="900" spc="-30">
                <a:solidFill>
                  <a:srgbClr val="FFFFFF"/>
                </a:solidFill>
                <a:latin typeface="Trebuchet MS"/>
                <a:cs typeface="Trebuchet MS"/>
              </a:rPr>
              <a:t> </a:t>
            </a:r>
            <a:r>
              <a:rPr dirty="0" sz="900" spc="-5">
                <a:solidFill>
                  <a:srgbClr val="FFFFFF"/>
                </a:solidFill>
                <a:latin typeface="Trebuchet MS"/>
                <a:cs typeface="Trebuchet MS"/>
              </a:rPr>
              <a:t>approval</a:t>
            </a:r>
            <a:endParaRPr sz="900">
              <a:latin typeface="Trebuchet MS"/>
              <a:cs typeface="Trebuchet MS"/>
            </a:endParaRPr>
          </a:p>
          <a:p>
            <a:pPr marL="180340" marR="508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Require two people to approve the movement of large sums or to make  changes to any information that impacts the movement of funds  (establish a verbal</a:t>
            </a:r>
            <a:r>
              <a:rPr dirty="0" sz="900" spc="-15">
                <a:solidFill>
                  <a:srgbClr val="FFFFFF"/>
                </a:solidFill>
                <a:latin typeface="Trebuchet MS"/>
                <a:cs typeface="Trebuchet MS"/>
              </a:rPr>
              <a:t> </a:t>
            </a:r>
            <a:r>
              <a:rPr dirty="0" sz="900" spc="-5">
                <a:solidFill>
                  <a:srgbClr val="FFFFFF"/>
                </a:solidFill>
                <a:latin typeface="Trebuchet MS"/>
                <a:cs typeface="Trebuchet MS"/>
              </a:rPr>
              <a:t>passcode)</a:t>
            </a:r>
            <a:endParaRPr sz="900">
              <a:latin typeface="Trebuchet MS"/>
              <a:cs typeface="Trebuchet MS"/>
            </a:endParaRPr>
          </a:p>
          <a:p>
            <a:pPr marL="18034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Verify important or large transactions through an alternate</a:t>
            </a:r>
            <a:r>
              <a:rPr dirty="0" sz="900" spc="180">
                <a:solidFill>
                  <a:srgbClr val="FFFFFF"/>
                </a:solidFill>
                <a:latin typeface="Trebuchet MS"/>
                <a:cs typeface="Trebuchet MS"/>
              </a:rPr>
              <a:t> </a:t>
            </a:r>
            <a:r>
              <a:rPr dirty="0" sz="900" spc="-5">
                <a:solidFill>
                  <a:srgbClr val="FFFFFF"/>
                </a:solidFill>
                <a:latin typeface="Trebuchet MS"/>
                <a:cs typeface="Trebuchet MS"/>
              </a:rPr>
              <a:t>method</a:t>
            </a:r>
            <a:endParaRPr sz="900">
              <a:latin typeface="Trebuchet MS"/>
              <a:cs typeface="Trebuchet MS"/>
            </a:endParaRPr>
          </a:p>
          <a:p>
            <a:pPr marL="180340" marR="8001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Limit the amount of information available to the general public about  your organizations internal</a:t>
            </a:r>
            <a:r>
              <a:rPr dirty="0" sz="900" spc="45">
                <a:solidFill>
                  <a:srgbClr val="FFFFFF"/>
                </a:solidFill>
                <a:latin typeface="Trebuchet MS"/>
                <a:cs typeface="Trebuchet MS"/>
              </a:rPr>
              <a:t> </a:t>
            </a:r>
            <a:r>
              <a:rPr dirty="0" sz="900" spc="-5">
                <a:solidFill>
                  <a:srgbClr val="FFFFFF"/>
                </a:solidFill>
                <a:latin typeface="Trebuchet MS"/>
                <a:cs typeface="Trebuchet MS"/>
              </a:rPr>
              <a:t>operations</a:t>
            </a:r>
            <a:endParaRPr sz="900">
              <a:latin typeface="Trebuchet MS"/>
              <a:cs typeface="Trebuchet MS"/>
            </a:endParaRPr>
          </a:p>
          <a:p>
            <a:pPr marL="180340" indent="-167640">
              <a:lnSpc>
                <a:spcPct val="100000"/>
              </a:lnSpc>
              <a:spcBef>
                <a:spcPts val="215"/>
              </a:spcBef>
              <a:buFont typeface="Arial"/>
              <a:buChar char="•"/>
              <a:tabLst>
                <a:tab pos="179705" algn="l"/>
                <a:tab pos="180340" algn="l"/>
              </a:tabLst>
            </a:pPr>
            <a:r>
              <a:rPr dirty="0" sz="900" spc="-5">
                <a:solidFill>
                  <a:srgbClr val="FFFFFF"/>
                </a:solidFill>
                <a:latin typeface="Trebuchet MS"/>
                <a:cs typeface="Trebuchet MS"/>
              </a:rPr>
              <a:t>Conduct all banking on a dedicated machine used for no other</a:t>
            </a:r>
            <a:r>
              <a:rPr dirty="0" sz="900" spc="160">
                <a:solidFill>
                  <a:srgbClr val="FFFFFF"/>
                </a:solidFill>
                <a:latin typeface="Trebuchet MS"/>
                <a:cs typeface="Trebuchet MS"/>
              </a:rPr>
              <a:t> </a:t>
            </a:r>
            <a:r>
              <a:rPr dirty="0" sz="900" spc="-5">
                <a:solidFill>
                  <a:srgbClr val="FFFFFF"/>
                </a:solidFill>
                <a:latin typeface="Trebuchet MS"/>
                <a:cs typeface="Trebuchet MS"/>
              </a:rPr>
              <a:t>task</a:t>
            </a:r>
            <a:endParaRPr sz="900">
              <a:latin typeface="Trebuchet MS"/>
              <a:cs typeface="Trebuchet MS"/>
            </a:endParaRPr>
          </a:p>
        </p:txBody>
      </p:sp>
      <p:sp>
        <p:nvSpPr>
          <p:cNvPr id="6" name="object 6"/>
          <p:cNvSpPr txBox="1">
            <a:spLocks noGrp="1"/>
          </p:cNvSpPr>
          <p:nvPr>
            <p:ph type="title"/>
          </p:nvPr>
        </p:nvSpPr>
        <p:spPr>
          <a:xfrm>
            <a:off x="535940" y="245998"/>
            <a:ext cx="5330825" cy="566420"/>
          </a:xfrm>
          <a:prstGeom prst="rect"/>
        </p:spPr>
        <p:txBody>
          <a:bodyPr wrap="square" lIns="0" tIns="0" rIns="0" bIns="0" rtlCol="0" vert="horz">
            <a:spAutoFit/>
          </a:bodyPr>
          <a:lstStyle/>
          <a:p>
            <a:pPr marL="12700">
              <a:lnSpc>
                <a:spcPct val="100000"/>
              </a:lnSpc>
            </a:pPr>
            <a:r>
              <a:rPr dirty="0" sz="1800">
                <a:solidFill>
                  <a:srgbClr val="00467F"/>
                </a:solidFill>
              </a:rPr>
              <a:t>B</a:t>
            </a:r>
            <a:r>
              <a:rPr dirty="0" sz="1800" spc="-320">
                <a:solidFill>
                  <a:srgbClr val="00467F"/>
                </a:solidFill>
              </a:rPr>
              <a:t> </a:t>
            </a:r>
            <a:r>
              <a:rPr dirty="0" sz="1800" spc="-5">
                <a:solidFill>
                  <a:srgbClr val="00467F"/>
                </a:solidFill>
              </a:rPr>
              <a:t>U</a:t>
            </a:r>
            <a:r>
              <a:rPr dirty="0" sz="1800" spc="-325">
                <a:solidFill>
                  <a:srgbClr val="00467F"/>
                </a:solidFill>
              </a:rPr>
              <a:t> </a:t>
            </a:r>
            <a:r>
              <a:rPr dirty="0" sz="1800">
                <a:solidFill>
                  <a:srgbClr val="00467F"/>
                </a:solidFill>
              </a:rPr>
              <a:t>S</a:t>
            </a:r>
            <a:r>
              <a:rPr dirty="0" sz="1800" spc="-325">
                <a:solidFill>
                  <a:srgbClr val="00467F"/>
                </a:solidFill>
              </a:rPr>
              <a:t> </a:t>
            </a:r>
            <a:r>
              <a:rPr dirty="0" sz="1800" spc="-5">
                <a:solidFill>
                  <a:srgbClr val="00467F"/>
                </a:solidFill>
              </a:rPr>
              <a:t>I</a:t>
            </a:r>
            <a:r>
              <a:rPr dirty="0" sz="1800" spc="-320">
                <a:solidFill>
                  <a:srgbClr val="00467F"/>
                </a:solidFill>
              </a:rPr>
              <a:t> </a:t>
            </a:r>
            <a:r>
              <a:rPr dirty="0" sz="1800" spc="-5">
                <a:solidFill>
                  <a:srgbClr val="00467F"/>
                </a:solidFill>
              </a:rPr>
              <a:t>N</a:t>
            </a:r>
            <a:r>
              <a:rPr dirty="0" sz="1800" spc="-320">
                <a:solidFill>
                  <a:srgbClr val="00467F"/>
                </a:solidFill>
              </a:rPr>
              <a:t> </a:t>
            </a:r>
            <a:r>
              <a:rPr dirty="0" sz="1800" spc="110">
                <a:solidFill>
                  <a:srgbClr val="00467F"/>
                </a:solidFill>
              </a:rPr>
              <a:t>ES</a:t>
            </a:r>
            <a:r>
              <a:rPr dirty="0" sz="1800" spc="-325">
                <a:solidFill>
                  <a:srgbClr val="00467F"/>
                </a:solidFill>
              </a:rPr>
              <a:t> </a:t>
            </a:r>
            <a:r>
              <a:rPr dirty="0" sz="1800">
                <a:solidFill>
                  <a:srgbClr val="00467F"/>
                </a:solidFill>
              </a:rPr>
              <a:t>S</a:t>
            </a:r>
            <a:r>
              <a:rPr dirty="0" sz="1800" spc="395">
                <a:solidFill>
                  <a:srgbClr val="00467F"/>
                </a:solidFill>
              </a:rPr>
              <a:t> </a:t>
            </a:r>
            <a:r>
              <a:rPr dirty="0" sz="1800" spc="160">
                <a:solidFill>
                  <a:srgbClr val="00467F"/>
                </a:solidFill>
              </a:rPr>
              <a:t>EMAI</a:t>
            </a:r>
            <a:r>
              <a:rPr dirty="0" sz="1800" spc="-320">
                <a:solidFill>
                  <a:srgbClr val="00467F"/>
                </a:solidFill>
              </a:rPr>
              <a:t> </a:t>
            </a:r>
            <a:r>
              <a:rPr dirty="0" sz="1800" spc="-5">
                <a:solidFill>
                  <a:srgbClr val="00467F"/>
                </a:solidFill>
              </a:rPr>
              <a:t>L</a:t>
            </a:r>
            <a:r>
              <a:rPr dirty="0" sz="1800" spc="375">
                <a:solidFill>
                  <a:srgbClr val="00467F"/>
                </a:solidFill>
              </a:rPr>
              <a:t> </a:t>
            </a:r>
            <a:r>
              <a:rPr dirty="0" sz="1800" spc="-5">
                <a:solidFill>
                  <a:srgbClr val="00467F"/>
                </a:solidFill>
              </a:rPr>
              <a:t>C</a:t>
            </a:r>
            <a:r>
              <a:rPr dirty="0" sz="1800" spc="-320">
                <a:solidFill>
                  <a:srgbClr val="00467F"/>
                </a:solidFill>
              </a:rPr>
              <a:t> </a:t>
            </a:r>
            <a:r>
              <a:rPr dirty="0" sz="1800">
                <a:solidFill>
                  <a:srgbClr val="00467F"/>
                </a:solidFill>
              </a:rPr>
              <a:t>O</a:t>
            </a:r>
            <a:r>
              <a:rPr dirty="0" sz="1800" spc="-325">
                <a:solidFill>
                  <a:srgbClr val="00467F"/>
                </a:solidFill>
              </a:rPr>
              <a:t> </a:t>
            </a:r>
            <a:r>
              <a:rPr dirty="0" sz="1800" spc="105">
                <a:solidFill>
                  <a:srgbClr val="00467F"/>
                </a:solidFill>
              </a:rPr>
              <a:t>MP</a:t>
            </a:r>
            <a:r>
              <a:rPr dirty="0" sz="1800" spc="-315">
                <a:solidFill>
                  <a:srgbClr val="00467F"/>
                </a:solidFill>
              </a:rPr>
              <a:t> </a:t>
            </a:r>
            <a:r>
              <a:rPr dirty="0" sz="1800">
                <a:solidFill>
                  <a:srgbClr val="00467F"/>
                </a:solidFill>
              </a:rPr>
              <a:t>R</a:t>
            </a:r>
            <a:r>
              <a:rPr dirty="0" sz="1800" spc="-325">
                <a:solidFill>
                  <a:srgbClr val="00467F"/>
                </a:solidFill>
              </a:rPr>
              <a:t> </a:t>
            </a:r>
            <a:r>
              <a:rPr dirty="0" sz="1800">
                <a:solidFill>
                  <a:srgbClr val="00467F"/>
                </a:solidFill>
              </a:rPr>
              <a:t>O</a:t>
            </a:r>
            <a:r>
              <a:rPr dirty="0" sz="1800" spc="-325">
                <a:solidFill>
                  <a:srgbClr val="00467F"/>
                </a:solidFill>
              </a:rPr>
              <a:t> </a:t>
            </a:r>
            <a:r>
              <a:rPr dirty="0" sz="1800" spc="105">
                <a:solidFill>
                  <a:srgbClr val="00467F"/>
                </a:solidFill>
              </a:rPr>
              <a:t>MI</a:t>
            </a:r>
            <a:r>
              <a:rPr dirty="0" sz="1800" spc="-320">
                <a:solidFill>
                  <a:srgbClr val="00467F"/>
                </a:solidFill>
              </a:rPr>
              <a:t> </a:t>
            </a:r>
            <a:r>
              <a:rPr dirty="0" sz="1800">
                <a:solidFill>
                  <a:srgbClr val="00467F"/>
                </a:solidFill>
              </a:rPr>
              <a:t>S</a:t>
            </a:r>
            <a:r>
              <a:rPr dirty="0" sz="1800" spc="-325">
                <a:solidFill>
                  <a:srgbClr val="00467F"/>
                </a:solidFill>
              </a:rPr>
              <a:t> </a:t>
            </a:r>
            <a:r>
              <a:rPr dirty="0" sz="1800">
                <a:solidFill>
                  <a:srgbClr val="00467F"/>
                </a:solidFill>
              </a:rPr>
              <a:t>E</a:t>
            </a:r>
            <a:r>
              <a:rPr dirty="0" sz="1800" spc="390">
                <a:solidFill>
                  <a:srgbClr val="00467F"/>
                </a:solidFill>
              </a:rPr>
              <a:t> </a:t>
            </a:r>
            <a:r>
              <a:rPr dirty="0" sz="1800" spc="-5">
                <a:solidFill>
                  <a:srgbClr val="00467F"/>
                </a:solidFill>
              </a:rPr>
              <a:t>(</a:t>
            </a:r>
            <a:r>
              <a:rPr dirty="0" sz="1800" spc="-320">
                <a:solidFill>
                  <a:srgbClr val="00467F"/>
                </a:solidFill>
              </a:rPr>
              <a:t> </a:t>
            </a:r>
            <a:r>
              <a:rPr dirty="0" sz="1800">
                <a:solidFill>
                  <a:srgbClr val="00467F"/>
                </a:solidFill>
              </a:rPr>
              <a:t>B</a:t>
            </a:r>
            <a:r>
              <a:rPr dirty="0" sz="1800" spc="-320">
                <a:solidFill>
                  <a:srgbClr val="00467F"/>
                </a:solidFill>
              </a:rPr>
              <a:t> </a:t>
            </a:r>
            <a:r>
              <a:rPr dirty="0" sz="1800" spc="105">
                <a:solidFill>
                  <a:srgbClr val="00467F"/>
                </a:solidFill>
              </a:rPr>
              <a:t>EC</a:t>
            </a:r>
            <a:r>
              <a:rPr dirty="0" sz="1800" spc="-320">
                <a:solidFill>
                  <a:srgbClr val="00467F"/>
                </a:solidFill>
              </a:rPr>
              <a:t> </a:t>
            </a:r>
            <a:r>
              <a:rPr dirty="0" sz="1800" spc="-5">
                <a:solidFill>
                  <a:srgbClr val="00467F"/>
                </a:solidFill>
              </a:rPr>
              <a:t>)</a:t>
            </a:r>
            <a:endParaRPr sz="1800"/>
          </a:p>
          <a:p>
            <a:pPr marL="12700">
              <a:lnSpc>
                <a:spcPct val="100000"/>
              </a:lnSpc>
            </a:pPr>
            <a:r>
              <a:rPr dirty="0" sz="1800">
                <a:solidFill>
                  <a:srgbClr val="00467F"/>
                </a:solidFill>
              </a:rPr>
              <a:t>B</a:t>
            </a:r>
            <a:r>
              <a:rPr dirty="0" sz="1800" spc="-320">
                <a:solidFill>
                  <a:srgbClr val="00467F"/>
                </a:solidFill>
              </a:rPr>
              <a:t> </a:t>
            </a:r>
            <a:r>
              <a:rPr dirty="0" sz="1800" spc="110">
                <a:solidFill>
                  <a:srgbClr val="00467F"/>
                </a:solidFill>
              </a:rPr>
              <a:t>ES</a:t>
            </a:r>
            <a:r>
              <a:rPr dirty="0" sz="1800" spc="-325">
                <a:solidFill>
                  <a:srgbClr val="00467F"/>
                </a:solidFill>
              </a:rPr>
              <a:t> </a:t>
            </a:r>
            <a:r>
              <a:rPr dirty="0" sz="1800">
                <a:solidFill>
                  <a:srgbClr val="00467F"/>
                </a:solidFill>
              </a:rPr>
              <a:t>T</a:t>
            </a:r>
            <a:r>
              <a:rPr dirty="0" sz="1800" spc="395">
                <a:solidFill>
                  <a:srgbClr val="00467F"/>
                </a:solidFill>
              </a:rPr>
              <a:t> </a:t>
            </a:r>
            <a:r>
              <a:rPr dirty="0" sz="1800">
                <a:solidFill>
                  <a:srgbClr val="00467F"/>
                </a:solidFill>
              </a:rPr>
              <a:t>P</a:t>
            </a:r>
            <a:r>
              <a:rPr dirty="0" sz="1800" spc="-315">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AC</a:t>
            </a:r>
            <a:r>
              <a:rPr dirty="0" sz="1800" spc="-320">
                <a:solidFill>
                  <a:srgbClr val="00467F"/>
                </a:solidFill>
              </a:rPr>
              <a:t> </a:t>
            </a:r>
            <a:r>
              <a:rPr dirty="0" sz="1800">
                <a:solidFill>
                  <a:srgbClr val="00467F"/>
                </a:solidFill>
              </a:rPr>
              <a:t>T</a:t>
            </a:r>
            <a:r>
              <a:rPr dirty="0" sz="1800" spc="-325">
                <a:solidFill>
                  <a:srgbClr val="00467F"/>
                </a:solidFill>
              </a:rPr>
              <a:t> </a:t>
            </a:r>
            <a:r>
              <a:rPr dirty="0" sz="1800" spc="-5">
                <a:solidFill>
                  <a:srgbClr val="00467F"/>
                </a:solidFill>
              </a:rPr>
              <a:t>I</a:t>
            </a:r>
            <a:r>
              <a:rPr dirty="0" sz="1800" spc="-320">
                <a:solidFill>
                  <a:srgbClr val="00467F"/>
                </a:solidFill>
              </a:rPr>
              <a:t> </a:t>
            </a:r>
            <a:r>
              <a:rPr dirty="0" sz="1800" spc="-5">
                <a:solidFill>
                  <a:srgbClr val="00467F"/>
                </a:solidFill>
              </a:rPr>
              <a:t>C</a:t>
            </a:r>
            <a:r>
              <a:rPr dirty="0" sz="1800" spc="-320">
                <a:solidFill>
                  <a:srgbClr val="00467F"/>
                </a:solidFill>
              </a:rPr>
              <a:t> </a:t>
            </a:r>
            <a:r>
              <a:rPr dirty="0" sz="1800" spc="110">
                <a:solidFill>
                  <a:srgbClr val="00467F"/>
                </a:solidFill>
              </a:rPr>
              <a:t>ES</a:t>
            </a:r>
            <a:r>
              <a:rPr dirty="0" sz="1800" spc="370">
                <a:solidFill>
                  <a:srgbClr val="00467F"/>
                </a:solidFill>
              </a:rPr>
              <a:t> </a:t>
            </a:r>
            <a:r>
              <a:rPr dirty="0" sz="1800" spc="65">
                <a:solidFill>
                  <a:srgbClr val="00467F"/>
                </a:solidFill>
              </a:rPr>
              <a:t>TO</a:t>
            </a:r>
            <a:r>
              <a:rPr dirty="0" sz="1800" spc="430">
                <a:solidFill>
                  <a:srgbClr val="00467F"/>
                </a:solidFill>
              </a:rPr>
              <a:t> </a:t>
            </a:r>
            <a:r>
              <a:rPr dirty="0" sz="1800">
                <a:solidFill>
                  <a:srgbClr val="00467F"/>
                </a:solidFill>
              </a:rPr>
              <a:t>P</a:t>
            </a:r>
            <a:r>
              <a:rPr dirty="0" sz="1800" spc="-315">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EV</a:t>
            </a:r>
            <a:r>
              <a:rPr dirty="0" sz="1800" spc="-320">
                <a:solidFill>
                  <a:srgbClr val="00467F"/>
                </a:solidFill>
              </a:rPr>
              <a:t> </a:t>
            </a:r>
            <a:r>
              <a:rPr dirty="0" sz="1800" spc="105">
                <a:solidFill>
                  <a:srgbClr val="00467F"/>
                </a:solidFill>
              </a:rPr>
              <a:t>EN</a:t>
            </a:r>
            <a:r>
              <a:rPr dirty="0" sz="1800" spc="-320">
                <a:solidFill>
                  <a:srgbClr val="00467F"/>
                </a:solidFill>
              </a:rPr>
              <a:t> </a:t>
            </a:r>
            <a:r>
              <a:rPr dirty="0" sz="1800">
                <a:solidFill>
                  <a:srgbClr val="00467F"/>
                </a:solidFill>
              </a:rPr>
              <a:t>T</a:t>
            </a:r>
            <a:r>
              <a:rPr dirty="0" sz="1800" spc="405">
                <a:solidFill>
                  <a:srgbClr val="00467F"/>
                </a:solidFill>
              </a:rPr>
              <a:t> </a:t>
            </a:r>
            <a:r>
              <a:rPr dirty="0" sz="1800">
                <a:solidFill>
                  <a:srgbClr val="00467F"/>
                </a:solidFill>
              </a:rPr>
              <a:t>W</a:t>
            </a:r>
            <a:r>
              <a:rPr dirty="0" sz="1800" spc="-320">
                <a:solidFill>
                  <a:srgbClr val="00467F"/>
                </a:solidFill>
              </a:rPr>
              <a:t> </a:t>
            </a:r>
            <a:r>
              <a:rPr dirty="0" sz="1800" spc="-5">
                <a:solidFill>
                  <a:srgbClr val="00467F"/>
                </a:solidFill>
              </a:rPr>
              <a:t>I</a:t>
            </a:r>
            <a:r>
              <a:rPr dirty="0" sz="1800" spc="-320">
                <a:solidFill>
                  <a:srgbClr val="00467F"/>
                </a:solidFill>
              </a:rPr>
              <a:t> </a:t>
            </a:r>
            <a:r>
              <a:rPr dirty="0" sz="1800">
                <a:solidFill>
                  <a:srgbClr val="00467F"/>
                </a:solidFill>
              </a:rPr>
              <a:t>R</a:t>
            </a:r>
            <a:r>
              <a:rPr dirty="0" sz="1800" spc="-325">
                <a:solidFill>
                  <a:srgbClr val="00467F"/>
                </a:solidFill>
              </a:rPr>
              <a:t> </a:t>
            </a:r>
            <a:r>
              <a:rPr dirty="0" sz="1800">
                <a:solidFill>
                  <a:srgbClr val="00467F"/>
                </a:solidFill>
              </a:rPr>
              <a:t>E</a:t>
            </a:r>
            <a:r>
              <a:rPr dirty="0" sz="1800" spc="430">
                <a:solidFill>
                  <a:srgbClr val="00467F"/>
                </a:solidFill>
              </a:rPr>
              <a:t> </a:t>
            </a:r>
            <a:r>
              <a:rPr dirty="0" sz="1800">
                <a:solidFill>
                  <a:srgbClr val="00467F"/>
                </a:solidFill>
              </a:rPr>
              <a:t>F</a:t>
            </a:r>
            <a:r>
              <a:rPr dirty="0" sz="1800" spc="-320">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AU</a:t>
            </a:r>
            <a:r>
              <a:rPr dirty="0" sz="1800" spc="-325">
                <a:solidFill>
                  <a:srgbClr val="00467F"/>
                </a:solidFill>
              </a:rPr>
              <a:t> </a:t>
            </a:r>
            <a:r>
              <a:rPr dirty="0" sz="1800" spc="-5">
                <a:solidFill>
                  <a:srgbClr val="00467F"/>
                </a:solidFill>
              </a:rPr>
              <a:t>D</a:t>
            </a:r>
            <a:endParaRPr sz="1800"/>
          </a:p>
        </p:txBody>
      </p:sp>
      <p:sp>
        <p:nvSpPr>
          <p:cNvPr id="7" name="object 7"/>
          <p:cNvSpPr/>
          <p:nvPr/>
        </p:nvSpPr>
        <p:spPr>
          <a:xfrm>
            <a:off x="550862" y="1187894"/>
            <a:ext cx="409575" cy="208279"/>
          </a:xfrm>
          <a:custGeom>
            <a:avLst/>
            <a:gdLst/>
            <a:ahLst/>
            <a:cxnLst/>
            <a:rect l="l" t="t" r="r" b="b"/>
            <a:pathLst>
              <a:path w="409575" h="208280">
                <a:moveTo>
                  <a:pt x="0" y="0"/>
                </a:moveTo>
                <a:lnTo>
                  <a:pt x="409575" y="0"/>
                </a:lnTo>
                <a:lnTo>
                  <a:pt x="409575" y="207962"/>
                </a:lnTo>
                <a:lnTo>
                  <a:pt x="0" y="207962"/>
                </a:lnTo>
                <a:lnTo>
                  <a:pt x="0" y="0"/>
                </a:lnTo>
                <a:close/>
              </a:path>
            </a:pathLst>
          </a:custGeom>
          <a:solidFill>
            <a:srgbClr val="021D49"/>
          </a:solidFill>
        </p:spPr>
        <p:txBody>
          <a:bodyPr wrap="square" lIns="0" tIns="0" rIns="0" bIns="0" rtlCol="0"/>
          <a:lstStyle/>
          <a:p/>
        </p:txBody>
      </p:sp>
      <p:sp>
        <p:nvSpPr>
          <p:cNvPr id="8" name="object 8"/>
          <p:cNvSpPr txBox="1"/>
          <p:nvPr/>
        </p:nvSpPr>
        <p:spPr>
          <a:xfrm>
            <a:off x="608615" y="1220252"/>
            <a:ext cx="293370" cy="152400"/>
          </a:xfrm>
          <a:prstGeom prst="rect">
            <a:avLst/>
          </a:prstGeom>
        </p:spPr>
        <p:txBody>
          <a:bodyPr wrap="square" lIns="0" tIns="0" rIns="0" bIns="0" rtlCol="0" vert="horz">
            <a:spAutoFit/>
          </a:bodyPr>
          <a:lstStyle/>
          <a:p>
            <a:pPr marL="12700">
              <a:lnSpc>
                <a:spcPct val="100000"/>
              </a:lnSpc>
            </a:pPr>
            <a:r>
              <a:rPr dirty="0" sz="900" spc="-10" b="1">
                <a:solidFill>
                  <a:srgbClr val="FFFFFF"/>
                </a:solidFill>
                <a:latin typeface="Trebuchet MS"/>
                <a:cs typeface="Trebuchet MS"/>
              </a:rPr>
              <a:t>W</a:t>
            </a:r>
            <a:r>
              <a:rPr dirty="0" sz="900" b="1">
                <a:solidFill>
                  <a:srgbClr val="FFFFFF"/>
                </a:solidFill>
                <a:latin typeface="Trebuchet MS"/>
                <a:cs typeface="Trebuchet MS"/>
              </a:rPr>
              <a:t>I</a:t>
            </a:r>
            <a:r>
              <a:rPr dirty="0" sz="900" b="1">
                <a:solidFill>
                  <a:srgbClr val="FFFFFF"/>
                </a:solidFill>
                <a:latin typeface="Trebuchet MS"/>
                <a:cs typeface="Trebuchet MS"/>
              </a:rPr>
              <a:t>RE</a:t>
            </a:r>
            <a:endParaRPr sz="900">
              <a:latin typeface="Trebuchet MS"/>
              <a:cs typeface="Trebuchet MS"/>
            </a:endParaRPr>
          </a:p>
        </p:txBody>
      </p:sp>
      <p:sp>
        <p:nvSpPr>
          <p:cNvPr id="9" name="object 9"/>
          <p:cNvSpPr/>
          <p:nvPr/>
        </p:nvSpPr>
        <p:spPr>
          <a:xfrm>
            <a:off x="4838700" y="1187894"/>
            <a:ext cx="579755" cy="208279"/>
          </a:xfrm>
          <a:custGeom>
            <a:avLst/>
            <a:gdLst/>
            <a:ahLst/>
            <a:cxnLst/>
            <a:rect l="l" t="t" r="r" b="b"/>
            <a:pathLst>
              <a:path w="579754" h="208280">
                <a:moveTo>
                  <a:pt x="0" y="0"/>
                </a:moveTo>
                <a:lnTo>
                  <a:pt x="579437" y="0"/>
                </a:lnTo>
                <a:lnTo>
                  <a:pt x="579437" y="207962"/>
                </a:lnTo>
                <a:lnTo>
                  <a:pt x="0" y="207962"/>
                </a:lnTo>
                <a:lnTo>
                  <a:pt x="0" y="0"/>
                </a:lnTo>
                <a:close/>
              </a:path>
            </a:pathLst>
          </a:custGeom>
          <a:solidFill>
            <a:srgbClr val="021D49"/>
          </a:solidFill>
        </p:spPr>
        <p:txBody>
          <a:bodyPr wrap="square" lIns="0" tIns="0" rIns="0" bIns="0" rtlCol="0"/>
          <a:lstStyle/>
          <a:p/>
        </p:txBody>
      </p:sp>
      <p:sp>
        <p:nvSpPr>
          <p:cNvPr id="10" name="object 10"/>
          <p:cNvSpPr txBox="1"/>
          <p:nvPr/>
        </p:nvSpPr>
        <p:spPr>
          <a:xfrm>
            <a:off x="4896611" y="1220252"/>
            <a:ext cx="462915" cy="152400"/>
          </a:xfrm>
          <a:prstGeom prst="rect">
            <a:avLst/>
          </a:prstGeom>
        </p:spPr>
        <p:txBody>
          <a:bodyPr wrap="square" lIns="0" tIns="0" rIns="0" bIns="0" rtlCol="0" vert="horz">
            <a:spAutoFit/>
          </a:bodyPr>
          <a:lstStyle/>
          <a:p>
            <a:pPr marL="12700">
              <a:lnSpc>
                <a:spcPct val="100000"/>
              </a:lnSpc>
            </a:pPr>
            <a:r>
              <a:rPr dirty="0" sz="900" spc="-5" b="1">
                <a:solidFill>
                  <a:srgbClr val="FFFFFF"/>
                </a:solidFill>
                <a:latin typeface="Trebuchet MS"/>
                <a:cs typeface="Trebuchet MS"/>
              </a:rPr>
              <a:t>VENDOR</a:t>
            </a:r>
            <a:endParaRPr sz="900">
              <a:latin typeface="Trebuchet MS"/>
              <a:cs typeface="Trebuchet MS"/>
            </a:endParaRPr>
          </a:p>
        </p:txBody>
      </p:sp>
      <p:sp>
        <p:nvSpPr>
          <p:cNvPr id="11" name="object 11"/>
          <p:cNvSpPr txBox="1"/>
          <p:nvPr/>
        </p:nvSpPr>
        <p:spPr>
          <a:xfrm>
            <a:off x="3324002" y="3676971"/>
            <a:ext cx="2495550" cy="199390"/>
          </a:xfrm>
          <a:prstGeom prst="rect">
            <a:avLst/>
          </a:prstGeom>
        </p:spPr>
        <p:txBody>
          <a:bodyPr wrap="square" lIns="0" tIns="0" rIns="0" bIns="0" rtlCol="0" vert="horz">
            <a:spAutoFit/>
          </a:bodyPr>
          <a:lstStyle/>
          <a:p>
            <a:pPr marL="12700">
              <a:lnSpc>
                <a:spcPct val="100000"/>
              </a:lnSpc>
            </a:pPr>
            <a:r>
              <a:rPr dirty="0" sz="1200" spc="-5" b="1">
                <a:solidFill>
                  <a:srgbClr val="C00000"/>
                </a:solidFill>
                <a:latin typeface="Trebuchet MS"/>
                <a:cs typeface="Trebuchet MS"/>
              </a:rPr>
              <a:t>FOLLOW YOUR OWN</a:t>
            </a:r>
            <a:r>
              <a:rPr dirty="0" sz="1200" spc="-15" b="1">
                <a:solidFill>
                  <a:srgbClr val="C00000"/>
                </a:solidFill>
                <a:latin typeface="Trebuchet MS"/>
                <a:cs typeface="Trebuchet MS"/>
              </a:rPr>
              <a:t> </a:t>
            </a:r>
            <a:r>
              <a:rPr dirty="0" sz="1200" spc="-5" b="1">
                <a:solidFill>
                  <a:srgbClr val="C00000"/>
                </a:solidFill>
                <a:latin typeface="Trebuchet MS"/>
                <a:cs typeface="Trebuchet MS"/>
              </a:rPr>
              <a:t>PROCEDURES!</a:t>
            </a:r>
            <a:endParaRPr sz="12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3369945" cy="292100"/>
          </a:xfrm>
          <a:prstGeom prst="rect"/>
        </p:spPr>
        <p:txBody>
          <a:bodyPr wrap="square" lIns="0" tIns="0" rIns="0" bIns="0" rtlCol="0" vert="horz">
            <a:spAutoFit/>
          </a:bodyPr>
          <a:lstStyle/>
          <a:p>
            <a:pPr marL="12700">
              <a:lnSpc>
                <a:spcPct val="100000"/>
              </a:lnSpc>
            </a:pPr>
            <a:r>
              <a:rPr dirty="0" sz="1800">
                <a:solidFill>
                  <a:srgbClr val="00467F"/>
                </a:solidFill>
              </a:rPr>
              <a:t>F</a:t>
            </a:r>
            <a:r>
              <a:rPr dirty="0" sz="1800" spc="-320">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AU</a:t>
            </a:r>
            <a:r>
              <a:rPr dirty="0" sz="1800" spc="-325">
                <a:solidFill>
                  <a:srgbClr val="00467F"/>
                </a:solidFill>
              </a:rPr>
              <a:t> </a:t>
            </a:r>
            <a:r>
              <a:rPr dirty="0" sz="1800" spc="-5">
                <a:solidFill>
                  <a:srgbClr val="00467F"/>
                </a:solidFill>
              </a:rPr>
              <a:t>D</a:t>
            </a:r>
            <a:r>
              <a:rPr dirty="0" sz="1800" spc="430">
                <a:solidFill>
                  <a:srgbClr val="00467F"/>
                </a:solidFill>
              </a:rPr>
              <a:t> </a:t>
            </a:r>
            <a:r>
              <a:rPr dirty="0" sz="1800" spc="-5">
                <a:solidFill>
                  <a:srgbClr val="00467F"/>
                </a:solidFill>
              </a:rPr>
              <a:t>I</a:t>
            </a:r>
            <a:r>
              <a:rPr dirty="0" sz="1800" spc="-320">
                <a:solidFill>
                  <a:srgbClr val="00467F"/>
                </a:solidFill>
              </a:rPr>
              <a:t> </a:t>
            </a:r>
            <a:r>
              <a:rPr dirty="0" sz="1800" spc="-5">
                <a:solidFill>
                  <a:srgbClr val="00467F"/>
                </a:solidFill>
              </a:rPr>
              <a:t>N</a:t>
            </a:r>
            <a:r>
              <a:rPr dirty="0" sz="1800" spc="395">
                <a:solidFill>
                  <a:srgbClr val="00467F"/>
                </a:solidFill>
              </a:rPr>
              <a:t> </a:t>
            </a:r>
            <a:r>
              <a:rPr dirty="0" sz="1800">
                <a:solidFill>
                  <a:srgbClr val="00467F"/>
                </a:solidFill>
              </a:rPr>
              <a:t>T</a:t>
            </a:r>
            <a:r>
              <a:rPr dirty="0" sz="1800" spc="-325">
                <a:solidFill>
                  <a:srgbClr val="00467F"/>
                </a:solidFill>
              </a:rPr>
              <a:t> </a:t>
            </a:r>
            <a:r>
              <a:rPr dirty="0" sz="1800" spc="-5">
                <a:solidFill>
                  <a:srgbClr val="00467F"/>
                </a:solidFill>
              </a:rPr>
              <a:t>H</a:t>
            </a:r>
            <a:r>
              <a:rPr dirty="0" sz="1800" spc="-325">
                <a:solidFill>
                  <a:srgbClr val="00467F"/>
                </a:solidFill>
              </a:rPr>
              <a:t> </a:t>
            </a:r>
            <a:r>
              <a:rPr dirty="0" sz="1800">
                <a:solidFill>
                  <a:srgbClr val="00467F"/>
                </a:solidFill>
              </a:rPr>
              <a:t>E</a:t>
            </a:r>
            <a:r>
              <a:rPr dirty="0" sz="1800" spc="425">
                <a:solidFill>
                  <a:srgbClr val="00467F"/>
                </a:solidFill>
              </a:rPr>
              <a:t> </a:t>
            </a:r>
            <a:r>
              <a:rPr dirty="0" sz="1800">
                <a:solidFill>
                  <a:srgbClr val="00467F"/>
                </a:solidFill>
              </a:rPr>
              <a:t>W</a:t>
            </a:r>
            <a:r>
              <a:rPr dirty="0" sz="1800" spc="-320">
                <a:solidFill>
                  <a:srgbClr val="00467F"/>
                </a:solidFill>
              </a:rPr>
              <a:t> </a:t>
            </a:r>
            <a:r>
              <a:rPr dirty="0" sz="1800">
                <a:solidFill>
                  <a:srgbClr val="00467F"/>
                </a:solidFill>
              </a:rPr>
              <a:t>O</a:t>
            </a:r>
            <a:r>
              <a:rPr dirty="0" sz="1800" spc="-325">
                <a:solidFill>
                  <a:srgbClr val="00467F"/>
                </a:solidFill>
              </a:rPr>
              <a:t> </a:t>
            </a:r>
            <a:r>
              <a:rPr dirty="0" sz="1800">
                <a:solidFill>
                  <a:srgbClr val="00467F"/>
                </a:solidFill>
              </a:rPr>
              <a:t>R</a:t>
            </a:r>
            <a:r>
              <a:rPr dirty="0" sz="1800" spc="-325">
                <a:solidFill>
                  <a:srgbClr val="00467F"/>
                </a:solidFill>
              </a:rPr>
              <a:t> </a:t>
            </a:r>
            <a:r>
              <a:rPr dirty="0" sz="1800" spc="110">
                <a:solidFill>
                  <a:srgbClr val="00467F"/>
                </a:solidFill>
              </a:rPr>
              <a:t>KP</a:t>
            </a:r>
            <a:r>
              <a:rPr dirty="0" sz="1800" spc="-315">
                <a:solidFill>
                  <a:srgbClr val="00467F"/>
                </a:solidFill>
              </a:rPr>
              <a:t> </a:t>
            </a:r>
            <a:r>
              <a:rPr dirty="0" sz="1800" spc="-5">
                <a:solidFill>
                  <a:srgbClr val="00467F"/>
                </a:solidFill>
              </a:rPr>
              <a:t>L</a:t>
            </a:r>
            <a:r>
              <a:rPr dirty="0" sz="1800" spc="-320">
                <a:solidFill>
                  <a:srgbClr val="00467F"/>
                </a:solidFill>
              </a:rPr>
              <a:t> </a:t>
            </a:r>
            <a:r>
              <a:rPr dirty="0" sz="1800" spc="105">
                <a:solidFill>
                  <a:srgbClr val="00467F"/>
                </a:solidFill>
              </a:rPr>
              <a:t>AC</a:t>
            </a:r>
            <a:r>
              <a:rPr dirty="0" sz="1800" spc="-320">
                <a:solidFill>
                  <a:srgbClr val="00467F"/>
                </a:solidFill>
              </a:rPr>
              <a:t> </a:t>
            </a:r>
            <a:r>
              <a:rPr dirty="0" sz="1800">
                <a:solidFill>
                  <a:srgbClr val="00467F"/>
                </a:solidFill>
              </a:rPr>
              <a:t>E</a:t>
            </a:r>
            <a:endParaRPr sz="1800"/>
          </a:p>
        </p:txBody>
      </p:sp>
      <p:sp>
        <p:nvSpPr>
          <p:cNvPr id="3" name="object 3"/>
          <p:cNvSpPr txBox="1"/>
          <p:nvPr/>
        </p:nvSpPr>
        <p:spPr>
          <a:xfrm>
            <a:off x="535940" y="4947984"/>
            <a:ext cx="1714500" cy="91440"/>
          </a:xfrm>
          <a:prstGeom prst="rect">
            <a:avLst/>
          </a:prstGeom>
        </p:spPr>
        <p:txBody>
          <a:bodyPr wrap="square" lIns="0" tIns="0" rIns="0" bIns="0" rtlCol="0" vert="horz">
            <a:spAutoFit/>
          </a:bodyPr>
          <a:lstStyle/>
          <a:p>
            <a:pPr marL="12700">
              <a:lnSpc>
                <a:spcPct val="100000"/>
              </a:lnSpc>
            </a:pPr>
            <a:r>
              <a:rPr dirty="0" sz="500" spc="10">
                <a:solidFill>
                  <a:srgbClr val="313231"/>
                </a:solidFill>
                <a:latin typeface="Trebuchet MS"/>
                <a:cs typeface="Trebuchet MS"/>
              </a:rPr>
              <a:t>Source: Association of Certified Fraud Examiners</a:t>
            </a:r>
            <a:r>
              <a:rPr dirty="0" sz="500" spc="-40">
                <a:solidFill>
                  <a:srgbClr val="313231"/>
                </a:solidFill>
                <a:latin typeface="Trebuchet MS"/>
                <a:cs typeface="Trebuchet MS"/>
              </a:rPr>
              <a:t> </a:t>
            </a:r>
            <a:r>
              <a:rPr dirty="0" sz="500" spc="10">
                <a:solidFill>
                  <a:srgbClr val="313231"/>
                </a:solidFill>
                <a:latin typeface="Trebuchet MS"/>
                <a:cs typeface="Trebuchet MS"/>
              </a:rPr>
              <a:t>(AFCE)</a:t>
            </a:r>
            <a:endParaRPr sz="500">
              <a:latin typeface="Trebuchet MS"/>
              <a:cs typeface="Trebuchet MS"/>
            </a:endParaRPr>
          </a:p>
        </p:txBody>
      </p:sp>
      <p:sp>
        <p:nvSpPr>
          <p:cNvPr id="4" name="object 4"/>
          <p:cNvSpPr txBox="1"/>
          <p:nvPr/>
        </p:nvSpPr>
        <p:spPr>
          <a:xfrm>
            <a:off x="523240" y="937356"/>
            <a:ext cx="8111490" cy="624205"/>
          </a:xfrm>
          <a:prstGeom prst="rect">
            <a:avLst/>
          </a:prstGeom>
        </p:spPr>
        <p:txBody>
          <a:bodyPr wrap="square" lIns="0" tIns="0" rIns="0" bIns="0" rtlCol="0" vert="horz">
            <a:spAutoFit/>
          </a:bodyPr>
          <a:lstStyle/>
          <a:p>
            <a:pPr marL="12700">
              <a:lnSpc>
                <a:spcPct val="100000"/>
              </a:lnSpc>
            </a:pPr>
            <a:r>
              <a:rPr dirty="0" sz="1050" spc="114">
                <a:solidFill>
                  <a:srgbClr val="00467F"/>
                </a:solidFill>
                <a:latin typeface="Trebuchet MS"/>
                <a:cs typeface="Trebuchet MS"/>
              </a:rPr>
              <a:t>TH</a:t>
            </a:r>
            <a:r>
              <a:rPr dirty="0" sz="1050" spc="-90">
                <a:solidFill>
                  <a:srgbClr val="00467F"/>
                </a:solidFill>
                <a:latin typeface="Trebuchet MS"/>
                <a:cs typeface="Trebuchet MS"/>
              </a:rPr>
              <a:t> </a:t>
            </a:r>
            <a:r>
              <a:rPr dirty="0" sz="1050">
                <a:solidFill>
                  <a:srgbClr val="00467F"/>
                </a:solidFill>
                <a:latin typeface="Trebuchet MS"/>
                <a:cs typeface="Trebuchet MS"/>
              </a:rPr>
              <a:t>E </a:t>
            </a:r>
            <a:r>
              <a:rPr dirty="0" sz="1050" spc="90">
                <a:solidFill>
                  <a:srgbClr val="00467F"/>
                </a:solidFill>
                <a:latin typeface="Trebuchet MS"/>
                <a:cs typeface="Trebuchet MS"/>
              </a:rPr>
              <a:t> </a:t>
            </a:r>
            <a:r>
              <a:rPr dirty="0" sz="1050" spc="114">
                <a:solidFill>
                  <a:srgbClr val="00467F"/>
                </a:solidFill>
                <a:latin typeface="Trebuchet MS"/>
                <a:cs typeface="Trebuchet MS"/>
              </a:rPr>
              <a:t>FR</a:t>
            </a:r>
            <a:r>
              <a:rPr dirty="0" sz="1050" spc="-10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a:solidFill>
                  <a:srgbClr val="00467F"/>
                </a:solidFill>
                <a:latin typeface="Trebuchet MS"/>
                <a:cs typeface="Trebuchet MS"/>
              </a:rPr>
              <a:t>D </a:t>
            </a:r>
            <a:r>
              <a:rPr dirty="0" sz="1050" spc="95">
                <a:solidFill>
                  <a:srgbClr val="00467F"/>
                </a:solidFill>
                <a:latin typeface="Trebuchet MS"/>
                <a:cs typeface="Trebuchet MS"/>
              </a:rPr>
              <a:t> </a:t>
            </a:r>
            <a:r>
              <a:rPr dirty="0" sz="1050" spc="114">
                <a:solidFill>
                  <a:srgbClr val="00467F"/>
                </a:solidFill>
                <a:latin typeface="Trebuchet MS"/>
                <a:cs typeface="Trebuchet MS"/>
              </a:rPr>
              <a:t>TR</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spc="114">
                <a:solidFill>
                  <a:srgbClr val="00467F"/>
                </a:solidFill>
                <a:latin typeface="Trebuchet MS"/>
                <a:cs typeface="Trebuchet MS"/>
              </a:rPr>
              <a:t>NG</a:t>
            </a:r>
            <a:r>
              <a:rPr dirty="0" sz="1050" spc="-90">
                <a:solidFill>
                  <a:srgbClr val="00467F"/>
                </a:solidFill>
                <a:latin typeface="Trebuchet MS"/>
                <a:cs typeface="Trebuchet MS"/>
              </a:rPr>
              <a:t> </a:t>
            </a:r>
            <a:r>
              <a:rPr dirty="0" sz="1050">
                <a:solidFill>
                  <a:srgbClr val="00467F"/>
                </a:solidFill>
                <a:latin typeface="Trebuchet MS"/>
                <a:cs typeface="Trebuchet MS"/>
              </a:rPr>
              <a:t>L</a:t>
            </a:r>
            <a:r>
              <a:rPr dirty="0" sz="1050" spc="-90">
                <a:solidFill>
                  <a:srgbClr val="00467F"/>
                </a:solidFill>
                <a:latin typeface="Trebuchet MS"/>
                <a:cs typeface="Trebuchet MS"/>
              </a:rPr>
              <a:t> </a:t>
            </a:r>
            <a:r>
              <a:rPr dirty="0" sz="1050">
                <a:solidFill>
                  <a:srgbClr val="00467F"/>
                </a:solidFill>
                <a:latin typeface="Trebuchet MS"/>
                <a:cs typeface="Trebuchet MS"/>
              </a:rPr>
              <a:t>E</a:t>
            </a:r>
            <a:endParaRPr sz="1050">
              <a:latin typeface="Trebuchet MS"/>
              <a:cs typeface="Trebuchet MS"/>
            </a:endParaRPr>
          </a:p>
          <a:p>
            <a:pPr>
              <a:lnSpc>
                <a:spcPct val="100000"/>
              </a:lnSpc>
              <a:spcBef>
                <a:spcPts val="45"/>
              </a:spcBef>
            </a:pPr>
            <a:endParaRPr sz="1150">
              <a:latin typeface="Times New Roman"/>
              <a:cs typeface="Times New Roman"/>
            </a:endParaRPr>
          </a:p>
          <a:p>
            <a:pPr marL="37465" marR="5080">
              <a:lnSpc>
                <a:spcPct val="100000"/>
              </a:lnSpc>
            </a:pPr>
            <a:r>
              <a:rPr dirty="0" sz="900" spc="-5">
                <a:solidFill>
                  <a:srgbClr val="313231"/>
                </a:solidFill>
                <a:latin typeface="Trebuchet MS"/>
                <a:cs typeface="Trebuchet MS"/>
              </a:rPr>
              <a:t>Designed to explain the reasoning behind a worker's decision to commit </a:t>
            </a:r>
            <a:r>
              <a:rPr dirty="0" sz="900" spc="-5" b="1">
                <a:solidFill>
                  <a:srgbClr val="313231"/>
                </a:solidFill>
                <a:latin typeface="Trebuchet MS"/>
                <a:cs typeface="Trebuchet MS"/>
              </a:rPr>
              <a:t>workplace fraud</a:t>
            </a:r>
            <a:r>
              <a:rPr dirty="0" sz="900" spc="-5">
                <a:solidFill>
                  <a:srgbClr val="313231"/>
                </a:solidFill>
                <a:latin typeface="Trebuchet MS"/>
                <a:cs typeface="Trebuchet MS"/>
              </a:rPr>
              <a:t>. </a:t>
            </a:r>
            <a:r>
              <a:rPr dirty="0" sz="900">
                <a:solidFill>
                  <a:srgbClr val="313231"/>
                </a:solidFill>
                <a:latin typeface="Trebuchet MS"/>
                <a:cs typeface="Trebuchet MS"/>
              </a:rPr>
              <a:t>The </a:t>
            </a:r>
            <a:r>
              <a:rPr dirty="0" sz="900" spc="-5">
                <a:solidFill>
                  <a:srgbClr val="313231"/>
                </a:solidFill>
                <a:latin typeface="Trebuchet MS"/>
                <a:cs typeface="Trebuchet MS"/>
              </a:rPr>
              <a:t>three stages, categorized by the effect on the individual, can  be summarized as motivation, opportunity and</a:t>
            </a:r>
            <a:r>
              <a:rPr dirty="0" sz="900" spc="130">
                <a:solidFill>
                  <a:srgbClr val="313231"/>
                </a:solidFill>
                <a:latin typeface="Trebuchet MS"/>
                <a:cs typeface="Trebuchet MS"/>
              </a:rPr>
              <a:t> </a:t>
            </a:r>
            <a:r>
              <a:rPr dirty="0" sz="900" spc="-5">
                <a:solidFill>
                  <a:srgbClr val="313231"/>
                </a:solidFill>
                <a:latin typeface="Trebuchet MS"/>
                <a:cs typeface="Trebuchet MS"/>
              </a:rPr>
              <a:t>rationalization.</a:t>
            </a:r>
            <a:endParaRPr sz="900">
              <a:latin typeface="Trebuchet MS"/>
              <a:cs typeface="Trebuchet MS"/>
            </a:endParaRPr>
          </a:p>
        </p:txBody>
      </p:sp>
      <p:sp>
        <p:nvSpPr>
          <p:cNvPr id="5" name="object 5"/>
          <p:cNvSpPr txBox="1"/>
          <p:nvPr/>
        </p:nvSpPr>
        <p:spPr>
          <a:xfrm>
            <a:off x="8543543" y="4940680"/>
            <a:ext cx="114300" cy="106045"/>
          </a:xfrm>
          <a:prstGeom prst="rect">
            <a:avLst/>
          </a:prstGeom>
        </p:spPr>
        <p:txBody>
          <a:bodyPr wrap="square" lIns="0" tIns="0" rIns="0" bIns="0" rtlCol="0" vert="horz">
            <a:spAutoFit/>
          </a:bodyPr>
          <a:lstStyle/>
          <a:p>
            <a:pPr marL="12700">
              <a:lnSpc>
                <a:spcPct val="100000"/>
              </a:lnSpc>
            </a:pPr>
            <a:r>
              <a:rPr dirty="0" sz="600" spc="-5" b="1">
                <a:solidFill>
                  <a:srgbClr val="222222"/>
                </a:solidFill>
                <a:latin typeface="Trebuchet MS"/>
                <a:cs typeface="Trebuchet MS"/>
              </a:rPr>
              <a:t>12</a:t>
            </a:r>
            <a:endParaRPr sz="600">
              <a:latin typeface="Trebuchet MS"/>
              <a:cs typeface="Trebuchet MS"/>
            </a:endParaRPr>
          </a:p>
        </p:txBody>
      </p:sp>
      <p:sp>
        <p:nvSpPr>
          <p:cNvPr id="6" name="object 6"/>
          <p:cNvSpPr/>
          <p:nvPr/>
        </p:nvSpPr>
        <p:spPr>
          <a:xfrm>
            <a:off x="3034822" y="2082476"/>
            <a:ext cx="966469" cy="1741170"/>
          </a:xfrm>
          <a:custGeom>
            <a:avLst/>
            <a:gdLst/>
            <a:ahLst/>
            <a:cxnLst/>
            <a:rect l="l" t="t" r="r" b="b"/>
            <a:pathLst>
              <a:path w="966470" h="1741170">
                <a:moveTo>
                  <a:pt x="966088" y="0"/>
                </a:moveTo>
                <a:lnTo>
                  <a:pt x="0" y="1740750"/>
                </a:lnTo>
              </a:path>
            </a:pathLst>
          </a:custGeom>
          <a:ln w="101600">
            <a:solidFill>
              <a:srgbClr val="00B5AD"/>
            </a:solidFill>
          </a:ln>
        </p:spPr>
        <p:txBody>
          <a:bodyPr wrap="square" lIns="0" tIns="0" rIns="0" bIns="0" rtlCol="0"/>
          <a:lstStyle/>
          <a:p/>
        </p:txBody>
      </p:sp>
      <p:sp>
        <p:nvSpPr>
          <p:cNvPr id="7" name="object 7"/>
          <p:cNvSpPr/>
          <p:nvPr/>
        </p:nvSpPr>
        <p:spPr>
          <a:xfrm>
            <a:off x="3911065" y="1837155"/>
            <a:ext cx="1089660" cy="1054735"/>
          </a:xfrm>
          <a:custGeom>
            <a:avLst/>
            <a:gdLst/>
            <a:ahLst/>
            <a:cxnLst/>
            <a:rect l="l" t="t" r="r" b="b"/>
            <a:pathLst>
              <a:path w="1089660" h="1054735">
                <a:moveTo>
                  <a:pt x="544563" y="0"/>
                </a:moveTo>
                <a:lnTo>
                  <a:pt x="494997" y="2155"/>
                </a:lnTo>
                <a:lnTo>
                  <a:pt x="446678" y="8496"/>
                </a:lnTo>
                <a:lnTo>
                  <a:pt x="399798" y="18837"/>
                </a:lnTo>
                <a:lnTo>
                  <a:pt x="354549" y="32992"/>
                </a:lnTo>
                <a:lnTo>
                  <a:pt x="311124" y="50775"/>
                </a:lnTo>
                <a:lnTo>
                  <a:pt x="269714" y="71999"/>
                </a:lnTo>
                <a:lnTo>
                  <a:pt x="230512" y="96479"/>
                </a:lnTo>
                <a:lnTo>
                  <a:pt x="193710" y="124027"/>
                </a:lnTo>
                <a:lnTo>
                  <a:pt x="159500" y="154458"/>
                </a:lnTo>
                <a:lnTo>
                  <a:pt x="128076" y="187587"/>
                </a:lnTo>
                <a:lnTo>
                  <a:pt x="99628" y="223225"/>
                </a:lnTo>
                <a:lnTo>
                  <a:pt x="74350" y="261189"/>
                </a:lnTo>
                <a:lnTo>
                  <a:pt x="52433" y="301290"/>
                </a:lnTo>
                <a:lnTo>
                  <a:pt x="34069" y="343343"/>
                </a:lnTo>
                <a:lnTo>
                  <a:pt x="19452" y="387163"/>
                </a:lnTo>
                <a:lnTo>
                  <a:pt x="8773" y="432562"/>
                </a:lnTo>
                <a:lnTo>
                  <a:pt x="2225" y="479354"/>
                </a:lnTo>
                <a:lnTo>
                  <a:pt x="0" y="527354"/>
                </a:lnTo>
                <a:lnTo>
                  <a:pt x="2225" y="575354"/>
                </a:lnTo>
                <a:lnTo>
                  <a:pt x="8773" y="622147"/>
                </a:lnTo>
                <a:lnTo>
                  <a:pt x="19452" y="667546"/>
                </a:lnTo>
                <a:lnTo>
                  <a:pt x="34069" y="711365"/>
                </a:lnTo>
                <a:lnTo>
                  <a:pt x="52433" y="753419"/>
                </a:lnTo>
                <a:lnTo>
                  <a:pt x="74350" y="793520"/>
                </a:lnTo>
                <a:lnTo>
                  <a:pt x="99628" y="831483"/>
                </a:lnTo>
                <a:lnTo>
                  <a:pt x="128076" y="867122"/>
                </a:lnTo>
                <a:lnTo>
                  <a:pt x="159500" y="900250"/>
                </a:lnTo>
                <a:lnTo>
                  <a:pt x="193710" y="930682"/>
                </a:lnTo>
                <a:lnTo>
                  <a:pt x="230512" y="958230"/>
                </a:lnTo>
                <a:lnTo>
                  <a:pt x="269714" y="982710"/>
                </a:lnTo>
                <a:lnTo>
                  <a:pt x="311124" y="1003934"/>
                </a:lnTo>
                <a:lnTo>
                  <a:pt x="354549" y="1021716"/>
                </a:lnTo>
                <a:lnTo>
                  <a:pt x="399798" y="1035871"/>
                </a:lnTo>
                <a:lnTo>
                  <a:pt x="446678" y="1046213"/>
                </a:lnTo>
                <a:lnTo>
                  <a:pt x="494997" y="1052554"/>
                </a:lnTo>
                <a:lnTo>
                  <a:pt x="544563" y="1054709"/>
                </a:lnTo>
                <a:lnTo>
                  <a:pt x="594130" y="1052554"/>
                </a:lnTo>
                <a:lnTo>
                  <a:pt x="642451" y="1046213"/>
                </a:lnTo>
                <a:lnTo>
                  <a:pt x="689333" y="1035871"/>
                </a:lnTo>
                <a:lnTo>
                  <a:pt x="734583" y="1021716"/>
                </a:lnTo>
                <a:lnTo>
                  <a:pt x="778010" y="1003934"/>
                </a:lnTo>
                <a:lnTo>
                  <a:pt x="819421" y="982710"/>
                </a:lnTo>
                <a:lnTo>
                  <a:pt x="858624" y="958230"/>
                </a:lnTo>
                <a:lnTo>
                  <a:pt x="895426" y="930682"/>
                </a:lnTo>
                <a:lnTo>
                  <a:pt x="929636" y="900250"/>
                </a:lnTo>
                <a:lnTo>
                  <a:pt x="961061" y="867122"/>
                </a:lnTo>
                <a:lnTo>
                  <a:pt x="989510" y="831483"/>
                </a:lnTo>
                <a:lnTo>
                  <a:pt x="1014788" y="793520"/>
                </a:lnTo>
                <a:lnTo>
                  <a:pt x="1036705" y="753419"/>
                </a:lnTo>
                <a:lnTo>
                  <a:pt x="1055069" y="711365"/>
                </a:lnTo>
                <a:lnTo>
                  <a:pt x="1069686" y="667546"/>
                </a:lnTo>
                <a:lnTo>
                  <a:pt x="1080365" y="622147"/>
                </a:lnTo>
                <a:lnTo>
                  <a:pt x="1086913" y="575354"/>
                </a:lnTo>
                <a:lnTo>
                  <a:pt x="1089139" y="527354"/>
                </a:lnTo>
                <a:lnTo>
                  <a:pt x="1086913" y="479354"/>
                </a:lnTo>
                <a:lnTo>
                  <a:pt x="1080365" y="432562"/>
                </a:lnTo>
                <a:lnTo>
                  <a:pt x="1069686" y="387163"/>
                </a:lnTo>
                <a:lnTo>
                  <a:pt x="1055069" y="343343"/>
                </a:lnTo>
                <a:lnTo>
                  <a:pt x="1036705" y="301290"/>
                </a:lnTo>
                <a:lnTo>
                  <a:pt x="1014788" y="261189"/>
                </a:lnTo>
                <a:lnTo>
                  <a:pt x="989510" y="223225"/>
                </a:lnTo>
                <a:lnTo>
                  <a:pt x="961061" y="187587"/>
                </a:lnTo>
                <a:lnTo>
                  <a:pt x="929636" y="154458"/>
                </a:lnTo>
                <a:lnTo>
                  <a:pt x="895426" y="124027"/>
                </a:lnTo>
                <a:lnTo>
                  <a:pt x="858624" y="96479"/>
                </a:lnTo>
                <a:lnTo>
                  <a:pt x="819421" y="71999"/>
                </a:lnTo>
                <a:lnTo>
                  <a:pt x="778010" y="50775"/>
                </a:lnTo>
                <a:lnTo>
                  <a:pt x="734583" y="32992"/>
                </a:lnTo>
                <a:lnTo>
                  <a:pt x="689333" y="18837"/>
                </a:lnTo>
                <a:lnTo>
                  <a:pt x="642451" y="8496"/>
                </a:lnTo>
                <a:lnTo>
                  <a:pt x="594130" y="2155"/>
                </a:lnTo>
                <a:lnTo>
                  <a:pt x="544563" y="0"/>
                </a:lnTo>
                <a:close/>
              </a:path>
            </a:pathLst>
          </a:custGeom>
          <a:solidFill>
            <a:srgbClr val="FFFFFF"/>
          </a:solidFill>
        </p:spPr>
        <p:txBody>
          <a:bodyPr wrap="square" lIns="0" tIns="0" rIns="0" bIns="0" rtlCol="0"/>
          <a:lstStyle/>
          <a:p/>
        </p:txBody>
      </p:sp>
      <p:sp>
        <p:nvSpPr>
          <p:cNvPr id="8" name="object 8"/>
          <p:cNvSpPr/>
          <p:nvPr/>
        </p:nvSpPr>
        <p:spPr>
          <a:xfrm>
            <a:off x="3911065" y="1837155"/>
            <a:ext cx="1089660" cy="1054735"/>
          </a:xfrm>
          <a:custGeom>
            <a:avLst/>
            <a:gdLst/>
            <a:ahLst/>
            <a:cxnLst/>
            <a:rect l="l" t="t" r="r" b="b"/>
            <a:pathLst>
              <a:path w="1089660" h="1054735">
                <a:moveTo>
                  <a:pt x="0" y="527354"/>
                </a:moveTo>
                <a:lnTo>
                  <a:pt x="2225" y="479354"/>
                </a:lnTo>
                <a:lnTo>
                  <a:pt x="8773" y="432562"/>
                </a:lnTo>
                <a:lnTo>
                  <a:pt x="19452" y="387163"/>
                </a:lnTo>
                <a:lnTo>
                  <a:pt x="34069" y="343343"/>
                </a:lnTo>
                <a:lnTo>
                  <a:pt x="52433" y="301290"/>
                </a:lnTo>
                <a:lnTo>
                  <a:pt x="74350" y="261189"/>
                </a:lnTo>
                <a:lnTo>
                  <a:pt x="99628" y="223225"/>
                </a:lnTo>
                <a:lnTo>
                  <a:pt x="128076" y="187587"/>
                </a:lnTo>
                <a:lnTo>
                  <a:pt x="159500" y="154458"/>
                </a:lnTo>
                <a:lnTo>
                  <a:pt x="193710" y="124027"/>
                </a:lnTo>
                <a:lnTo>
                  <a:pt x="230512" y="96479"/>
                </a:lnTo>
                <a:lnTo>
                  <a:pt x="269714" y="71999"/>
                </a:lnTo>
                <a:lnTo>
                  <a:pt x="311124" y="50775"/>
                </a:lnTo>
                <a:lnTo>
                  <a:pt x="354549" y="32992"/>
                </a:lnTo>
                <a:lnTo>
                  <a:pt x="399798" y="18837"/>
                </a:lnTo>
                <a:lnTo>
                  <a:pt x="446678" y="8496"/>
                </a:lnTo>
                <a:lnTo>
                  <a:pt x="494997" y="2155"/>
                </a:lnTo>
                <a:lnTo>
                  <a:pt x="544563" y="0"/>
                </a:lnTo>
                <a:lnTo>
                  <a:pt x="594130" y="2155"/>
                </a:lnTo>
                <a:lnTo>
                  <a:pt x="642451" y="8496"/>
                </a:lnTo>
                <a:lnTo>
                  <a:pt x="689333" y="18837"/>
                </a:lnTo>
                <a:lnTo>
                  <a:pt x="734583" y="32992"/>
                </a:lnTo>
                <a:lnTo>
                  <a:pt x="778010" y="50775"/>
                </a:lnTo>
                <a:lnTo>
                  <a:pt x="819421" y="71999"/>
                </a:lnTo>
                <a:lnTo>
                  <a:pt x="858624" y="96479"/>
                </a:lnTo>
                <a:lnTo>
                  <a:pt x="895426" y="124027"/>
                </a:lnTo>
                <a:lnTo>
                  <a:pt x="929636" y="154458"/>
                </a:lnTo>
                <a:lnTo>
                  <a:pt x="961061" y="187587"/>
                </a:lnTo>
                <a:lnTo>
                  <a:pt x="989510" y="223225"/>
                </a:lnTo>
                <a:lnTo>
                  <a:pt x="1014788" y="261189"/>
                </a:lnTo>
                <a:lnTo>
                  <a:pt x="1036705" y="301290"/>
                </a:lnTo>
                <a:lnTo>
                  <a:pt x="1055069" y="343343"/>
                </a:lnTo>
                <a:lnTo>
                  <a:pt x="1069686" y="387163"/>
                </a:lnTo>
                <a:lnTo>
                  <a:pt x="1080365" y="432562"/>
                </a:lnTo>
                <a:lnTo>
                  <a:pt x="1086913" y="479354"/>
                </a:lnTo>
                <a:lnTo>
                  <a:pt x="1089139" y="527354"/>
                </a:lnTo>
                <a:lnTo>
                  <a:pt x="1086913" y="575354"/>
                </a:lnTo>
                <a:lnTo>
                  <a:pt x="1080365" y="622147"/>
                </a:lnTo>
                <a:lnTo>
                  <a:pt x="1069686" y="667546"/>
                </a:lnTo>
                <a:lnTo>
                  <a:pt x="1055069" y="711365"/>
                </a:lnTo>
                <a:lnTo>
                  <a:pt x="1036705" y="753419"/>
                </a:lnTo>
                <a:lnTo>
                  <a:pt x="1014788" y="793520"/>
                </a:lnTo>
                <a:lnTo>
                  <a:pt x="989510" y="831483"/>
                </a:lnTo>
                <a:lnTo>
                  <a:pt x="961061" y="867122"/>
                </a:lnTo>
                <a:lnTo>
                  <a:pt x="929636" y="900250"/>
                </a:lnTo>
                <a:lnTo>
                  <a:pt x="895426" y="930682"/>
                </a:lnTo>
                <a:lnTo>
                  <a:pt x="858624" y="958230"/>
                </a:lnTo>
                <a:lnTo>
                  <a:pt x="819421" y="982710"/>
                </a:lnTo>
                <a:lnTo>
                  <a:pt x="778010" y="1003934"/>
                </a:lnTo>
                <a:lnTo>
                  <a:pt x="734583" y="1021716"/>
                </a:lnTo>
                <a:lnTo>
                  <a:pt x="689333" y="1035871"/>
                </a:lnTo>
                <a:lnTo>
                  <a:pt x="642451" y="1046213"/>
                </a:lnTo>
                <a:lnTo>
                  <a:pt x="594130" y="1052554"/>
                </a:lnTo>
                <a:lnTo>
                  <a:pt x="544563" y="1054709"/>
                </a:lnTo>
                <a:lnTo>
                  <a:pt x="494997" y="1052554"/>
                </a:lnTo>
                <a:lnTo>
                  <a:pt x="446678" y="1046213"/>
                </a:lnTo>
                <a:lnTo>
                  <a:pt x="399798" y="1035871"/>
                </a:lnTo>
                <a:lnTo>
                  <a:pt x="354549" y="1021716"/>
                </a:lnTo>
                <a:lnTo>
                  <a:pt x="311124" y="1003934"/>
                </a:lnTo>
                <a:lnTo>
                  <a:pt x="269714" y="982710"/>
                </a:lnTo>
                <a:lnTo>
                  <a:pt x="230512" y="958230"/>
                </a:lnTo>
                <a:lnTo>
                  <a:pt x="193710" y="930682"/>
                </a:lnTo>
                <a:lnTo>
                  <a:pt x="159500" y="900250"/>
                </a:lnTo>
                <a:lnTo>
                  <a:pt x="128076" y="867122"/>
                </a:lnTo>
                <a:lnTo>
                  <a:pt x="99628" y="831483"/>
                </a:lnTo>
                <a:lnTo>
                  <a:pt x="74350" y="793520"/>
                </a:lnTo>
                <a:lnTo>
                  <a:pt x="52433" y="753419"/>
                </a:lnTo>
                <a:lnTo>
                  <a:pt x="34069" y="711365"/>
                </a:lnTo>
                <a:lnTo>
                  <a:pt x="19452" y="667546"/>
                </a:lnTo>
                <a:lnTo>
                  <a:pt x="8773" y="622147"/>
                </a:lnTo>
                <a:lnTo>
                  <a:pt x="2225" y="575354"/>
                </a:lnTo>
                <a:lnTo>
                  <a:pt x="0" y="527354"/>
                </a:lnTo>
                <a:close/>
              </a:path>
            </a:pathLst>
          </a:custGeom>
          <a:ln w="101600">
            <a:solidFill>
              <a:srgbClr val="021D49"/>
            </a:solidFill>
          </a:ln>
        </p:spPr>
        <p:txBody>
          <a:bodyPr wrap="square" lIns="0" tIns="0" rIns="0" bIns="0" rtlCol="0"/>
          <a:lstStyle/>
          <a:p/>
        </p:txBody>
      </p:sp>
      <p:sp>
        <p:nvSpPr>
          <p:cNvPr id="9" name="object 9"/>
          <p:cNvSpPr txBox="1"/>
          <p:nvPr/>
        </p:nvSpPr>
        <p:spPr>
          <a:xfrm>
            <a:off x="4126162" y="2452127"/>
            <a:ext cx="658495" cy="144780"/>
          </a:xfrm>
          <a:prstGeom prst="rect">
            <a:avLst/>
          </a:prstGeom>
        </p:spPr>
        <p:txBody>
          <a:bodyPr wrap="square" lIns="0" tIns="0" rIns="0" bIns="0" rtlCol="0" vert="horz">
            <a:spAutoFit/>
          </a:bodyPr>
          <a:lstStyle/>
          <a:p>
            <a:pPr marL="12700">
              <a:lnSpc>
                <a:spcPct val="100000"/>
              </a:lnSpc>
            </a:pPr>
            <a:r>
              <a:rPr dirty="0" sz="850" spc="-5" b="1">
                <a:solidFill>
                  <a:srgbClr val="021D49"/>
                </a:solidFill>
                <a:latin typeface="Trebuchet MS"/>
                <a:cs typeface="Trebuchet MS"/>
              </a:rPr>
              <a:t>MOTIVATION</a:t>
            </a:r>
            <a:endParaRPr sz="850">
              <a:latin typeface="Trebuchet MS"/>
              <a:cs typeface="Trebuchet MS"/>
            </a:endParaRPr>
          </a:p>
        </p:txBody>
      </p:sp>
      <p:sp>
        <p:nvSpPr>
          <p:cNvPr id="10" name="object 10"/>
          <p:cNvSpPr/>
          <p:nvPr/>
        </p:nvSpPr>
        <p:spPr>
          <a:xfrm>
            <a:off x="4269968" y="2061555"/>
            <a:ext cx="389476" cy="389480"/>
          </a:xfrm>
          <a:prstGeom prst="rect">
            <a:avLst/>
          </a:prstGeom>
          <a:blipFill>
            <a:blip r:embed="rId2" cstate="print"/>
            <a:stretch>
              <a:fillRect/>
            </a:stretch>
          </a:blipFill>
        </p:spPr>
        <p:txBody>
          <a:bodyPr wrap="square" lIns="0" tIns="0" rIns="0" bIns="0" rtlCol="0"/>
          <a:lstStyle/>
          <a:p/>
        </p:txBody>
      </p:sp>
      <p:sp>
        <p:nvSpPr>
          <p:cNvPr id="11" name="object 11"/>
          <p:cNvSpPr txBox="1"/>
          <p:nvPr/>
        </p:nvSpPr>
        <p:spPr>
          <a:xfrm>
            <a:off x="2112195" y="1954885"/>
            <a:ext cx="1469390" cy="619760"/>
          </a:xfrm>
          <a:prstGeom prst="rect">
            <a:avLst/>
          </a:prstGeom>
        </p:spPr>
        <p:txBody>
          <a:bodyPr wrap="square" lIns="0" tIns="0" rIns="0" bIns="0" rtlCol="0" vert="horz">
            <a:spAutoFit/>
          </a:bodyPr>
          <a:lstStyle/>
          <a:p>
            <a:pPr marL="12700">
              <a:lnSpc>
                <a:spcPts val="1180"/>
              </a:lnSpc>
            </a:pPr>
            <a:r>
              <a:rPr dirty="0" sz="1000" spc="-5" b="1">
                <a:solidFill>
                  <a:srgbClr val="021D49"/>
                </a:solidFill>
                <a:latin typeface="Trebuchet MS"/>
                <a:cs typeface="Trebuchet MS"/>
              </a:rPr>
              <a:t>MOTIVATION</a:t>
            </a:r>
            <a:endParaRPr sz="1000">
              <a:latin typeface="Trebuchet MS"/>
              <a:cs typeface="Trebuchet MS"/>
            </a:endParaRPr>
          </a:p>
          <a:p>
            <a:pPr marL="12700" marR="5080">
              <a:lnSpc>
                <a:spcPts val="1200"/>
              </a:lnSpc>
              <a:spcBef>
                <a:spcPts val="15"/>
              </a:spcBef>
            </a:pPr>
            <a:r>
              <a:rPr dirty="0" sz="1000" spc="-5">
                <a:solidFill>
                  <a:srgbClr val="313231"/>
                </a:solidFill>
                <a:latin typeface="Trebuchet MS"/>
                <a:cs typeface="Trebuchet MS"/>
              </a:rPr>
              <a:t>Can be either personal  financial </a:t>
            </a:r>
            <a:r>
              <a:rPr dirty="0" sz="1000" spc="-10">
                <a:solidFill>
                  <a:srgbClr val="313231"/>
                </a:solidFill>
                <a:latin typeface="Trebuchet MS"/>
                <a:cs typeface="Trebuchet MS"/>
              </a:rPr>
              <a:t>pressure </a:t>
            </a:r>
            <a:r>
              <a:rPr dirty="0" sz="1000">
                <a:solidFill>
                  <a:srgbClr val="313231"/>
                </a:solidFill>
                <a:latin typeface="Trebuchet MS"/>
                <a:cs typeface="Trebuchet MS"/>
              </a:rPr>
              <a:t>or  </a:t>
            </a:r>
            <a:r>
              <a:rPr dirty="0" sz="1000" spc="-5">
                <a:solidFill>
                  <a:srgbClr val="313231"/>
                </a:solidFill>
                <a:latin typeface="Trebuchet MS"/>
                <a:cs typeface="Trebuchet MS"/>
              </a:rPr>
              <a:t>workplace </a:t>
            </a:r>
            <a:r>
              <a:rPr dirty="0" sz="1000" spc="-10">
                <a:solidFill>
                  <a:srgbClr val="313231"/>
                </a:solidFill>
                <a:latin typeface="Trebuchet MS"/>
                <a:cs typeface="Trebuchet MS"/>
              </a:rPr>
              <a:t>debt</a:t>
            </a:r>
            <a:r>
              <a:rPr dirty="0" sz="1000" spc="30">
                <a:solidFill>
                  <a:srgbClr val="313231"/>
                </a:solidFill>
                <a:latin typeface="Trebuchet MS"/>
                <a:cs typeface="Trebuchet MS"/>
              </a:rPr>
              <a:t> </a:t>
            </a:r>
            <a:r>
              <a:rPr dirty="0" sz="1000" spc="-10">
                <a:solidFill>
                  <a:srgbClr val="313231"/>
                </a:solidFill>
                <a:latin typeface="Trebuchet MS"/>
                <a:cs typeface="Trebuchet MS"/>
              </a:rPr>
              <a:t>problems</a:t>
            </a:r>
            <a:endParaRPr sz="1000">
              <a:latin typeface="Trebuchet MS"/>
              <a:cs typeface="Trebuchet MS"/>
            </a:endParaRPr>
          </a:p>
        </p:txBody>
      </p:sp>
      <p:sp>
        <p:nvSpPr>
          <p:cNvPr id="12" name="object 12"/>
          <p:cNvSpPr/>
          <p:nvPr/>
        </p:nvSpPr>
        <p:spPr>
          <a:xfrm>
            <a:off x="4937375" y="2124566"/>
            <a:ext cx="948690" cy="1713230"/>
          </a:xfrm>
          <a:custGeom>
            <a:avLst/>
            <a:gdLst/>
            <a:ahLst/>
            <a:cxnLst/>
            <a:rect l="l" t="t" r="r" b="b"/>
            <a:pathLst>
              <a:path w="948689" h="1713229">
                <a:moveTo>
                  <a:pt x="0" y="0"/>
                </a:moveTo>
                <a:lnTo>
                  <a:pt x="948524" y="1713217"/>
                </a:lnTo>
              </a:path>
            </a:pathLst>
          </a:custGeom>
          <a:ln w="101600">
            <a:solidFill>
              <a:srgbClr val="021D49"/>
            </a:solidFill>
          </a:ln>
        </p:spPr>
        <p:txBody>
          <a:bodyPr wrap="square" lIns="0" tIns="0" rIns="0" bIns="0" rtlCol="0"/>
          <a:lstStyle/>
          <a:p/>
        </p:txBody>
      </p:sp>
      <p:sp>
        <p:nvSpPr>
          <p:cNvPr id="13" name="object 13"/>
          <p:cNvSpPr/>
          <p:nvPr/>
        </p:nvSpPr>
        <p:spPr>
          <a:xfrm>
            <a:off x="4824111" y="3475251"/>
            <a:ext cx="1089660" cy="1054735"/>
          </a:xfrm>
          <a:custGeom>
            <a:avLst/>
            <a:gdLst/>
            <a:ahLst/>
            <a:cxnLst/>
            <a:rect l="l" t="t" r="r" b="b"/>
            <a:pathLst>
              <a:path w="1089660" h="1054735">
                <a:moveTo>
                  <a:pt x="544563" y="0"/>
                </a:moveTo>
                <a:lnTo>
                  <a:pt x="494997" y="2155"/>
                </a:lnTo>
                <a:lnTo>
                  <a:pt x="446678" y="8496"/>
                </a:lnTo>
                <a:lnTo>
                  <a:pt x="399798" y="18837"/>
                </a:lnTo>
                <a:lnTo>
                  <a:pt x="354549" y="32992"/>
                </a:lnTo>
                <a:lnTo>
                  <a:pt x="311124" y="50775"/>
                </a:lnTo>
                <a:lnTo>
                  <a:pt x="269714" y="71999"/>
                </a:lnTo>
                <a:lnTo>
                  <a:pt x="230512" y="96479"/>
                </a:lnTo>
                <a:lnTo>
                  <a:pt x="193710" y="124027"/>
                </a:lnTo>
                <a:lnTo>
                  <a:pt x="159500" y="154458"/>
                </a:lnTo>
                <a:lnTo>
                  <a:pt x="128076" y="187587"/>
                </a:lnTo>
                <a:lnTo>
                  <a:pt x="99628" y="223225"/>
                </a:lnTo>
                <a:lnTo>
                  <a:pt x="74350" y="261189"/>
                </a:lnTo>
                <a:lnTo>
                  <a:pt x="52433" y="301290"/>
                </a:lnTo>
                <a:lnTo>
                  <a:pt x="34069" y="343343"/>
                </a:lnTo>
                <a:lnTo>
                  <a:pt x="19452" y="387163"/>
                </a:lnTo>
                <a:lnTo>
                  <a:pt x="8773" y="432562"/>
                </a:lnTo>
                <a:lnTo>
                  <a:pt x="2225" y="479354"/>
                </a:lnTo>
                <a:lnTo>
                  <a:pt x="0" y="527354"/>
                </a:lnTo>
                <a:lnTo>
                  <a:pt x="2225" y="575354"/>
                </a:lnTo>
                <a:lnTo>
                  <a:pt x="8773" y="622147"/>
                </a:lnTo>
                <a:lnTo>
                  <a:pt x="19452" y="667546"/>
                </a:lnTo>
                <a:lnTo>
                  <a:pt x="34069" y="711365"/>
                </a:lnTo>
                <a:lnTo>
                  <a:pt x="52433" y="753419"/>
                </a:lnTo>
                <a:lnTo>
                  <a:pt x="74350" y="793520"/>
                </a:lnTo>
                <a:lnTo>
                  <a:pt x="99628" y="831483"/>
                </a:lnTo>
                <a:lnTo>
                  <a:pt x="128076" y="867122"/>
                </a:lnTo>
                <a:lnTo>
                  <a:pt x="159500" y="900250"/>
                </a:lnTo>
                <a:lnTo>
                  <a:pt x="193710" y="930682"/>
                </a:lnTo>
                <a:lnTo>
                  <a:pt x="230512" y="958230"/>
                </a:lnTo>
                <a:lnTo>
                  <a:pt x="269714" y="982710"/>
                </a:lnTo>
                <a:lnTo>
                  <a:pt x="311124" y="1003934"/>
                </a:lnTo>
                <a:lnTo>
                  <a:pt x="354549" y="1021716"/>
                </a:lnTo>
                <a:lnTo>
                  <a:pt x="399798" y="1035871"/>
                </a:lnTo>
                <a:lnTo>
                  <a:pt x="446678" y="1046213"/>
                </a:lnTo>
                <a:lnTo>
                  <a:pt x="494997" y="1052554"/>
                </a:lnTo>
                <a:lnTo>
                  <a:pt x="544563" y="1054709"/>
                </a:lnTo>
                <a:lnTo>
                  <a:pt x="594130" y="1052554"/>
                </a:lnTo>
                <a:lnTo>
                  <a:pt x="642451" y="1046213"/>
                </a:lnTo>
                <a:lnTo>
                  <a:pt x="689333" y="1035871"/>
                </a:lnTo>
                <a:lnTo>
                  <a:pt x="734583" y="1021716"/>
                </a:lnTo>
                <a:lnTo>
                  <a:pt x="778010" y="1003934"/>
                </a:lnTo>
                <a:lnTo>
                  <a:pt x="819421" y="982710"/>
                </a:lnTo>
                <a:lnTo>
                  <a:pt x="858624" y="958230"/>
                </a:lnTo>
                <a:lnTo>
                  <a:pt x="895426" y="930682"/>
                </a:lnTo>
                <a:lnTo>
                  <a:pt x="929636" y="900250"/>
                </a:lnTo>
                <a:lnTo>
                  <a:pt x="961061" y="867122"/>
                </a:lnTo>
                <a:lnTo>
                  <a:pt x="989510" y="831483"/>
                </a:lnTo>
                <a:lnTo>
                  <a:pt x="1014788" y="793520"/>
                </a:lnTo>
                <a:lnTo>
                  <a:pt x="1036705" y="753419"/>
                </a:lnTo>
                <a:lnTo>
                  <a:pt x="1055069" y="711365"/>
                </a:lnTo>
                <a:lnTo>
                  <a:pt x="1069686" y="667546"/>
                </a:lnTo>
                <a:lnTo>
                  <a:pt x="1080365" y="622147"/>
                </a:lnTo>
                <a:lnTo>
                  <a:pt x="1086913" y="575354"/>
                </a:lnTo>
                <a:lnTo>
                  <a:pt x="1089139" y="527354"/>
                </a:lnTo>
                <a:lnTo>
                  <a:pt x="1086913" y="479354"/>
                </a:lnTo>
                <a:lnTo>
                  <a:pt x="1080365" y="432562"/>
                </a:lnTo>
                <a:lnTo>
                  <a:pt x="1069686" y="387163"/>
                </a:lnTo>
                <a:lnTo>
                  <a:pt x="1055069" y="343343"/>
                </a:lnTo>
                <a:lnTo>
                  <a:pt x="1036705" y="301290"/>
                </a:lnTo>
                <a:lnTo>
                  <a:pt x="1014788" y="261189"/>
                </a:lnTo>
                <a:lnTo>
                  <a:pt x="989510" y="223225"/>
                </a:lnTo>
                <a:lnTo>
                  <a:pt x="961061" y="187587"/>
                </a:lnTo>
                <a:lnTo>
                  <a:pt x="929636" y="154458"/>
                </a:lnTo>
                <a:lnTo>
                  <a:pt x="895426" y="124027"/>
                </a:lnTo>
                <a:lnTo>
                  <a:pt x="858624" y="96479"/>
                </a:lnTo>
                <a:lnTo>
                  <a:pt x="819421" y="71999"/>
                </a:lnTo>
                <a:lnTo>
                  <a:pt x="778010" y="50775"/>
                </a:lnTo>
                <a:lnTo>
                  <a:pt x="734583" y="32992"/>
                </a:lnTo>
                <a:lnTo>
                  <a:pt x="689333" y="18837"/>
                </a:lnTo>
                <a:lnTo>
                  <a:pt x="642451" y="8496"/>
                </a:lnTo>
                <a:lnTo>
                  <a:pt x="594130" y="2155"/>
                </a:lnTo>
                <a:lnTo>
                  <a:pt x="544563" y="0"/>
                </a:lnTo>
                <a:close/>
              </a:path>
            </a:pathLst>
          </a:custGeom>
          <a:solidFill>
            <a:srgbClr val="FFFFFF"/>
          </a:solidFill>
        </p:spPr>
        <p:txBody>
          <a:bodyPr wrap="square" lIns="0" tIns="0" rIns="0" bIns="0" rtlCol="0"/>
          <a:lstStyle/>
          <a:p/>
        </p:txBody>
      </p:sp>
      <p:sp>
        <p:nvSpPr>
          <p:cNvPr id="14" name="object 14"/>
          <p:cNvSpPr/>
          <p:nvPr/>
        </p:nvSpPr>
        <p:spPr>
          <a:xfrm>
            <a:off x="4824111" y="3475251"/>
            <a:ext cx="1089660" cy="1054735"/>
          </a:xfrm>
          <a:custGeom>
            <a:avLst/>
            <a:gdLst/>
            <a:ahLst/>
            <a:cxnLst/>
            <a:rect l="l" t="t" r="r" b="b"/>
            <a:pathLst>
              <a:path w="1089660" h="1054735">
                <a:moveTo>
                  <a:pt x="0" y="527354"/>
                </a:moveTo>
                <a:lnTo>
                  <a:pt x="2225" y="479354"/>
                </a:lnTo>
                <a:lnTo>
                  <a:pt x="8773" y="432562"/>
                </a:lnTo>
                <a:lnTo>
                  <a:pt x="19452" y="387163"/>
                </a:lnTo>
                <a:lnTo>
                  <a:pt x="34069" y="343343"/>
                </a:lnTo>
                <a:lnTo>
                  <a:pt x="52433" y="301290"/>
                </a:lnTo>
                <a:lnTo>
                  <a:pt x="74350" y="261189"/>
                </a:lnTo>
                <a:lnTo>
                  <a:pt x="99628" y="223225"/>
                </a:lnTo>
                <a:lnTo>
                  <a:pt x="128076" y="187587"/>
                </a:lnTo>
                <a:lnTo>
                  <a:pt x="159500" y="154458"/>
                </a:lnTo>
                <a:lnTo>
                  <a:pt x="193710" y="124027"/>
                </a:lnTo>
                <a:lnTo>
                  <a:pt x="230512" y="96479"/>
                </a:lnTo>
                <a:lnTo>
                  <a:pt x="269714" y="71999"/>
                </a:lnTo>
                <a:lnTo>
                  <a:pt x="311124" y="50775"/>
                </a:lnTo>
                <a:lnTo>
                  <a:pt x="354549" y="32992"/>
                </a:lnTo>
                <a:lnTo>
                  <a:pt x="399798" y="18837"/>
                </a:lnTo>
                <a:lnTo>
                  <a:pt x="446678" y="8496"/>
                </a:lnTo>
                <a:lnTo>
                  <a:pt x="494997" y="2155"/>
                </a:lnTo>
                <a:lnTo>
                  <a:pt x="544563" y="0"/>
                </a:lnTo>
                <a:lnTo>
                  <a:pt x="594130" y="2155"/>
                </a:lnTo>
                <a:lnTo>
                  <a:pt x="642451" y="8496"/>
                </a:lnTo>
                <a:lnTo>
                  <a:pt x="689333" y="18837"/>
                </a:lnTo>
                <a:lnTo>
                  <a:pt x="734583" y="32992"/>
                </a:lnTo>
                <a:lnTo>
                  <a:pt x="778010" y="50775"/>
                </a:lnTo>
                <a:lnTo>
                  <a:pt x="819421" y="71999"/>
                </a:lnTo>
                <a:lnTo>
                  <a:pt x="858624" y="96479"/>
                </a:lnTo>
                <a:lnTo>
                  <a:pt x="895426" y="124027"/>
                </a:lnTo>
                <a:lnTo>
                  <a:pt x="929636" y="154458"/>
                </a:lnTo>
                <a:lnTo>
                  <a:pt x="961061" y="187587"/>
                </a:lnTo>
                <a:lnTo>
                  <a:pt x="989510" y="223225"/>
                </a:lnTo>
                <a:lnTo>
                  <a:pt x="1014788" y="261189"/>
                </a:lnTo>
                <a:lnTo>
                  <a:pt x="1036705" y="301290"/>
                </a:lnTo>
                <a:lnTo>
                  <a:pt x="1055069" y="343343"/>
                </a:lnTo>
                <a:lnTo>
                  <a:pt x="1069686" y="387163"/>
                </a:lnTo>
                <a:lnTo>
                  <a:pt x="1080365" y="432562"/>
                </a:lnTo>
                <a:lnTo>
                  <a:pt x="1086913" y="479354"/>
                </a:lnTo>
                <a:lnTo>
                  <a:pt x="1089139" y="527354"/>
                </a:lnTo>
                <a:lnTo>
                  <a:pt x="1086913" y="575354"/>
                </a:lnTo>
                <a:lnTo>
                  <a:pt x="1080365" y="622147"/>
                </a:lnTo>
                <a:lnTo>
                  <a:pt x="1069686" y="667546"/>
                </a:lnTo>
                <a:lnTo>
                  <a:pt x="1055069" y="711365"/>
                </a:lnTo>
                <a:lnTo>
                  <a:pt x="1036705" y="753419"/>
                </a:lnTo>
                <a:lnTo>
                  <a:pt x="1014788" y="793520"/>
                </a:lnTo>
                <a:lnTo>
                  <a:pt x="989510" y="831483"/>
                </a:lnTo>
                <a:lnTo>
                  <a:pt x="961061" y="867122"/>
                </a:lnTo>
                <a:lnTo>
                  <a:pt x="929636" y="900250"/>
                </a:lnTo>
                <a:lnTo>
                  <a:pt x="895426" y="930682"/>
                </a:lnTo>
                <a:lnTo>
                  <a:pt x="858624" y="958230"/>
                </a:lnTo>
                <a:lnTo>
                  <a:pt x="819421" y="982710"/>
                </a:lnTo>
                <a:lnTo>
                  <a:pt x="778010" y="1003934"/>
                </a:lnTo>
                <a:lnTo>
                  <a:pt x="734583" y="1021716"/>
                </a:lnTo>
                <a:lnTo>
                  <a:pt x="689333" y="1035871"/>
                </a:lnTo>
                <a:lnTo>
                  <a:pt x="642451" y="1046213"/>
                </a:lnTo>
                <a:lnTo>
                  <a:pt x="594130" y="1052554"/>
                </a:lnTo>
                <a:lnTo>
                  <a:pt x="544563" y="1054709"/>
                </a:lnTo>
                <a:lnTo>
                  <a:pt x="494997" y="1052554"/>
                </a:lnTo>
                <a:lnTo>
                  <a:pt x="446678" y="1046213"/>
                </a:lnTo>
                <a:lnTo>
                  <a:pt x="399798" y="1035871"/>
                </a:lnTo>
                <a:lnTo>
                  <a:pt x="354549" y="1021716"/>
                </a:lnTo>
                <a:lnTo>
                  <a:pt x="311124" y="1003934"/>
                </a:lnTo>
                <a:lnTo>
                  <a:pt x="269714" y="982710"/>
                </a:lnTo>
                <a:lnTo>
                  <a:pt x="230512" y="958230"/>
                </a:lnTo>
                <a:lnTo>
                  <a:pt x="193710" y="930682"/>
                </a:lnTo>
                <a:lnTo>
                  <a:pt x="159500" y="900250"/>
                </a:lnTo>
                <a:lnTo>
                  <a:pt x="128076" y="867122"/>
                </a:lnTo>
                <a:lnTo>
                  <a:pt x="99628" y="831483"/>
                </a:lnTo>
                <a:lnTo>
                  <a:pt x="74350" y="793520"/>
                </a:lnTo>
                <a:lnTo>
                  <a:pt x="52433" y="753419"/>
                </a:lnTo>
                <a:lnTo>
                  <a:pt x="34069" y="711365"/>
                </a:lnTo>
                <a:lnTo>
                  <a:pt x="19452" y="667546"/>
                </a:lnTo>
                <a:lnTo>
                  <a:pt x="8773" y="622147"/>
                </a:lnTo>
                <a:lnTo>
                  <a:pt x="2225" y="575354"/>
                </a:lnTo>
                <a:lnTo>
                  <a:pt x="0" y="527354"/>
                </a:lnTo>
                <a:close/>
              </a:path>
            </a:pathLst>
          </a:custGeom>
          <a:ln w="101600">
            <a:solidFill>
              <a:srgbClr val="00A1DF"/>
            </a:solidFill>
          </a:ln>
        </p:spPr>
        <p:txBody>
          <a:bodyPr wrap="square" lIns="0" tIns="0" rIns="0" bIns="0" rtlCol="0"/>
          <a:lstStyle/>
          <a:p/>
        </p:txBody>
      </p:sp>
      <p:sp>
        <p:nvSpPr>
          <p:cNvPr id="15" name="object 15"/>
          <p:cNvSpPr txBox="1"/>
          <p:nvPr/>
        </p:nvSpPr>
        <p:spPr>
          <a:xfrm>
            <a:off x="6077907" y="3710144"/>
            <a:ext cx="1540510" cy="619760"/>
          </a:xfrm>
          <a:prstGeom prst="rect">
            <a:avLst/>
          </a:prstGeom>
        </p:spPr>
        <p:txBody>
          <a:bodyPr wrap="square" lIns="0" tIns="0" rIns="0" bIns="0" rtlCol="0" vert="horz">
            <a:spAutoFit/>
          </a:bodyPr>
          <a:lstStyle/>
          <a:p>
            <a:pPr marL="12700">
              <a:lnSpc>
                <a:spcPts val="1180"/>
              </a:lnSpc>
            </a:pPr>
            <a:r>
              <a:rPr dirty="0" sz="1000" spc="-5" b="1">
                <a:solidFill>
                  <a:srgbClr val="00A1DF"/>
                </a:solidFill>
                <a:latin typeface="Trebuchet MS"/>
                <a:cs typeface="Trebuchet MS"/>
              </a:rPr>
              <a:t>OPPORTUNITY</a:t>
            </a:r>
            <a:endParaRPr sz="1000">
              <a:latin typeface="Trebuchet MS"/>
              <a:cs typeface="Trebuchet MS"/>
            </a:endParaRPr>
          </a:p>
          <a:p>
            <a:pPr marL="12700" marR="5080">
              <a:lnSpc>
                <a:spcPts val="1200"/>
              </a:lnSpc>
              <a:spcBef>
                <a:spcPts val="15"/>
              </a:spcBef>
            </a:pPr>
            <a:r>
              <a:rPr dirty="0" sz="1000" spc="-10">
                <a:solidFill>
                  <a:srgbClr val="313231"/>
                </a:solidFill>
                <a:latin typeface="Trebuchet MS"/>
                <a:cs typeface="Trebuchet MS"/>
              </a:rPr>
              <a:t>The </a:t>
            </a:r>
            <a:r>
              <a:rPr dirty="0" sz="1000" spc="-5">
                <a:solidFill>
                  <a:srgbClr val="313231"/>
                </a:solidFill>
                <a:latin typeface="Trebuchet MS"/>
                <a:cs typeface="Trebuchet MS"/>
              </a:rPr>
              <a:t>means by which </a:t>
            </a:r>
            <a:r>
              <a:rPr dirty="0" sz="1000" spc="-10">
                <a:solidFill>
                  <a:srgbClr val="313231"/>
                </a:solidFill>
                <a:latin typeface="Trebuchet MS"/>
                <a:cs typeface="Trebuchet MS"/>
              </a:rPr>
              <a:t>the  </a:t>
            </a:r>
            <a:r>
              <a:rPr dirty="0" sz="1000" spc="-5">
                <a:solidFill>
                  <a:srgbClr val="313231"/>
                </a:solidFill>
                <a:latin typeface="Trebuchet MS"/>
                <a:cs typeface="Trebuchet MS"/>
              </a:rPr>
              <a:t>individual will defraud the  organization</a:t>
            </a:r>
            <a:endParaRPr sz="1000">
              <a:latin typeface="Trebuchet MS"/>
              <a:cs typeface="Trebuchet MS"/>
            </a:endParaRPr>
          </a:p>
        </p:txBody>
      </p:sp>
      <p:sp>
        <p:nvSpPr>
          <p:cNvPr id="16" name="object 16"/>
          <p:cNvSpPr txBox="1"/>
          <p:nvPr/>
        </p:nvSpPr>
        <p:spPr>
          <a:xfrm>
            <a:off x="4997731" y="4093816"/>
            <a:ext cx="743585" cy="144780"/>
          </a:xfrm>
          <a:prstGeom prst="rect">
            <a:avLst/>
          </a:prstGeom>
        </p:spPr>
        <p:txBody>
          <a:bodyPr wrap="square" lIns="0" tIns="0" rIns="0" bIns="0" rtlCol="0" vert="horz">
            <a:spAutoFit/>
          </a:bodyPr>
          <a:lstStyle/>
          <a:p>
            <a:pPr marL="12700">
              <a:lnSpc>
                <a:spcPct val="100000"/>
              </a:lnSpc>
            </a:pPr>
            <a:r>
              <a:rPr dirty="0" sz="850" spc="-5" b="1">
                <a:solidFill>
                  <a:srgbClr val="00A1DF"/>
                </a:solidFill>
                <a:latin typeface="Trebuchet MS"/>
                <a:cs typeface="Trebuchet MS"/>
              </a:rPr>
              <a:t>OPPORTUNITY</a:t>
            </a:r>
            <a:endParaRPr sz="850">
              <a:latin typeface="Trebuchet MS"/>
              <a:cs typeface="Trebuchet MS"/>
            </a:endParaRPr>
          </a:p>
        </p:txBody>
      </p:sp>
      <p:sp>
        <p:nvSpPr>
          <p:cNvPr id="17" name="object 17"/>
          <p:cNvSpPr/>
          <p:nvPr/>
        </p:nvSpPr>
        <p:spPr>
          <a:xfrm>
            <a:off x="5195963" y="3706157"/>
            <a:ext cx="351688" cy="351696"/>
          </a:xfrm>
          <a:prstGeom prst="rect">
            <a:avLst/>
          </a:prstGeom>
          <a:blipFill>
            <a:blip r:embed="rId3" cstate="print"/>
            <a:stretch>
              <a:fillRect/>
            </a:stretch>
          </a:blipFill>
        </p:spPr>
        <p:txBody>
          <a:bodyPr wrap="square" lIns="0" tIns="0" rIns="0" bIns="0" rtlCol="0"/>
          <a:lstStyle/>
          <a:p/>
        </p:txBody>
      </p:sp>
      <p:sp>
        <p:nvSpPr>
          <p:cNvPr id="18" name="object 18"/>
          <p:cNvSpPr/>
          <p:nvPr/>
        </p:nvSpPr>
        <p:spPr>
          <a:xfrm>
            <a:off x="3591322" y="4524796"/>
            <a:ext cx="1758950" cy="1905"/>
          </a:xfrm>
          <a:custGeom>
            <a:avLst/>
            <a:gdLst/>
            <a:ahLst/>
            <a:cxnLst/>
            <a:rect l="l" t="t" r="r" b="b"/>
            <a:pathLst>
              <a:path w="1758950" h="1904">
                <a:moveTo>
                  <a:pt x="0" y="0"/>
                </a:moveTo>
                <a:lnTo>
                  <a:pt x="1758480" y="1663"/>
                </a:lnTo>
              </a:path>
            </a:pathLst>
          </a:custGeom>
          <a:ln w="101600">
            <a:solidFill>
              <a:srgbClr val="00A1DF"/>
            </a:solidFill>
          </a:ln>
        </p:spPr>
        <p:txBody>
          <a:bodyPr wrap="square" lIns="0" tIns="0" rIns="0" bIns="0" rtlCol="0"/>
          <a:lstStyle/>
          <a:p/>
        </p:txBody>
      </p:sp>
      <p:sp>
        <p:nvSpPr>
          <p:cNvPr id="19" name="object 19"/>
          <p:cNvSpPr/>
          <p:nvPr/>
        </p:nvSpPr>
        <p:spPr>
          <a:xfrm>
            <a:off x="3000627" y="3476206"/>
            <a:ext cx="1089660" cy="1054735"/>
          </a:xfrm>
          <a:custGeom>
            <a:avLst/>
            <a:gdLst/>
            <a:ahLst/>
            <a:cxnLst/>
            <a:rect l="l" t="t" r="r" b="b"/>
            <a:pathLst>
              <a:path w="1089660" h="1054735">
                <a:moveTo>
                  <a:pt x="544563" y="0"/>
                </a:moveTo>
                <a:lnTo>
                  <a:pt x="494997" y="2155"/>
                </a:lnTo>
                <a:lnTo>
                  <a:pt x="446678" y="8496"/>
                </a:lnTo>
                <a:lnTo>
                  <a:pt x="399798" y="18837"/>
                </a:lnTo>
                <a:lnTo>
                  <a:pt x="354549" y="32992"/>
                </a:lnTo>
                <a:lnTo>
                  <a:pt x="311124" y="50775"/>
                </a:lnTo>
                <a:lnTo>
                  <a:pt x="269714" y="71999"/>
                </a:lnTo>
                <a:lnTo>
                  <a:pt x="230512" y="96479"/>
                </a:lnTo>
                <a:lnTo>
                  <a:pt x="193710" y="124027"/>
                </a:lnTo>
                <a:lnTo>
                  <a:pt x="159500" y="154458"/>
                </a:lnTo>
                <a:lnTo>
                  <a:pt x="128076" y="187587"/>
                </a:lnTo>
                <a:lnTo>
                  <a:pt x="99628" y="223225"/>
                </a:lnTo>
                <a:lnTo>
                  <a:pt x="74350" y="261189"/>
                </a:lnTo>
                <a:lnTo>
                  <a:pt x="52433" y="301290"/>
                </a:lnTo>
                <a:lnTo>
                  <a:pt x="34069" y="343343"/>
                </a:lnTo>
                <a:lnTo>
                  <a:pt x="19452" y="387163"/>
                </a:lnTo>
                <a:lnTo>
                  <a:pt x="8773" y="432562"/>
                </a:lnTo>
                <a:lnTo>
                  <a:pt x="2225" y="479354"/>
                </a:lnTo>
                <a:lnTo>
                  <a:pt x="0" y="527354"/>
                </a:lnTo>
                <a:lnTo>
                  <a:pt x="2225" y="575354"/>
                </a:lnTo>
                <a:lnTo>
                  <a:pt x="8773" y="622147"/>
                </a:lnTo>
                <a:lnTo>
                  <a:pt x="19452" y="667546"/>
                </a:lnTo>
                <a:lnTo>
                  <a:pt x="34069" y="711365"/>
                </a:lnTo>
                <a:lnTo>
                  <a:pt x="52433" y="753419"/>
                </a:lnTo>
                <a:lnTo>
                  <a:pt x="74350" y="793520"/>
                </a:lnTo>
                <a:lnTo>
                  <a:pt x="99628" y="831483"/>
                </a:lnTo>
                <a:lnTo>
                  <a:pt x="128076" y="867122"/>
                </a:lnTo>
                <a:lnTo>
                  <a:pt x="159500" y="900250"/>
                </a:lnTo>
                <a:lnTo>
                  <a:pt x="193710" y="930682"/>
                </a:lnTo>
                <a:lnTo>
                  <a:pt x="230512" y="958230"/>
                </a:lnTo>
                <a:lnTo>
                  <a:pt x="269714" y="982710"/>
                </a:lnTo>
                <a:lnTo>
                  <a:pt x="311124" y="1003934"/>
                </a:lnTo>
                <a:lnTo>
                  <a:pt x="354549" y="1021716"/>
                </a:lnTo>
                <a:lnTo>
                  <a:pt x="399798" y="1035871"/>
                </a:lnTo>
                <a:lnTo>
                  <a:pt x="446678" y="1046213"/>
                </a:lnTo>
                <a:lnTo>
                  <a:pt x="494997" y="1052554"/>
                </a:lnTo>
                <a:lnTo>
                  <a:pt x="544563" y="1054709"/>
                </a:lnTo>
                <a:lnTo>
                  <a:pt x="594130" y="1052554"/>
                </a:lnTo>
                <a:lnTo>
                  <a:pt x="642451" y="1046213"/>
                </a:lnTo>
                <a:lnTo>
                  <a:pt x="689333" y="1035871"/>
                </a:lnTo>
                <a:lnTo>
                  <a:pt x="734583" y="1021716"/>
                </a:lnTo>
                <a:lnTo>
                  <a:pt x="778010" y="1003934"/>
                </a:lnTo>
                <a:lnTo>
                  <a:pt x="819421" y="982710"/>
                </a:lnTo>
                <a:lnTo>
                  <a:pt x="858624" y="958230"/>
                </a:lnTo>
                <a:lnTo>
                  <a:pt x="895426" y="930682"/>
                </a:lnTo>
                <a:lnTo>
                  <a:pt x="929636" y="900250"/>
                </a:lnTo>
                <a:lnTo>
                  <a:pt x="961061" y="867122"/>
                </a:lnTo>
                <a:lnTo>
                  <a:pt x="989510" y="831483"/>
                </a:lnTo>
                <a:lnTo>
                  <a:pt x="1014788" y="793520"/>
                </a:lnTo>
                <a:lnTo>
                  <a:pt x="1036705" y="753419"/>
                </a:lnTo>
                <a:lnTo>
                  <a:pt x="1055069" y="711365"/>
                </a:lnTo>
                <a:lnTo>
                  <a:pt x="1069686" y="667546"/>
                </a:lnTo>
                <a:lnTo>
                  <a:pt x="1080365" y="622147"/>
                </a:lnTo>
                <a:lnTo>
                  <a:pt x="1086913" y="575354"/>
                </a:lnTo>
                <a:lnTo>
                  <a:pt x="1089139" y="527354"/>
                </a:lnTo>
                <a:lnTo>
                  <a:pt x="1086913" y="479354"/>
                </a:lnTo>
                <a:lnTo>
                  <a:pt x="1080365" y="432562"/>
                </a:lnTo>
                <a:lnTo>
                  <a:pt x="1069686" y="387163"/>
                </a:lnTo>
                <a:lnTo>
                  <a:pt x="1055069" y="343343"/>
                </a:lnTo>
                <a:lnTo>
                  <a:pt x="1036705" y="301290"/>
                </a:lnTo>
                <a:lnTo>
                  <a:pt x="1014788" y="261189"/>
                </a:lnTo>
                <a:lnTo>
                  <a:pt x="989510" y="223225"/>
                </a:lnTo>
                <a:lnTo>
                  <a:pt x="961061" y="187587"/>
                </a:lnTo>
                <a:lnTo>
                  <a:pt x="929636" y="154458"/>
                </a:lnTo>
                <a:lnTo>
                  <a:pt x="895426" y="124027"/>
                </a:lnTo>
                <a:lnTo>
                  <a:pt x="858624" y="96479"/>
                </a:lnTo>
                <a:lnTo>
                  <a:pt x="819421" y="71999"/>
                </a:lnTo>
                <a:lnTo>
                  <a:pt x="778010" y="50775"/>
                </a:lnTo>
                <a:lnTo>
                  <a:pt x="734583" y="32992"/>
                </a:lnTo>
                <a:lnTo>
                  <a:pt x="689333" y="18837"/>
                </a:lnTo>
                <a:lnTo>
                  <a:pt x="642451" y="8496"/>
                </a:lnTo>
                <a:lnTo>
                  <a:pt x="594130" y="2155"/>
                </a:lnTo>
                <a:lnTo>
                  <a:pt x="544563" y="0"/>
                </a:lnTo>
                <a:close/>
              </a:path>
            </a:pathLst>
          </a:custGeom>
          <a:solidFill>
            <a:srgbClr val="FFFFFF"/>
          </a:solidFill>
        </p:spPr>
        <p:txBody>
          <a:bodyPr wrap="square" lIns="0" tIns="0" rIns="0" bIns="0" rtlCol="0"/>
          <a:lstStyle/>
          <a:p/>
        </p:txBody>
      </p:sp>
      <p:sp>
        <p:nvSpPr>
          <p:cNvPr id="20" name="object 20"/>
          <p:cNvSpPr/>
          <p:nvPr/>
        </p:nvSpPr>
        <p:spPr>
          <a:xfrm>
            <a:off x="3000627" y="3476206"/>
            <a:ext cx="1089660" cy="1054735"/>
          </a:xfrm>
          <a:custGeom>
            <a:avLst/>
            <a:gdLst/>
            <a:ahLst/>
            <a:cxnLst/>
            <a:rect l="l" t="t" r="r" b="b"/>
            <a:pathLst>
              <a:path w="1089660" h="1054735">
                <a:moveTo>
                  <a:pt x="0" y="527354"/>
                </a:moveTo>
                <a:lnTo>
                  <a:pt x="2225" y="479354"/>
                </a:lnTo>
                <a:lnTo>
                  <a:pt x="8773" y="432562"/>
                </a:lnTo>
                <a:lnTo>
                  <a:pt x="19452" y="387163"/>
                </a:lnTo>
                <a:lnTo>
                  <a:pt x="34069" y="343343"/>
                </a:lnTo>
                <a:lnTo>
                  <a:pt x="52433" y="301290"/>
                </a:lnTo>
                <a:lnTo>
                  <a:pt x="74350" y="261189"/>
                </a:lnTo>
                <a:lnTo>
                  <a:pt x="99628" y="223225"/>
                </a:lnTo>
                <a:lnTo>
                  <a:pt x="128076" y="187587"/>
                </a:lnTo>
                <a:lnTo>
                  <a:pt x="159500" y="154458"/>
                </a:lnTo>
                <a:lnTo>
                  <a:pt x="193710" y="124027"/>
                </a:lnTo>
                <a:lnTo>
                  <a:pt x="230512" y="96479"/>
                </a:lnTo>
                <a:lnTo>
                  <a:pt x="269714" y="71999"/>
                </a:lnTo>
                <a:lnTo>
                  <a:pt x="311124" y="50775"/>
                </a:lnTo>
                <a:lnTo>
                  <a:pt x="354549" y="32992"/>
                </a:lnTo>
                <a:lnTo>
                  <a:pt x="399798" y="18837"/>
                </a:lnTo>
                <a:lnTo>
                  <a:pt x="446678" y="8496"/>
                </a:lnTo>
                <a:lnTo>
                  <a:pt x="494997" y="2155"/>
                </a:lnTo>
                <a:lnTo>
                  <a:pt x="544563" y="0"/>
                </a:lnTo>
                <a:lnTo>
                  <a:pt x="594130" y="2155"/>
                </a:lnTo>
                <a:lnTo>
                  <a:pt x="642451" y="8496"/>
                </a:lnTo>
                <a:lnTo>
                  <a:pt x="689333" y="18837"/>
                </a:lnTo>
                <a:lnTo>
                  <a:pt x="734583" y="32992"/>
                </a:lnTo>
                <a:lnTo>
                  <a:pt x="778010" y="50775"/>
                </a:lnTo>
                <a:lnTo>
                  <a:pt x="819421" y="71999"/>
                </a:lnTo>
                <a:lnTo>
                  <a:pt x="858624" y="96479"/>
                </a:lnTo>
                <a:lnTo>
                  <a:pt x="895426" y="124027"/>
                </a:lnTo>
                <a:lnTo>
                  <a:pt x="929636" y="154458"/>
                </a:lnTo>
                <a:lnTo>
                  <a:pt x="961061" y="187587"/>
                </a:lnTo>
                <a:lnTo>
                  <a:pt x="989510" y="223225"/>
                </a:lnTo>
                <a:lnTo>
                  <a:pt x="1014788" y="261189"/>
                </a:lnTo>
                <a:lnTo>
                  <a:pt x="1036705" y="301290"/>
                </a:lnTo>
                <a:lnTo>
                  <a:pt x="1055069" y="343343"/>
                </a:lnTo>
                <a:lnTo>
                  <a:pt x="1069686" y="387163"/>
                </a:lnTo>
                <a:lnTo>
                  <a:pt x="1080365" y="432562"/>
                </a:lnTo>
                <a:lnTo>
                  <a:pt x="1086913" y="479354"/>
                </a:lnTo>
                <a:lnTo>
                  <a:pt x="1089139" y="527354"/>
                </a:lnTo>
                <a:lnTo>
                  <a:pt x="1086913" y="575354"/>
                </a:lnTo>
                <a:lnTo>
                  <a:pt x="1080365" y="622147"/>
                </a:lnTo>
                <a:lnTo>
                  <a:pt x="1069686" y="667546"/>
                </a:lnTo>
                <a:lnTo>
                  <a:pt x="1055069" y="711365"/>
                </a:lnTo>
                <a:lnTo>
                  <a:pt x="1036705" y="753419"/>
                </a:lnTo>
                <a:lnTo>
                  <a:pt x="1014788" y="793520"/>
                </a:lnTo>
                <a:lnTo>
                  <a:pt x="989510" y="831483"/>
                </a:lnTo>
                <a:lnTo>
                  <a:pt x="961061" y="867122"/>
                </a:lnTo>
                <a:lnTo>
                  <a:pt x="929636" y="900250"/>
                </a:lnTo>
                <a:lnTo>
                  <a:pt x="895426" y="930682"/>
                </a:lnTo>
                <a:lnTo>
                  <a:pt x="858624" y="958230"/>
                </a:lnTo>
                <a:lnTo>
                  <a:pt x="819421" y="982710"/>
                </a:lnTo>
                <a:lnTo>
                  <a:pt x="778010" y="1003934"/>
                </a:lnTo>
                <a:lnTo>
                  <a:pt x="734583" y="1021716"/>
                </a:lnTo>
                <a:lnTo>
                  <a:pt x="689333" y="1035871"/>
                </a:lnTo>
                <a:lnTo>
                  <a:pt x="642451" y="1046213"/>
                </a:lnTo>
                <a:lnTo>
                  <a:pt x="594130" y="1052554"/>
                </a:lnTo>
                <a:lnTo>
                  <a:pt x="544563" y="1054709"/>
                </a:lnTo>
                <a:lnTo>
                  <a:pt x="494997" y="1052554"/>
                </a:lnTo>
                <a:lnTo>
                  <a:pt x="446678" y="1046213"/>
                </a:lnTo>
                <a:lnTo>
                  <a:pt x="399798" y="1035871"/>
                </a:lnTo>
                <a:lnTo>
                  <a:pt x="354549" y="1021716"/>
                </a:lnTo>
                <a:lnTo>
                  <a:pt x="311124" y="1003934"/>
                </a:lnTo>
                <a:lnTo>
                  <a:pt x="269714" y="982710"/>
                </a:lnTo>
                <a:lnTo>
                  <a:pt x="230512" y="958230"/>
                </a:lnTo>
                <a:lnTo>
                  <a:pt x="193710" y="930682"/>
                </a:lnTo>
                <a:lnTo>
                  <a:pt x="159500" y="900250"/>
                </a:lnTo>
                <a:lnTo>
                  <a:pt x="128076" y="867122"/>
                </a:lnTo>
                <a:lnTo>
                  <a:pt x="99628" y="831483"/>
                </a:lnTo>
                <a:lnTo>
                  <a:pt x="74350" y="793520"/>
                </a:lnTo>
                <a:lnTo>
                  <a:pt x="52433" y="753419"/>
                </a:lnTo>
                <a:lnTo>
                  <a:pt x="34069" y="711365"/>
                </a:lnTo>
                <a:lnTo>
                  <a:pt x="19452" y="667546"/>
                </a:lnTo>
                <a:lnTo>
                  <a:pt x="8773" y="622147"/>
                </a:lnTo>
                <a:lnTo>
                  <a:pt x="2225" y="575354"/>
                </a:lnTo>
                <a:lnTo>
                  <a:pt x="0" y="527354"/>
                </a:lnTo>
                <a:close/>
              </a:path>
            </a:pathLst>
          </a:custGeom>
          <a:ln w="101600">
            <a:solidFill>
              <a:srgbClr val="00B5AD"/>
            </a:solidFill>
          </a:ln>
        </p:spPr>
        <p:txBody>
          <a:bodyPr wrap="square" lIns="0" tIns="0" rIns="0" bIns="0" rtlCol="0"/>
          <a:lstStyle/>
          <a:p/>
        </p:txBody>
      </p:sp>
      <p:sp>
        <p:nvSpPr>
          <p:cNvPr id="21" name="object 21"/>
          <p:cNvSpPr txBox="1"/>
          <p:nvPr/>
        </p:nvSpPr>
        <p:spPr>
          <a:xfrm>
            <a:off x="3079582" y="4106462"/>
            <a:ext cx="935990" cy="144780"/>
          </a:xfrm>
          <a:prstGeom prst="rect">
            <a:avLst/>
          </a:prstGeom>
        </p:spPr>
        <p:txBody>
          <a:bodyPr wrap="square" lIns="0" tIns="0" rIns="0" bIns="0" rtlCol="0" vert="horz">
            <a:spAutoFit/>
          </a:bodyPr>
          <a:lstStyle/>
          <a:p>
            <a:pPr marL="12700">
              <a:lnSpc>
                <a:spcPct val="100000"/>
              </a:lnSpc>
            </a:pPr>
            <a:r>
              <a:rPr dirty="0" sz="850" spc="-5" b="1">
                <a:solidFill>
                  <a:srgbClr val="00B5AD"/>
                </a:solidFill>
                <a:latin typeface="Trebuchet MS"/>
                <a:cs typeface="Trebuchet MS"/>
              </a:rPr>
              <a:t>RATIONALIZATION</a:t>
            </a:r>
            <a:endParaRPr sz="850">
              <a:latin typeface="Trebuchet MS"/>
              <a:cs typeface="Trebuchet MS"/>
            </a:endParaRPr>
          </a:p>
        </p:txBody>
      </p:sp>
      <p:sp>
        <p:nvSpPr>
          <p:cNvPr id="22" name="object 22"/>
          <p:cNvSpPr/>
          <p:nvPr/>
        </p:nvSpPr>
        <p:spPr>
          <a:xfrm>
            <a:off x="3357689" y="3693198"/>
            <a:ext cx="364656" cy="364655"/>
          </a:xfrm>
          <a:prstGeom prst="rect">
            <a:avLst/>
          </a:prstGeom>
          <a:blipFill>
            <a:blip r:embed="rId4" cstate="print"/>
            <a:stretch>
              <a:fillRect/>
            </a:stretch>
          </a:blipFill>
        </p:spPr>
        <p:txBody>
          <a:bodyPr wrap="square" lIns="0" tIns="0" rIns="0" bIns="0" rtlCol="0"/>
          <a:lstStyle/>
          <a:p/>
        </p:txBody>
      </p:sp>
      <p:sp>
        <p:nvSpPr>
          <p:cNvPr id="23" name="object 23"/>
          <p:cNvSpPr txBox="1"/>
          <p:nvPr/>
        </p:nvSpPr>
        <p:spPr>
          <a:xfrm>
            <a:off x="1206500" y="3710144"/>
            <a:ext cx="1563370" cy="619760"/>
          </a:xfrm>
          <a:prstGeom prst="rect">
            <a:avLst/>
          </a:prstGeom>
        </p:spPr>
        <p:txBody>
          <a:bodyPr wrap="square" lIns="0" tIns="0" rIns="0" bIns="0" rtlCol="0" vert="horz">
            <a:spAutoFit/>
          </a:bodyPr>
          <a:lstStyle/>
          <a:p>
            <a:pPr algn="just" marL="13335">
              <a:lnSpc>
                <a:spcPts val="1180"/>
              </a:lnSpc>
            </a:pPr>
            <a:r>
              <a:rPr dirty="0" sz="1000" spc="-5" b="1">
                <a:solidFill>
                  <a:srgbClr val="00B5AD"/>
                </a:solidFill>
                <a:latin typeface="Trebuchet MS"/>
                <a:cs typeface="Trebuchet MS"/>
              </a:rPr>
              <a:t>RATIONALIZATION</a:t>
            </a:r>
            <a:endParaRPr sz="1000">
              <a:latin typeface="Trebuchet MS"/>
              <a:cs typeface="Trebuchet MS"/>
            </a:endParaRPr>
          </a:p>
          <a:p>
            <a:pPr algn="just" marL="12700" marR="5080">
              <a:lnSpc>
                <a:spcPts val="1200"/>
              </a:lnSpc>
              <a:spcBef>
                <a:spcPts val="15"/>
              </a:spcBef>
            </a:pPr>
            <a:r>
              <a:rPr dirty="0" sz="1000" spc="-5">
                <a:solidFill>
                  <a:srgbClr val="313231"/>
                </a:solidFill>
                <a:latin typeface="Trebuchet MS"/>
                <a:cs typeface="Trebuchet MS"/>
              </a:rPr>
              <a:t>Ability to justify the crime  in a way that is acceptable  to their moral</a:t>
            </a:r>
            <a:r>
              <a:rPr dirty="0" sz="1000" spc="-30">
                <a:solidFill>
                  <a:srgbClr val="313231"/>
                </a:solidFill>
                <a:latin typeface="Trebuchet MS"/>
                <a:cs typeface="Trebuchet MS"/>
              </a:rPr>
              <a:t> </a:t>
            </a:r>
            <a:r>
              <a:rPr dirty="0" sz="1000" spc="-5">
                <a:solidFill>
                  <a:srgbClr val="313231"/>
                </a:solidFill>
                <a:latin typeface="Trebuchet MS"/>
                <a:cs typeface="Trebuchet MS"/>
              </a:rPr>
              <a:t>compass</a:t>
            </a:r>
            <a:endParaRPr sz="1000">
              <a:latin typeface="Trebuchet MS"/>
              <a:cs typeface="Trebuchet MS"/>
            </a:endParaRPr>
          </a:p>
        </p:txBody>
      </p:sp>
      <p:sp>
        <p:nvSpPr>
          <p:cNvPr id="24" name="object 24"/>
          <p:cNvSpPr txBox="1"/>
          <p:nvPr/>
        </p:nvSpPr>
        <p:spPr>
          <a:xfrm>
            <a:off x="2905874" y="4645180"/>
            <a:ext cx="3117850" cy="351790"/>
          </a:xfrm>
          <a:prstGeom prst="rect">
            <a:avLst/>
          </a:prstGeom>
        </p:spPr>
        <p:txBody>
          <a:bodyPr wrap="square" lIns="0" tIns="0" rIns="0" bIns="0" rtlCol="0" vert="horz">
            <a:spAutoFit/>
          </a:bodyPr>
          <a:lstStyle/>
          <a:p>
            <a:pPr marL="840105" marR="5080" indent="-828040">
              <a:lnSpc>
                <a:spcPct val="100000"/>
              </a:lnSpc>
            </a:pPr>
            <a:r>
              <a:rPr dirty="0" sz="1100" b="1">
                <a:solidFill>
                  <a:srgbClr val="C00000"/>
                </a:solidFill>
                <a:latin typeface="Trebuchet MS"/>
                <a:cs typeface="Trebuchet MS"/>
              </a:rPr>
              <a:t>THE MOST IMPORTANT MITIGATION </a:t>
            </a:r>
            <a:r>
              <a:rPr dirty="0" sz="1100" spc="-5" b="1">
                <a:solidFill>
                  <a:srgbClr val="C00000"/>
                </a:solidFill>
                <a:latin typeface="Trebuchet MS"/>
                <a:cs typeface="Trebuchet MS"/>
              </a:rPr>
              <a:t>STRATEGY </a:t>
            </a:r>
            <a:r>
              <a:rPr dirty="0" sz="1100" b="1">
                <a:solidFill>
                  <a:srgbClr val="C00000"/>
                </a:solidFill>
                <a:latin typeface="Trebuchet MS"/>
                <a:cs typeface="Trebuchet MS"/>
              </a:rPr>
              <a:t>-  </a:t>
            </a:r>
            <a:r>
              <a:rPr dirty="0" sz="1100" spc="-5" b="1">
                <a:solidFill>
                  <a:srgbClr val="C00000"/>
                </a:solidFill>
                <a:latin typeface="Trebuchet MS"/>
                <a:cs typeface="Trebuchet MS"/>
              </a:rPr>
              <a:t>EFFECTIVE</a:t>
            </a:r>
            <a:r>
              <a:rPr dirty="0" sz="1100" spc="-45" b="1">
                <a:solidFill>
                  <a:srgbClr val="C00000"/>
                </a:solidFill>
                <a:latin typeface="Trebuchet MS"/>
                <a:cs typeface="Trebuchet MS"/>
              </a:rPr>
              <a:t> </a:t>
            </a:r>
            <a:r>
              <a:rPr dirty="0" sz="1100" spc="-5" b="1">
                <a:solidFill>
                  <a:srgbClr val="C00000"/>
                </a:solidFill>
                <a:latin typeface="Trebuchet MS"/>
                <a:cs typeface="Trebuchet MS"/>
              </a:rPr>
              <a:t>CONTROLS</a:t>
            </a:r>
            <a:endParaRPr sz="110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43613" y="3113087"/>
            <a:ext cx="2744786" cy="187324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prstGeom prst="rect"/>
        </p:spPr>
        <p:txBody>
          <a:bodyPr wrap="square" lIns="0" tIns="0" rIns="0" bIns="0" rtlCol="0" vert="horz">
            <a:spAutoFit/>
          </a:bodyPr>
          <a:lstStyle/>
          <a:p>
            <a:pPr marL="12700">
              <a:lnSpc>
                <a:spcPct val="100000"/>
              </a:lnSpc>
            </a:pPr>
            <a:r>
              <a:rPr dirty="0" spc="110"/>
              <a:t>“M</a:t>
            </a:r>
            <a:r>
              <a:rPr dirty="0" spc="-260"/>
              <a:t> </a:t>
            </a:r>
            <a:r>
              <a:rPr dirty="0" spc="-5"/>
              <a:t>a</a:t>
            </a:r>
            <a:r>
              <a:rPr dirty="0" spc="-254"/>
              <a:t> </a:t>
            </a:r>
            <a:r>
              <a:rPr dirty="0" spc="-5"/>
              <a:t>n</a:t>
            </a:r>
            <a:r>
              <a:rPr dirty="0" spc="-250"/>
              <a:t> </a:t>
            </a:r>
            <a:r>
              <a:rPr dirty="0" spc="-5"/>
              <a:t>y</a:t>
            </a:r>
            <a:r>
              <a:rPr dirty="0" spc="445"/>
              <a:t> </a:t>
            </a:r>
            <a:r>
              <a:rPr dirty="0" spc="-5"/>
              <a:t>o</a:t>
            </a:r>
            <a:r>
              <a:rPr dirty="0" spc="-260"/>
              <a:t> </a:t>
            </a:r>
            <a:r>
              <a:rPr dirty="0" spc="150"/>
              <a:t>rga</a:t>
            </a:r>
            <a:r>
              <a:rPr dirty="0" spc="-254"/>
              <a:t> </a:t>
            </a:r>
            <a:r>
              <a:rPr dirty="0" spc="-5"/>
              <a:t>n</a:t>
            </a:r>
            <a:r>
              <a:rPr dirty="0" spc="-250"/>
              <a:t> </a:t>
            </a:r>
            <a:r>
              <a:rPr dirty="0" spc="-5"/>
              <a:t>i</a:t>
            </a:r>
            <a:r>
              <a:rPr dirty="0" spc="-254"/>
              <a:t> </a:t>
            </a:r>
            <a:r>
              <a:rPr dirty="0" spc="-5"/>
              <a:t>z</a:t>
            </a:r>
            <a:r>
              <a:rPr dirty="0" spc="-260"/>
              <a:t> </a:t>
            </a:r>
            <a:r>
              <a:rPr dirty="0" spc="-5"/>
              <a:t>a</a:t>
            </a:r>
            <a:r>
              <a:rPr dirty="0" spc="-254"/>
              <a:t> </a:t>
            </a:r>
            <a:r>
              <a:rPr dirty="0" spc="110"/>
              <a:t>ti</a:t>
            </a:r>
            <a:r>
              <a:rPr dirty="0" spc="-254"/>
              <a:t> </a:t>
            </a:r>
            <a:r>
              <a:rPr dirty="0" spc="-5"/>
              <a:t>o</a:t>
            </a:r>
            <a:r>
              <a:rPr dirty="0" spc="-260"/>
              <a:t> </a:t>
            </a:r>
            <a:r>
              <a:rPr dirty="0" spc="-5"/>
              <a:t>n</a:t>
            </a:r>
            <a:r>
              <a:rPr dirty="0" spc="-250"/>
              <a:t> </a:t>
            </a:r>
            <a:r>
              <a:rPr dirty="0" spc="-5"/>
              <a:t>s</a:t>
            </a:r>
            <a:r>
              <a:rPr dirty="0" spc="450"/>
              <a:t> </a:t>
            </a:r>
            <a:r>
              <a:rPr dirty="0" spc="-5"/>
              <a:t>d</a:t>
            </a:r>
            <a:r>
              <a:rPr dirty="0" spc="-254"/>
              <a:t> </a:t>
            </a:r>
            <a:r>
              <a:rPr dirty="0" spc="-5"/>
              <a:t>o</a:t>
            </a:r>
            <a:r>
              <a:rPr dirty="0" spc="-260"/>
              <a:t> </a:t>
            </a:r>
            <a:r>
              <a:rPr dirty="0" spc="-5"/>
              <a:t>n</a:t>
            </a:r>
            <a:r>
              <a:rPr dirty="0" spc="-250"/>
              <a:t> </a:t>
            </a:r>
            <a:r>
              <a:rPr dirty="0" spc="-5"/>
              <a:t>’</a:t>
            </a:r>
            <a:r>
              <a:rPr dirty="0" spc="-254"/>
              <a:t> </a:t>
            </a:r>
            <a:r>
              <a:rPr dirty="0" spc="-5"/>
              <a:t>t</a:t>
            </a:r>
            <a:r>
              <a:rPr dirty="0" spc="455"/>
              <a:t> </a:t>
            </a:r>
            <a:r>
              <a:rPr dirty="0" spc="150"/>
              <a:t>tra</a:t>
            </a:r>
            <a:r>
              <a:rPr dirty="0" spc="-254"/>
              <a:t> </a:t>
            </a:r>
            <a:r>
              <a:rPr dirty="0" spc="-5"/>
              <a:t>i</a:t>
            </a:r>
            <a:r>
              <a:rPr dirty="0" spc="-254"/>
              <a:t> </a:t>
            </a:r>
            <a:r>
              <a:rPr dirty="0" spc="-5"/>
              <a:t>n</a:t>
            </a:r>
            <a:r>
              <a:rPr dirty="0" spc="455"/>
              <a:t> </a:t>
            </a:r>
            <a:r>
              <a:rPr dirty="0" spc="-5"/>
              <a:t>m</a:t>
            </a:r>
            <a:r>
              <a:rPr dirty="0" spc="-260"/>
              <a:t> </a:t>
            </a:r>
            <a:r>
              <a:rPr dirty="0" spc="-5"/>
              <a:t>a</a:t>
            </a:r>
            <a:r>
              <a:rPr dirty="0" spc="-254"/>
              <a:t> </a:t>
            </a:r>
            <a:r>
              <a:rPr dirty="0" spc="-5"/>
              <a:t>n</a:t>
            </a:r>
            <a:r>
              <a:rPr dirty="0" spc="-250"/>
              <a:t> </a:t>
            </a:r>
            <a:r>
              <a:rPr dirty="0" spc="-5"/>
              <a:t>a</a:t>
            </a:r>
            <a:r>
              <a:rPr dirty="0" spc="-254"/>
              <a:t> </a:t>
            </a:r>
            <a:r>
              <a:rPr dirty="0" spc="110"/>
              <a:t>ge</a:t>
            </a:r>
            <a:r>
              <a:rPr dirty="0" spc="-250"/>
              <a:t> </a:t>
            </a:r>
            <a:r>
              <a:rPr dirty="0" spc="110"/>
              <a:t>rs</a:t>
            </a:r>
            <a:r>
              <a:rPr dirty="0" spc="430"/>
              <a:t> </a:t>
            </a:r>
            <a:r>
              <a:rPr dirty="0" spc="-5"/>
              <a:t>o</a:t>
            </a:r>
            <a:r>
              <a:rPr dirty="0" spc="-260"/>
              <a:t> </a:t>
            </a:r>
            <a:r>
              <a:rPr dirty="0" spc="-5"/>
              <a:t>r</a:t>
            </a:r>
            <a:r>
              <a:rPr dirty="0" spc="465"/>
              <a:t> </a:t>
            </a:r>
            <a:r>
              <a:rPr dirty="0" spc="-5"/>
              <a:t>e</a:t>
            </a:r>
            <a:r>
              <a:rPr dirty="0" spc="-250"/>
              <a:t> </a:t>
            </a:r>
            <a:r>
              <a:rPr dirty="0" spc="-5"/>
              <a:t>m</a:t>
            </a:r>
            <a:r>
              <a:rPr dirty="0" spc="-260"/>
              <a:t> </a:t>
            </a:r>
            <a:r>
              <a:rPr dirty="0" spc="-5"/>
              <a:t>p</a:t>
            </a:r>
            <a:r>
              <a:rPr dirty="0" spc="-254"/>
              <a:t> </a:t>
            </a:r>
            <a:r>
              <a:rPr dirty="0" spc="-5"/>
              <a:t>l</a:t>
            </a:r>
            <a:r>
              <a:rPr dirty="0" spc="-260"/>
              <a:t> </a:t>
            </a:r>
            <a:r>
              <a:rPr dirty="0" spc="-5"/>
              <a:t>o</a:t>
            </a:r>
            <a:r>
              <a:rPr dirty="0" spc="-260"/>
              <a:t> </a:t>
            </a:r>
            <a:r>
              <a:rPr dirty="0" spc="-5"/>
              <a:t>y</a:t>
            </a:r>
            <a:r>
              <a:rPr dirty="0" spc="-250"/>
              <a:t> </a:t>
            </a:r>
            <a:r>
              <a:rPr dirty="0" spc="-5"/>
              <a:t>e</a:t>
            </a:r>
            <a:r>
              <a:rPr dirty="0" spc="-250"/>
              <a:t> </a:t>
            </a:r>
            <a:r>
              <a:rPr dirty="0" spc="-5"/>
              <a:t>e</a:t>
            </a:r>
            <a:r>
              <a:rPr dirty="0" spc="-250"/>
              <a:t> </a:t>
            </a:r>
            <a:r>
              <a:rPr dirty="0" spc="-5"/>
              <a:t>s</a:t>
            </a:r>
            <a:r>
              <a:rPr dirty="0" spc="440"/>
              <a:t> </a:t>
            </a:r>
            <a:r>
              <a:rPr dirty="0" spc="110"/>
              <a:t>to</a:t>
            </a:r>
            <a:r>
              <a:rPr dirty="0" spc="-254"/>
              <a:t> </a:t>
            </a:r>
          </a:p>
          <a:p>
            <a:pPr marL="128270">
              <a:lnSpc>
                <a:spcPct val="100000"/>
              </a:lnSpc>
            </a:pPr>
            <a:r>
              <a:rPr dirty="0" spc="-5"/>
              <a:t>u</a:t>
            </a:r>
            <a:r>
              <a:rPr dirty="0" spc="-250"/>
              <a:t> </a:t>
            </a:r>
            <a:r>
              <a:rPr dirty="0" spc="-5"/>
              <a:t>n</a:t>
            </a:r>
            <a:r>
              <a:rPr dirty="0" spc="-250"/>
              <a:t> </a:t>
            </a:r>
            <a:r>
              <a:rPr dirty="0" spc="-5"/>
              <a:t>d</a:t>
            </a:r>
            <a:r>
              <a:rPr dirty="0" spc="-254"/>
              <a:t> </a:t>
            </a:r>
            <a:r>
              <a:rPr dirty="0" spc="-5"/>
              <a:t>e</a:t>
            </a:r>
            <a:r>
              <a:rPr dirty="0" spc="-250"/>
              <a:t> </a:t>
            </a:r>
            <a:r>
              <a:rPr dirty="0" spc="110"/>
              <a:t>rs</a:t>
            </a:r>
            <a:r>
              <a:rPr dirty="0" spc="-254"/>
              <a:t> </a:t>
            </a:r>
            <a:r>
              <a:rPr dirty="0" spc="110"/>
              <a:t>ta</a:t>
            </a:r>
            <a:r>
              <a:rPr dirty="0" spc="-254"/>
              <a:t> </a:t>
            </a:r>
            <a:r>
              <a:rPr dirty="0" spc="-5"/>
              <a:t>n</a:t>
            </a:r>
            <a:r>
              <a:rPr dirty="0" spc="-250"/>
              <a:t> </a:t>
            </a:r>
            <a:r>
              <a:rPr dirty="0" spc="-5"/>
              <a:t>d</a:t>
            </a:r>
            <a:r>
              <a:rPr dirty="0" spc="425"/>
              <a:t> </a:t>
            </a:r>
            <a:r>
              <a:rPr dirty="0" spc="-5"/>
              <a:t>w</a:t>
            </a:r>
            <a:r>
              <a:rPr dirty="0" spc="-254"/>
              <a:t> </a:t>
            </a:r>
            <a:r>
              <a:rPr dirty="0" spc="-5"/>
              <a:t>h</a:t>
            </a:r>
            <a:r>
              <a:rPr dirty="0" spc="-250"/>
              <a:t> </a:t>
            </a:r>
            <a:r>
              <a:rPr dirty="0" spc="-5"/>
              <a:t>y</a:t>
            </a:r>
            <a:r>
              <a:rPr dirty="0" spc="445"/>
              <a:t> </a:t>
            </a:r>
            <a:r>
              <a:rPr dirty="0" spc="110"/>
              <a:t>ru</a:t>
            </a:r>
            <a:r>
              <a:rPr dirty="0" spc="-250"/>
              <a:t> </a:t>
            </a:r>
            <a:r>
              <a:rPr dirty="0" spc="-5"/>
              <a:t>l</a:t>
            </a:r>
            <a:r>
              <a:rPr dirty="0" spc="-260"/>
              <a:t> </a:t>
            </a:r>
            <a:r>
              <a:rPr dirty="0" spc="-5"/>
              <a:t>e</a:t>
            </a:r>
            <a:r>
              <a:rPr dirty="0" spc="-250"/>
              <a:t> </a:t>
            </a:r>
            <a:r>
              <a:rPr dirty="0" spc="-5"/>
              <a:t>s</a:t>
            </a:r>
            <a:r>
              <a:rPr dirty="0" spc="450"/>
              <a:t> </a:t>
            </a:r>
            <a:r>
              <a:rPr dirty="0" spc="-5"/>
              <a:t>a</a:t>
            </a:r>
            <a:r>
              <a:rPr dirty="0" spc="-254"/>
              <a:t> </a:t>
            </a:r>
            <a:r>
              <a:rPr dirty="0" spc="110"/>
              <a:t>re</a:t>
            </a:r>
            <a:r>
              <a:rPr dirty="0" spc="445"/>
              <a:t> </a:t>
            </a:r>
            <a:r>
              <a:rPr dirty="0" spc="-5"/>
              <a:t>p</a:t>
            </a:r>
            <a:r>
              <a:rPr dirty="0" spc="-254"/>
              <a:t> </a:t>
            </a:r>
            <a:r>
              <a:rPr dirty="0" spc="-5"/>
              <a:t>u</a:t>
            </a:r>
            <a:r>
              <a:rPr dirty="0" spc="-250"/>
              <a:t> </a:t>
            </a:r>
            <a:r>
              <a:rPr dirty="0" spc="-5"/>
              <a:t>t</a:t>
            </a:r>
            <a:r>
              <a:rPr dirty="0" spc="455"/>
              <a:t> </a:t>
            </a:r>
            <a:r>
              <a:rPr dirty="0" spc="-5"/>
              <a:t>i</a:t>
            </a:r>
            <a:r>
              <a:rPr dirty="0" spc="-254"/>
              <a:t> </a:t>
            </a:r>
            <a:r>
              <a:rPr dirty="0" spc="-5"/>
              <a:t>n</a:t>
            </a:r>
            <a:r>
              <a:rPr dirty="0" spc="455"/>
              <a:t> </a:t>
            </a:r>
            <a:r>
              <a:rPr dirty="0" spc="-5"/>
              <a:t>p</a:t>
            </a:r>
            <a:r>
              <a:rPr dirty="0" spc="-254"/>
              <a:t> </a:t>
            </a:r>
            <a:r>
              <a:rPr dirty="0" spc="-5"/>
              <a:t>l</a:t>
            </a:r>
            <a:r>
              <a:rPr dirty="0" spc="-260"/>
              <a:t> </a:t>
            </a:r>
            <a:r>
              <a:rPr dirty="0" spc="-5"/>
              <a:t>a</a:t>
            </a:r>
            <a:r>
              <a:rPr dirty="0" spc="-254"/>
              <a:t> </a:t>
            </a:r>
            <a:r>
              <a:rPr dirty="0" spc="-5"/>
              <a:t>c</a:t>
            </a:r>
            <a:r>
              <a:rPr dirty="0" spc="-254"/>
              <a:t> </a:t>
            </a:r>
            <a:r>
              <a:rPr dirty="0" spc="-5"/>
              <a:t>e</a:t>
            </a:r>
            <a:r>
              <a:rPr dirty="0" spc="-250"/>
              <a:t> </a:t>
            </a:r>
            <a:r>
              <a:rPr dirty="0" spc="-5"/>
              <a:t>.</a:t>
            </a:r>
            <a:r>
              <a:rPr dirty="0" spc="440"/>
              <a:t> </a:t>
            </a:r>
            <a:r>
              <a:rPr dirty="0" spc="-5"/>
              <a:t>S</a:t>
            </a:r>
            <a:r>
              <a:rPr dirty="0" spc="-254"/>
              <a:t> </a:t>
            </a:r>
            <a:r>
              <a:rPr dirty="0" spc="-5"/>
              <a:t>o</a:t>
            </a:r>
            <a:r>
              <a:rPr dirty="0" spc="-260"/>
              <a:t> </a:t>
            </a:r>
            <a:r>
              <a:rPr dirty="0" spc="-5"/>
              <a:t>m</a:t>
            </a:r>
            <a:r>
              <a:rPr dirty="0" spc="-260"/>
              <a:t> </a:t>
            </a:r>
            <a:r>
              <a:rPr dirty="0" spc="-5"/>
              <a:t>e</a:t>
            </a:r>
            <a:r>
              <a:rPr dirty="0" spc="-250"/>
              <a:t> </a:t>
            </a:r>
            <a:r>
              <a:rPr dirty="0" spc="110"/>
              <a:t>ti</a:t>
            </a:r>
            <a:r>
              <a:rPr dirty="0" spc="-254"/>
              <a:t> </a:t>
            </a:r>
            <a:r>
              <a:rPr dirty="0" spc="-5"/>
              <a:t>m</a:t>
            </a:r>
            <a:r>
              <a:rPr dirty="0" spc="-260"/>
              <a:t> </a:t>
            </a:r>
            <a:r>
              <a:rPr dirty="0" spc="-5"/>
              <a:t>e</a:t>
            </a:r>
            <a:r>
              <a:rPr dirty="0" spc="-250"/>
              <a:t> </a:t>
            </a:r>
            <a:r>
              <a:rPr dirty="0" spc="-5"/>
              <a:t>s</a:t>
            </a:r>
            <a:r>
              <a:rPr dirty="0" spc="465"/>
              <a:t> </a:t>
            </a:r>
            <a:r>
              <a:rPr dirty="0" spc="-5"/>
              <a:t>e</a:t>
            </a:r>
            <a:r>
              <a:rPr dirty="0" spc="-250"/>
              <a:t> </a:t>
            </a:r>
            <a:r>
              <a:rPr dirty="0" spc="-5"/>
              <a:t>m</a:t>
            </a:r>
            <a:r>
              <a:rPr dirty="0" spc="-260"/>
              <a:t> </a:t>
            </a:r>
            <a:r>
              <a:rPr dirty="0" spc="-5"/>
              <a:t>p</a:t>
            </a:r>
            <a:r>
              <a:rPr dirty="0" spc="-254"/>
              <a:t> </a:t>
            </a:r>
            <a:r>
              <a:rPr dirty="0" spc="-5"/>
              <a:t>l</a:t>
            </a:r>
            <a:r>
              <a:rPr dirty="0" spc="-260"/>
              <a:t> </a:t>
            </a:r>
            <a:r>
              <a:rPr dirty="0" spc="-5"/>
              <a:t>o</a:t>
            </a:r>
            <a:r>
              <a:rPr dirty="0" spc="-260"/>
              <a:t> </a:t>
            </a:r>
            <a:r>
              <a:rPr dirty="0" spc="-5"/>
              <a:t>y</a:t>
            </a:r>
            <a:r>
              <a:rPr dirty="0" spc="-250"/>
              <a:t> </a:t>
            </a:r>
            <a:r>
              <a:rPr dirty="0" spc="-5"/>
              <a:t>e</a:t>
            </a:r>
            <a:r>
              <a:rPr dirty="0" spc="-250"/>
              <a:t> </a:t>
            </a:r>
            <a:r>
              <a:rPr dirty="0" spc="-5"/>
              <a:t>e</a:t>
            </a:r>
            <a:r>
              <a:rPr dirty="0" spc="-250"/>
              <a:t> </a:t>
            </a:r>
            <a:r>
              <a:rPr dirty="0" spc="-5"/>
              <a:t>s</a:t>
            </a:r>
          </a:p>
        </p:txBody>
      </p:sp>
      <p:sp>
        <p:nvSpPr>
          <p:cNvPr id="4" name="object 4"/>
          <p:cNvSpPr txBox="1"/>
          <p:nvPr/>
        </p:nvSpPr>
        <p:spPr>
          <a:xfrm>
            <a:off x="651677" y="1374858"/>
            <a:ext cx="7662545" cy="979805"/>
          </a:xfrm>
          <a:prstGeom prst="rect">
            <a:avLst/>
          </a:prstGeom>
        </p:spPr>
        <p:txBody>
          <a:bodyPr wrap="square" lIns="0" tIns="0" rIns="0" bIns="0" rtlCol="0" vert="horz">
            <a:spAutoFit/>
          </a:bodyPr>
          <a:lstStyle/>
          <a:p>
            <a:pPr marL="12700" marR="8890">
              <a:lnSpc>
                <a:spcPct val="100000"/>
              </a:lnSpc>
            </a:pPr>
            <a:r>
              <a:rPr dirty="0" sz="1600" spc="-5">
                <a:solidFill>
                  <a:srgbClr val="00A1DF"/>
                </a:solidFill>
                <a:latin typeface="Trebuchet MS"/>
                <a:cs typeface="Trebuchet MS"/>
              </a:rPr>
              <a:t>w</a:t>
            </a:r>
            <a:r>
              <a:rPr dirty="0" sz="1600" spc="-254">
                <a:solidFill>
                  <a:srgbClr val="00A1DF"/>
                </a:solidFill>
                <a:latin typeface="Trebuchet MS"/>
                <a:cs typeface="Trebuchet MS"/>
              </a:rPr>
              <a:t> </a:t>
            </a:r>
            <a:r>
              <a:rPr dirty="0" sz="1600" spc="-5">
                <a:solidFill>
                  <a:srgbClr val="00A1DF"/>
                </a:solidFill>
                <a:latin typeface="Trebuchet MS"/>
                <a:cs typeface="Trebuchet MS"/>
              </a:rPr>
              <a:t>i</a:t>
            </a:r>
            <a:r>
              <a:rPr dirty="0" sz="1600" spc="-254">
                <a:solidFill>
                  <a:srgbClr val="00A1DF"/>
                </a:solidFill>
                <a:latin typeface="Trebuchet MS"/>
                <a:cs typeface="Trebuchet MS"/>
              </a:rPr>
              <a:t> </a:t>
            </a:r>
            <a:r>
              <a:rPr dirty="0" sz="1600" spc="-5">
                <a:solidFill>
                  <a:srgbClr val="00A1DF"/>
                </a:solidFill>
                <a:latin typeface="Trebuchet MS"/>
                <a:cs typeface="Trebuchet MS"/>
              </a:rPr>
              <a:t>l</a:t>
            </a:r>
            <a:r>
              <a:rPr dirty="0" sz="1600" spc="-260">
                <a:solidFill>
                  <a:srgbClr val="00A1DF"/>
                </a:solidFill>
                <a:latin typeface="Trebuchet MS"/>
                <a:cs typeface="Trebuchet MS"/>
              </a:rPr>
              <a:t> </a:t>
            </a:r>
            <a:r>
              <a:rPr dirty="0" sz="1600" spc="-5">
                <a:solidFill>
                  <a:srgbClr val="00A1DF"/>
                </a:solidFill>
                <a:latin typeface="Trebuchet MS"/>
                <a:cs typeface="Trebuchet MS"/>
              </a:rPr>
              <a:t>l</a:t>
            </a:r>
            <a:r>
              <a:rPr dirty="0" sz="1600" spc="459">
                <a:solidFill>
                  <a:srgbClr val="00A1DF"/>
                </a:solidFill>
                <a:latin typeface="Trebuchet MS"/>
                <a:cs typeface="Trebuchet MS"/>
              </a:rPr>
              <a:t> </a:t>
            </a:r>
            <a:r>
              <a:rPr dirty="0" sz="1600" spc="-5">
                <a:solidFill>
                  <a:srgbClr val="00A1DF"/>
                </a:solidFill>
                <a:latin typeface="Trebuchet MS"/>
                <a:cs typeface="Trebuchet MS"/>
              </a:rPr>
              <a:t>o</a:t>
            </a:r>
            <a:r>
              <a:rPr dirty="0" sz="1600" spc="-260">
                <a:solidFill>
                  <a:srgbClr val="00A1DF"/>
                </a:solidFill>
                <a:latin typeface="Trebuchet MS"/>
                <a:cs typeface="Trebuchet MS"/>
              </a:rPr>
              <a:t> </a:t>
            </a:r>
            <a:r>
              <a:rPr dirty="0" sz="1600" spc="-5">
                <a:solidFill>
                  <a:srgbClr val="00A1DF"/>
                </a:solidFill>
                <a:latin typeface="Trebuchet MS"/>
                <a:cs typeface="Trebuchet MS"/>
              </a:rPr>
              <a:t>v</a:t>
            </a:r>
            <a:r>
              <a:rPr dirty="0" sz="1600" spc="-260">
                <a:solidFill>
                  <a:srgbClr val="00A1DF"/>
                </a:solidFill>
                <a:latin typeface="Trebuchet MS"/>
                <a:cs typeface="Trebuchet MS"/>
              </a:rPr>
              <a:t> </a:t>
            </a:r>
            <a:r>
              <a:rPr dirty="0" sz="1600" spc="-5">
                <a:solidFill>
                  <a:srgbClr val="00A1DF"/>
                </a:solidFill>
                <a:latin typeface="Trebuchet MS"/>
                <a:cs typeface="Trebuchet MS"/>
              </a:rPr>
              <a:t>e</a:t>
            </a:r>
            <a:r>
              <a:rPr dirty="0" sz="1600" spc="-250">
                <a:solidFill>
                  <a:srgbClr val="00A1DF"/>
                </a:solidFill>
                <a:latin typeface="Trebuchet MS"/>
                <a:cs typeface="Trebuchet MS"/>
              </a:rPr>
              <a:t> </a:t>
            </a:r>
            <a:r>
              <a:rPr dirty="0" sz="1600" spc="150">
                <a:solidFill>
                  <a:srgbClr val="00A1DF"/>
                </a:solidFill>
                <a:latin typeface="Trebuchet MS"/>
                <a:cs typeface="Trebuchet MS"/>
              </a:rPr>
              <a:t>rri</a:t>
            </a:r>
            <a:r>
              <a:rPr dirty="0" sz="1600" spc="-254">
                <a:solidFill>
                  <a:srgbClr val="00A1DF"/>
                </a:solidFill>
                <a:latin typeface="Trebuchet MS"/>
                <a:cs typeface="Trebuchet MS"/>
              </a:rPr>
              <a:t> </a:t>
            </a:r>
            <a:r>
              <a:rPr dirty="0" sz="1600" spc="-5">
                <a:solidFill>
                  <a:srgbClr val="00A1DF"/>
                </a:solidFill>
                <a:latin typeface="Trebuchet MS"/>
                <a:cs typeface="Trebuchet MS"/>
              </a:rPr>
              <a:t>d</a:t>
            </a:r>
            <a:r>
              <a:rPr dirty="0" sz="1600" spc="-254">
                <a:solidFill>
                  <a:srgbClr val="00A1DF"/>
                </a:solidFill>
                <a:latin typeface="Trebuchet MS"/>
                <a:cs typeface="Trebuchet MS"/>
              </a:rPr>
              <a:t> </a:t>
            </a:r>
            <a:r>
              <a:rPr dirty="0" sz="1600" spc="-5">
                <a:solidFill>
                  <a:srgbClr val="00A1DF"/>
                </a:solidFill>
                <a:latin typeface="Trebuchet MS"/>
                <a:cs typeface="Trebuchet MS"/>
              </a:rPr>
              <a:t>e</a:t>
            </a:r>
            <a:r>
              <a:rPr dirty="0" sz="1600" spc="455">
                <a:solidFill>
                  <a:srgbClr val="00A1DF"/>
                </a:solidFill>
                <a:latin typeface="Trebuchet MS"/>
                <a:cs typeface="Trebuchet MS"/>
              </a:rPr>
              <a:t> </a:t>
            </a:r>
            <a:r>
              <a:rPr dirty="0" sz="1600" spc="-5">
                <a:solidFill>
                  <a:srgbClr val="00A1DF"/>
                </a:solidFill>
                <a:latin typeface="Trebuchet MS"/>
                <a:cs typeface="Trebuchet MS"/>
              </a:rPr>
              <a:t>p</a:t>
            </a:r>
            <a:r>
              <a:rPr dirty="0" sz="1600" spc="-254">
                <a:solidFill>
                  <a:srgbClr val="00A1DF"/>
                </a:solidFill>
                <a:latin typeface="Trebuchet MS"/>
                <a:cs typeface="Trebuchet MS"/>
              </a:rPr>
              <a:t> </a:t>
            </a:r>
            <a:r>
              <a:rPr dirty="0" sz="1600" spc="-5">
                <a:solidFill>
                  <a:srgbClr val="00A1DF"/>
                </a:solidFill>
                <a:latin typeface="Trebuchet MS"/>
                <a:cs typeface="Trebuchet MS"/>
              </a:rPr>
              <a:t>o</a:t>
            </a:r>
            <a:r>
              <a:rPr dirty="0" sz="1600" spc="-260">
                <a:solidFill>
                  <a:srgbClr val="00A1DF"/>
                </a:solidFill>
                <a:latin typeface="Trebuchet MS"/>
                <a:cs typeface="Trebuchet MS"/>
              </a:rPr>
              <a:t> </a:t>
            </a:r>
            <a:r>
              <a:rPr dirty="0" sz="1600" spc="-5">
                <a:solidFill>
                  <a:srgbClr val="00A1DF"/>
                </a:solidFill>
                <a:latin typeface="Trebuchet MS"/>
                <a:cs typeface="Trebuchet MS"/>
              </a:rPr>
              <a:t>l</a:t>
            </a:r>
            <a:r>
              <a:rPr dirty="0" sz="1600" spc="-260">
                <a:solidFill>
                  <a:srgbClr val="00A1DF"/>
                </a:solidFill>
                <a:latin typeface="Trebuchet MS"/>
                <a:cs typeface="Trebuchet MS"/>
              </a:rPr>
              <a:t> </a:t>
            </a:r>
            <a:r>
              <a:rPr dirty="0" sz="1600" spc="-5">
                <a:solidFill>
                  <a:srgbClr val="00A1DF"/>
                </a:solidFill>
                <a:latin typeface="Trebuchet MS"/>
                <a:cs typeface="Trebuchet MS"/>
              </a:rPr>
              <a:t>i</a:t>
            </a:r>
            <a:r>
              <a:rPr dirty="0" sz="1600" spc="-254">
                <a:solidFill>
                  <a:srgbClr val="00A1DF"/>
                </a:solidFill>
                <a:latin typeface="Trebuchet MS"/>
                <a:cs typeface="Trebuchet MS"/>
              </a:rPr>
              <a:t> </a:t>
            </a:r>
            <a:r>
              <a:rPr dirty="0" sz="1600" spc="-5">
                <a:solidFill>
                  <a:srgbClr val="00A1DF"/>
                </a:solidFill>
                <a:latin typeface="Trebuchet MS"/>
                <a:cs typeface="Trebuchet MS"/>
              </a:rPr>
              <a:t>c</a:t>
            </a:r>
            <a:r>
              <a:rPr dirty="0" sz="1600" spc="-254">
                <a:solidFill>
                  <a:srgbClr val="00A1DF"/>
                </a:solidFill>
                <a:latin typeface="Trebuchet MS"/>
                <a:cs typeface="Trebuchet MS"/>
              </a:rPr>
              <a:t> </a:t>
            </a:r>
            <a:r>
              <a:rPr dirty="0" sz="1600" spc="-5">
                <a:solidFill>
                  <a:srgbClr val="00A1DF"/>
                </a:solidFill>
                <a:latin typeface="Trebuchet MS"/>
                <a:cs typeface="Trebuchet MS"/>
              </a:rPr>
              <a:t>i</a:t>
            </a:r>
            <a:r>
              <a:rPr dirty="0" sz="1600" spc="-254">
                <a:solidFill>
                  <a:srgbClr val="00A1DF"/>
                </a:solidFill>
                <a:latin typeface="Trebuchet MS"/>
                <a:cs typeface="Trebuchet MS"/>
              </a:rPr>
              <a:t> </a:t>
            </a:r>
            <a:r>
              <a:rPr dirty="0" sz="1600" spc="-5">
                <a:solidFill>
                  <a:srgbClr val="00A1DF"/>
                </a:solidFill>
                <a:latin typeface="Trebuchet MS"/>
                <a:cs typeface="Trebuchet MS"/>
              </a:rPr>
              <a:t>e</a:t>
            </a:r>
            <a:r>
              <a:rPr dirty="0" sz="1600" spc="-250">
                <a:solidFill>
                  <a:srgbClr val="00A1DF"/>
                </a:solidFill>
                <a:latin typeface="Trebuchet MS"/>
                <a:cs typeface="Trebuchet MS"/>
              </a:rPr>
              <a:t> </a:t>
            </a:r>
            <a:r>
              <a:rPr dirty="0" sz="1600" spc="-5">
                <a:solidFill>
                  <a:srgbClr val="00A1DF"/>
                </a:solidFill>
                <a:latin typeface="Trebuchet MS"/>
                <a:cs typeface="Trebuchet MS"/>
              </a:rPr>
              <a:t>s</a:t>
            </a:r>
            <a:r>
              <a:rPr dirty="0" sz="1600" spc="465">
                <a:solidFill>
                  <a:srgbClr val="00A1DF"/>
                </a:solidFill>
                <a:latin typeface="Trebuchet MS"/>
                <a:cs typeface="Trebuchet MS"/>
              </a:rPr>
              <a:t> </a:t>
            </a:r>
            <a:r>
              <a:rPr dirty="0" sz="1600" spc="-5">
                <a:solidFill>
                  <a:srgbClr val="00A1DF"/>
                </a:solidFill>
                <a:latin typeface="Trebuchet MS"/>
                <a:cs typeface="Trebuchet MS"/>
              </a:rPr>
              <a:t>a</a:t>
            </a:r>
            <a:r>
              <a:rPr dirty="0" sz="1600" spc="-254">
                <a:solidFill>
                  <a:srgbClr val="00A1DF"/>
                </a:solidFill>
                <a:latin typeface="Trebuchet MS"/>
                <a:cs typeface="Trebuchet MS"/>
              </a:rPr>
              <a:t> </a:t>
            </a:r>
            <a:r>
              <a:rPr dirty="0" sz="1600" spc="-5">
                <a:solidFill>
                  <a:srgbClr val="00A1DF"/>
                </a:solidFill>
                <a:latin typeface="Trebuchet MS"/>
                <a:cs typeface="Trebuchet MS"/>
              </a:rPr>
              <a:t>n</a:t>
            </a:r>
            <a:r>
              <a:rPr dirty="0" sz="1600" spc="-250">
                <a:solidFill>
                  <a:srgbClr val="00A1DF"/>
                </a:solidFill>
                <a:latin typeface="Trebuchet MS"/>
                <a:cs typeface="Trebuchet MS"/>
              </a:rPr>
              <a:t> </a:t>
            </a:r>
            <a:r>
              <a:rPr dirty="0" sz="1600" spc="-5">
                <a:solidFill>
                  <a:srgbClr val="00A1DF"/>
                </a:solidFill>
                <a:latin typeface="Trebuchet MS"/>
                <a:cs typeface="Trebuchet MS"/>
              </a:rPr>
              <a:t>d</a:t>
            </a:r>
            <a:r>
              <a:rPr dirty="0" sz="1600" spc="434">
                <a:solidFill>
                  <a:srgbClr val="00A1DF"/>
                </a:solidFill>
                <a:latin typeface="Trebuchet MS"/>
                <a:cs typeface="Trebuchet MS"/>
              </a:rPr>
              <a:t> </a:t>
            </a:r>
            <a:r>
              <a:rPr dirty="0" sz="1600" spc="-5">
                <a:solidFill>
                  <a:srgbClr val="00A1DF"/>
                </a:solidFill>
                <a:latin typeface="Trebuchet MS"/>
                <a:cs typeface="Trebuchet MS"/>
              </a:rPr>
              <a:t>p</a:t>
            </a:r>
            <a:r>
              <a:rPr dirty="0" sz="1600" spc="-254">
                <a:solidFill>
                  <a:srgbClr val="00A1DF"/>
                </a:solidFill>
                <a:latin typeface="Trebuchet MS"/>
                <a:cs typeface="Trebuchet MS"/>
              </a:rPr>
              <a:t> </a:t>
            </a:r>
            <a:r>
              <a:rPr dirty="0" sz="1600" spc="110">
                <a:solidFill>
                  <a:srgbClr val="00A1DF"/>
                </a:solidFill>
                <a:latin typeface="Trebuchet MS"/>
                <a:cs typeface="Trebuchet MS"/>
              </a:rPr>
              <a:t>ro</a:t>
            </a:r>
            <a:r>
              <a:rPr dirty="0" sz="1600" spc="-260">
                <a:solidFill>
                  <a:srgbClr val="00A1DF"/>
                </a:solidFill>
                <a:latin typeface="Trebuchet MS"/>
                <a:cs typeface="Trebuchet MS"/>
              </a:rPr>
              <a:t> </a:t>
            </a:r>
            <a:r>
              <a:rPr dirty="0" sz="1600" spc="-5">
                <a:solidFill>
                  <a:srgbClr val="00A1DF"/>
                </a:solidFill>
                <a:latin typeface="Trebuchet MS"/>
                <a:cs typeface="Trebuchet MS"/>
              </a:rPr>
              <a:t>c</a:t>
            </a:r>
            <a:r>
              <a:rPr dirty="0" sz="1600" spc="-254">
                <a:solidFill>
                  <a:srgbClr val="00A1DF"/>
                </a:solidFill>
                <a:latin typeface="Trebuchet MS"/>
                <a:cs typeface="Trebuchet MS"/>
              </a:rPr>
              <a:t> </a:t>
            </a:r>
            <a:r>
              <a:rPr dirty="0" sz="1600" spc="-5">
                <a:solidFill>
                  <a:srgbClr val="00A1DF"/>
                </a:solidFill>
                <a:latin typeface="Trebuchet MS"/>
                <a:cs typeface="Trebuchet MS"/>
              </a:rPr>
              <a:t>e</a:t>
            </a:r>
            <a:r>
              <a:rPr dirty="0" sz="1600" spc="-250">
                <a:solidFill>
                  <a:srgbClr val="00A1DF"/>
                </a:solidFill>
                <a:latin typeface="Trebuchet MS"/>
                <a:cs typeface="Trebuchet MS"/>
              </a:rPr>
              <a:t> </a:t>
            </a:r>
            <a:r>
              <a:rPr dirty="0" sz="1600" spc="-5">
                <a:solidFill>
                  <a:srgbClr val="00A1DF"/>
                </a:solidFill>
                <a:latin typeface="Trebuchet MS"/>
                <a:cs typeface="Trebuchet MS"/>
              </a:rPr>
              <a:t>d</a:t>
            </a:r>
            <a:r>
              <a:rPr dirty="0" sz="1600" spc="-254">
                <a:solidFill>
                  <a:srgbClr val="00A1DF"/>
                </a:solidFill>
                <a:latin typeface="Trebuchet MS"/>
                <a:cs typeface="Trebuchet MS"/>
              </a:rPr>
              <a:t> </a:t>
            </a:r>
            <a:r>
              <a:rPr dirty="0" sz="1600" spc="-5">
                <a:solidFill>
                  <a:srgbClr val="00A1DF"/>
                </a:solidFill>
                <a:latin typeface="Trebuchet MS"/>
                <a:cs typeface="Trebuchet MS"/>
              </a:rPr>
              <a:t>u</a:t>
            </a:r>
            <a:r>
              <a:rPr dirty="0" sz="1600" spc="-250">
                <a:solidFill>
                  <a:srgbClr val="00A1DF"/>
                </a:solidFill>
                <a:latin typeface="Trebuchet MS"/>
                <a:cs typeface="Trebuchet MS"/>
              </a:rPr>
              <a:t> </a:t>
            </a:r>
            <a:r>
              <a:rPr dirty="0" sz="1600" spc="110">
                <a:solidFill>
                  <a:srgbClr val="00A1DF"/>
                </a:solidFill>
                <a:latin typeface="Trebuchet MS"/>
                <a:cs typeface="Trebuchet MS"/>
              </a:rPr>
              <a:t>re</a:t>
            </a:r>
            <a:r>
              <a:rPr dirty="0" sz="1600" spc="-250">
                <a:solidFill>
                  <a:srgbClr val="00A1DF"/>
                </a:solidFill>
                <a:latin typeface="Trebuchet MS"/>
                <a:cs typeface="Trebuchet MS"/>
              </a:rPr>
              <a:t> </a:t>
            </a:r>
            <a:r>
              <a:rPr dirty="0" sz="1600" spc="-5">
                <a:solidFill>
                  <a:srgbClr val="00A1DF"/>
                </a:solidFill>
                <a:latin typeface="Trebuchet MS"/>
                <a:cs typeface="Trebuchet MS"/>
              </a:rPr>
              <a:t>s</a:t>
            </a:r>
            <a:r>
              <a:rPr dirty="0" sz="1600" spc="440">
                <a:solidFill>
                  <a:srgbClr val="00A1DF"/>
                </a:solidFill>
                <a:latin typeface="Trebuchet MS"/>
                <a:cs typeface="Trebuchet MS"/>
              </a:rPr>
              <a:t> </a:t>
            </a:r>
            <a:r>
              <a:rPr dirty="0" sz="1600" spc="110">
                <a:solidFill>
                  <a:srgbClr val="00A1DF"/>
                </a:solidFill>
                <a:latin typeface="Trebuchet MS"/>
                <a:cs typeface="Trebuchet MS"/>
              </a:rPr>
              <a:t>th</a:t>
            </a:r>
            <a:r>
              <a:rPr dirty="0" sz="1600" spc="-250">
                <a:solidFill>
                  <a:srgbClr val="00A1DF"/>
                </a:solidFill>
                <a:latin typeface="Trebuchet MS"/>
                <a:cs typeface="Trebuchet MS"/>
              </a:rPr>
              <a:t> </a:t>
            </a:r>
            <a:r>
              <a:rPr dirty="0" sz="1600" spc="-5">
                <a:solidFill>
                  <a:srgbClr val="00A1DF"/>
                </a:solidFill>
                <a:latin typeface="Trebuchet MS"/>
                <a:cs typeface="Trebuchet MS"/>
              </a:rPr>
              <a:t>a</a:t>
            </a:r>
            <a:r>
              <a:rPr dirty="0" sz="1600" spc="-254">
                <a:solidFill>
                  <a:srgbClr val="00A1DF"/>
                </a:solidFill>
                <a:latin typeface="Trebuchet MS"/>
                <a:cs typeface="Trebuchet MS"/>
              </a:rPr>
              <a:t> </a:t>
            </a:r>
            <a:r>
              <a:rPr dirty="0" sz="1600" spc="-5">
                <a:solidFill>
                  <a:srgbClr val="00A1DF"/>
                </a:solidFill>
                <a:latin typeface="Trebuchet MS"/>
                <a:cs typeface="Trebuchet MS"/>
              </a:rPr>
              <a:t>t</a:t>
            </a:r>
            <a:r>
              <a:rPr dirty="0" sz="1600" spc="440">
                <a:solidFill>
                  <a:srgbClr val="00A1DF"/>
                </a:solidFill>
                <a:latin typeface="Trebuchet MS"/>
                <a:cs typeface="Trebuchet MS"/>
              </a:rPr>
              <a:t> </a:t>
            </a:r>
            <a:r>
              <a:rPr dirty="0" sz="1600" spc="-5">
                <a:solidFill>
                  <a:srgbClr val="00A1DF"/>
                </a:solidFill>
                <a:latin typeface="Trebuchet MS"/>
                <a:cs typeface="Trebuchet MS"/>
              </a:rPr>
              <a:t>w</a:t>
            </a:r>
            <a:r>
              <a:rPr dirty="0" sz="1600" spc="-254">
                <a:solidFill>
                  <a:srgbClr val="00A1DF"/>
                </a:solidFill>
                <a:latin typeface="Trebuchet MS"/>
                <a:cs typeface="Trebuchet MS"/>
              </a:rPr>
              <a:t> </a:t>
            </a:r>
            <a:r>
              <a:rPr dirty="0" sz="1600" spc="-5">
                <a:solidFill>
                  <a:srgbClr val="00A1DF"/>
                </a:solidFill>
                <a:latin typeface="Trebuchet MS"/>
                <a:cs typeface="Trebuchet MS"/>
              </a:rPr>
              <a:t>e</a:t>
            </a:r>
            <a:r>
              <a:rPr dirty="0" sz="1600" spc="-250">
                <a:solidFill>
                  <a:srgbClr val="00A1DF"/>
                </a:solidFill>
                <a:latin typeface="Trebuchet MS"/>
                <a:cs typeface="Trebuchet MS"/>
              </a:rPr>
              <a:t> </a:t>
            </a:r>
            <a:r>
              <a:rPr dirty="0" sz="1600" spc="110">
                <a:solidFill>
                  <a:srgbClr val="00A1DF"/>
                </a:solidFill>
                <a:latin typeface="Trebuchet MS"/>
                <a:cs typeface="Trebuchet MS"/>
              </a:rPr>
              <a:t>re</a:t>
            </a:r>
            <a:r>
              <a:rPr dirty="0" sz="1600" spc="445">
                <a:solidFill>
                  <a:srgbClr val="00A1DF"/>
                </a:solidFill>
                <a:latin typeface="Trebuchet MS"/>
                <a:cs typeface="Trebuchet MS"/>
              </a:rPr>
              <a:t> </a:t>
            </a:r>
            <a:r>
              <a:rPr dirty="0" sz="1600" spc="-5">
                <a:solidFill>
                  <a:srgbClr val="00A1DF"/>
                </a:solidFill>
                <a:latin typeface="Trebuchet MS"/>
                <a:cs typeface="Trebuchet MS"/>
              </a:rPr>
              <a:t>p</a:t>
            </a:r>
            <a:r>
              <a:rPr dirty="0" sz="1600" spc="-254">
                <a:solidFill>
                  <a:srgbClr val="00A1DF"/>
                </a:solidFill>
                <a:latin typeface="Trebuchet MS"/>
                <a:cs typeface="Trebuchet MS"/>
              </a:rPr>
              <a:t> </a:t>
            </a:r>
            <a:r>
              <a:rPr dirty="0" sz="1600" spc="-5">
                <a:solidFill>
                  <a:srgbClr val="00A1DF"/>
                </a:solidFill>
                <a:latin typeface="Trebuchet MS"/>
                <a:cs typeface="Trebuchet MS"/>
              </a:rPr>
              <a:t>u</a:t>
            </a:r>
            <a:r>
              <a:rPr dirty="0" sz="1600" spc="-250">
                <a:solidFill>
                  <a:srgbClr val="00A1DF"/>
                </a:solidFill>
                <a:latin typeface="Trebuchet MS"/>
                <a:cs typeface="Trebuchet MS"/>
              </a:rPr>
              <a:t> </a:t>
            </a:r>
            <a:r>
              <a:rPr dirty="0" sz="1600" spc="-5">
                <a:solidFill>
                  <a:srgbClr val="00A1DF"/>
                </a:solidFill>
                <a:latin typeface="Trebuchet MS"/>
                <a:cs typeface="Trebuchet MS"/>
              </a:rPr>
              <a:t>t</a:t>
            </a:r>
            <a:r>
              <a:rPr dirty="0" sz="1600" spc="455">
                <a:solidFill>
                  <a:srgbClr val="00A1DF"/>
                </a:solidFill>
                <a:latin typeface="Trebuchet MS"/>
                <a:cs typeface="Trebuchet MS"/>
              </a:rPr>
              <a:t> </a:t>
            </a:r>
            <a:r>
              <a:rPr dirty="0" sz="1600" spc="-5">
                <a:solidFill>
                  <a:srgbClr val="00A1DF"/>
                </a:solidFill>
                <a:latin typeface="Trebuchet MS"/>
                <a:cs typeface="Trebuchet MS"/>
              </a:rPr>
              <a:t>i</a:t>
            </a:r>
            <a:r>
              <a:rPr dirty="0" sz="1600" spc="-254">
                <a:solidFill>
                  <a:srgbClr val="00A1DF"/>
                </a:solidFill>
                <a:latin typeface="Trebuchet MS"/>
                <a:cs typeface="Trebuchet MS"/>
              </a:rPr>
              <a:t> </a:t>
            </a:r>
            <a:r>
              <a:rPr dirty="0" sz="1600" spc="-5">
                <a:solidFill>
                  <a:srgbClr val="00A1DF"/>
                </a:solidFill>
                <a:latin typeface="Trebuchet MS"/>
                <a:cs typeface="Trebuchet MS"/>
              </a:rPr>
              <a:t>n</a:t>
            </a:r>
            <a:r>
              <a:rPr dirty="0" sz="1600" spc="455">
                <a:solidFill>
                  <a:srgbClr val="00A1DF"/>
                </a:solidFill>
                <a:latin typeface="Trebuchet MS"/>
                <a:cs typeface="Trebuchet MS"/>
              </a:rPr>
              <a:t> </a:t>
            </a:r>
            <a:r>
              <a:rPr dirty="0" sz="1600" spc="-5">
                <a:solidFill>
                  <a:srgbClr val="00A1DF"/>
                </a:solidFill>
                <a:latin typeface="Trebuchet MS"/>
                <a:cs typeface="Trebuchet MS"/>
              </a:rPr>
              <a:t>p</a:t>
            </a:r>
            <a:r>
              <a:rPr dirty="0" sz="1600" spc="-254">
                <a:solidFill>
                  <a:srgbClr val="00A1DF"/>
                </a:solidFill>
                <a:latin typeface="Trebuchet MS"/>
                <a:cs typeface="Trebuchet MS"/>
              </a:rPr>
              <a:t> </a:t>
            </a:r>
            <a:r>
              <a:rPr dirty="0" sz="1600" spc="-5">
                <a:solidFill>
                  <a:srgbClr val="00A1DF"/>
                </a:solidFill>
                <a:latin typeface="Trebuchet MS"/>
                <a:cs typeface="Trebuchet MS"/>
              </a:rPr>
              <a:t>l</a:t>
            </a:r>
            <a:r>
              <a:rPr dirty="0" sz="1600" spc="-260">
                <a:solidFill>
                  <a:srgbClr val="00A1DF"/>
                </a:solidFill>
                <a:latin typeface="Trebuchet MS"/>
                <a:cs typeface="Trebuchet MS"/>
              </a:rPr>
              <a:t> </a:t>
            </a:r>
            <a:r>
              <a:rPr dirty="0" sz="1600" spc="-5">
                <a:solidFill>
                  <a:srgbClr val="00A1DF"/>
                </a:solidFill>
                <a:latin typeface="Trebuchet MS"/>
                <a:cs typeface="Trebuchet MS"/>
              </a:rPr>
              <a:t>a</a:t>
            </a:r>
            <a:r>
              <a:rPr dirty="0" sz="1600" spc="-254">
                <a:solidFill>
                  <a:srgbClr val="00A1DF"/>
                </a:solidFill>
                <a:latin typeface="Trebuchet MS"/>
                <a:cs typeface="Trebuchet MS"/>
              </a:rPr>
              <a:t> </a:t>
            </a:r>
            <a:r>
              <a:rPr dirty="0" sz="1600" spc="-5">
                <a:solidFill>
                  <a:srgbClr val="00A1DF"/>
                </a:solidFill>
                <a:latin typeface="Trebuchet MS"/>
                <a:cs typeface="Trebuchet MS"/>
              </a:rPr>
              <a:t>c</a:t>
            </a:r>
            <a:r>
              <a:rPr dirty="0" sz="1600" spc="-254">
                <a:solidFill>
                  <a:srgbClr val="00A1DF"/>
                </a:solidFill>
                <a:latin typeface="Trebuchet MS"/>
                <a:cs typeface="Trebuchet MS"/>
              </a:rPr>
              <a:t> </a:t>
            </a:r>
            <a:r>
              <a:rPr dirty="0" sz="1600" spc="-5">
                <a:solidFill>
                  <a:srgbClr val="00A1DF"/>
                </a:solidFill>
                <a:latin typeface="Trebuchet MS"/>
                <a:cs typeface="Trebuchet MS"/>
              </a:rPr>
              <a:t>e</a:t>
            </a:r>
            <a:r>
              <a:rPr dirty="0" sz="1600" spc="445">
                <a:solidFill>
                  <a:srgbClr val="00A1DF"/>
                </a:solidFill>
                <a:latin typeface="Trebuchet MS"/>
                <a:cs typeface="Trebuchet MS"/>
              </a:rPr>
              <a:t> </a:t>
            </a:r>
            <a:r>
              <a:rPr dirty="0" sz="1600" spc="-5">
                <a:solidFill>
                  <a:srgbClr val="00A1DF"/>
                </a:solidFill>
                <a:latin typeface="Trebuchet MS"/>
                <a:cs typeface="Trebuchet MS"/>
              </a:rPr>
              <a:t>f</a:t>
            </a:r>
            <a:r>
              <a:rPr dirty="0" sz="1600" spc="-260">
                <a:solidFill>
                  <a:srgbClr val="00A1DF"/>
                </a:solidFill>
                <a:latin typeface="Trebuchet MS"/>
                <a:cs typeface="Trebuchet MS"/>
              </a:rPr>
              <a:t> </a:t>
            </a:r>
            <a:r>
              <a:rPr dirty="0" sz="1600" spc="105">
                <a:solidFill>
                  <a:srgbClr val="00A1DF"/>
                </a:solidFill>
                <a:latin typeface="Trebuchet MS"/>
                <a:cs typeface="Trebuchet MS"/>
              </a:rPr>
              <a:t>or  </a:t>
            </a:r>
            <a:r>
              <a:rPr dirty="0" sz="1600" spc="-5">
                <a:solidFill>
                  <a:srgbClr val="00A1DF"/>
                </a:solidFill>
                <a:latin typeface="Trebuchet MS"/>
                <a:cs typeface="Trebuchet MS"/>
              </a:rPr>
              <a:t>a</a:t>
            </a:r>
            <a:r>
              <a:rPr dirty="0" sz="1600" spc="450">
                <a:solidFill>
                  <a:srgbClr val="00A1DF"/>
                </a:solidFill>
                <a:latin typeface="Trebuchet MS"/>
                <a:cs typeface="Trebuchet MS"/>
              </a:rPr>
              <a:t> </a:t>
            </a:r>
            <a:r>
              <a:rPr dirty="0" sz="1600" spc="110">
                <a:solidFill>
                  <a:srgbClr val="00A1DF"/>
                </a:solidFill>
                <a:latin typeface="Trebuchet MS"/>
                <a:cs typeface="Trebuchet MS"/>
              </a:rPr>
              <a:t>re</a:t>
            </a:r>
            <a:r>
              <a:rPr dirty="0" sz="1600" spc="-254">
                <a:solidFill>
                  <a:srgbClr val="00A1DF"/>
                </a:solidFill>
                <a:latin typeface="Trebuchet MS"/>
                <a:cs typeface="Trebuchet MS"/>
              </a:rPr>
              <a:t> </a:t>
            </a:r>
            <a:r>
              <a:rPr dirty="0" sz="1600" spc="-5">
                <a:solidFill>
                  <a:srgbClr val="00A1DF"/>
                </a:solidFill>
                <a:latin typeface="Trebuchet MS"/>
                <a:cs typeface="Trebuchet MS"/>
              </a:rPr>
              <a:t>a</a:t>
            </a:r>
            <a:r>
              <a:rPr dirty="0" sz="1600" spc="-260">
                <a:solidFill>
                  <a:srgbClr val="00A1DF"/>
                </a:solidFill>
                <a:latin typeface="Trebuchet MS"/>
                <a:cs typeface="Trebuchet MS"/>
              </a:rPr>
              <a:t> </a:t>
            </a:r>
            <a:r>
              <a:rPr dirty="0" sz="1600" spc="-5">
                <a:solidFill>
                  <a:srgbClr val="00A1DF"/>
                </a:solidFill>
                <a:latin typeface="Trebuchet MS"/>
                <a:cs typeface="Trebuchet MS"/>
              </a:rPr>
              <a:t>s</a:t>
            </a:r>
            <a:r>
              <a:rPr dirty="0" sz="1600" spc="-260">
                <a:solidFill>
                  <a:srgbClr val="00A1DF"/>
                </a:solidFill>
                <a:latin typeface="Trebuchet MS"/>
                <a:cs typeface="Trebuchet MS"/>
              </a:rPr>
              <a:t> </a:t>
            </a:r>
            <a:r>
              <a:rPr dirty="0" sz="1600" spc="-5">
                <a:solidFill>
                  <a:srgbClr val="00A1DF"/>
                </a:solidFill>
                <a:latin typeface="Trebuchet MS"/>
                <a:cs typeface="Trebuchet MS"/>
              </a:rPr>
              <a:t>o</a:t>
            </a:r>
            <a:r>
              <a:rPr dirty="0" sz="1600" spc="-265">
                <a:solidFill>
                  <a:srgbClr val="00A1DF"/>
                </a:solidFill>
                <a:latin typeface="Trebuchet MS"/>
                <a:cs typeface="Trebuchet MS"/>
              </a:rPr>
              <a:t> </a:t>
            </a:r>
            <a:r>
              <a:rPr dirty="0" sz="1600" spc="-5">
                <a:solidFill>
                  <a:srgbClr val="00A1DF"/>
                </a:solidFill>
                <a:latin typeface="Trebuchet MS"/>
                <a:cs typeface="Trebuchet MS"/>
              </a:rPr>
              <a:t>n</a:t>
            </a:r>
            <a:r>
              <a:rPr dirty="0" sz="1600" spc="455">
                <a:solidFill>
                  <a:srgbClr val="00A1DF"/>
                </a:solidFill>
                <a:latin typeface="Trebuchet MS"/>
                <a:cs typeface="Trebuchet MS"/>
              </a:rPr>
              <a:t> </a:t>
            </a:r>
            <a:r>
              <a:rPr dirty="0" sz="1600" spc="110">
                <a:solidFill>
                  <a:srgbClr val="00A1DF"/>
                </a:solidFill>
                <a:latin typeface="Trebuchet MS"/>
                <a:cs typeface="Trebuchet MS"/>
              </a:rPr>
              <a:t>th</a:t>
            </a:r>
            <a:r>
              <a:rPr dirty="0" sz="1600" spc="-254">
                <a:solidFill>
                  <a:srgbClr val="00A1DF"/>
                </a:solidFill>
                <a:latin typeface="Trebuchet MS"/>
                <a:cs typeface="Trebuchet MS"/>
              </a:rPr>
              <a:t> </a:t>
            </a:r>
            <a:r>
              <a:rPr dirty="0" sz="1600" spc="-5">
                <a:solidFill>
                  <a:srgbClr val="00A1DF"/>
                </a:solidFill>
                <a:latin typeface="Trebuchet MS"/>
                <a:cs typeface="Trebuchet MS"/>
              </a:rPr>
              <a:t>a</a:t>
            </a:r>
            <a:r>
              <a:rPr dirty="0" sz="1600" spc="-260">
                <a:solidFill>
                  <a:srgbClr val="00A1DF"/>
                </a:solidFill>
                <a:latin typeface="Trebuchet MS"/>
                <a:cs typeface="Trebuchet MS"/>
              </a:rPr>
              <a:t> </a:t>
            </a:r>
            <a:r>
              <a:rPr dirty="0" sz="1600" spc="-5">
                <a:solidFill>
                  <a:srgbClr val="00A1DF"/>
                </a:solidFill>
                <a:latin typeface="Trebuchet MS"/>
                <a:cs typeface="Trebuchet MS"/>
              </a:rPr>
              <a:t>t</a:t>
            </a:r>
            <a:r>
              <a:rPr dirty="0" sz="1600" spc="440">
                <a:solidFill>
                  <a:srgbClr val="00A1DF"/>
                </a:solidFill>
                <a:latin typeface="Trebuchet MS"/>
                <a:cs typeface="Trebuchet MS"/>
              </a:rPr>
              <a:t> </a:t>
            </a:r>
            <a:r>
              <a:rPr dirty="0" sz="1600" spc="110">
                <a:solidFill>
                  <a:srgbClr val="00A1DF"/>
                </a:solidFill>
                <a:latin typeface="Trebuchet MS"/>
                <a:cs typeface="Trebuchet MS"/>
              </a:rPr>
              <a:t>th</a:t>
            </a:r>
            <a:r>
              <a:rPr dirty="0" sz="1600" spc="-254">
                <a:solidFill>
                  <a:srgbClr val="00A1DF"/>
                </a:solidFill>
                <a:latin typeface="Trebuchet MS"/>
                <a:cs typeface="Trebuchet MS"/>
              </a:rPr>
              <a:t> </a:t>
            </a:r>
            <a:r>
              <a:rPr dirty="0" sz="1600" spc="-5">
                <a:solidFill>
                  <a:srgbClr val="00A1DF"/>
                </a:solidFill>
                <a:latin typeface="Trebuchet MS"/>
                <a:cs typeface="Trebuchet MS"/>
              </a:rPr>
              <a:t>e</a:t>
            </a:r>
            <a:r>
              <a:rPr dirty="0" sz="1600" spc="-254">
                <a:solidFill>
                  <a:srgbClr val="00A1DF"/>
                </a:solidFill>
                <a:latin typeface="Trebuchet MS"/>
                <a:cs typeface="Trebuchet MS"/>
              </a:rPr>
              <a:t> </a:t>
            </a:r>
            <a:r>
              <a:rPr dirty="0" sz="1600" spc="-5">
                <a:solidFill>
                  <a:srgbClr val="00A1DF"/>
                </a:solidFill>
                <a:latin typeface="Trebuchet MS"/>
                <a:cs typeface="Trebuchet MS"/>
              </a:rPr>
              <a:t>y</a:t>
            </a:r>
            <a:r>
              <a:rPr dirty="0" sz="1600" spc="445">
                <a:solidFill>
                  <a:srgbClr val="00A1DF"/>
                </a:solidFill>
                <a:latin typeface="Trebuchet MS"/>
                <a:cs typeface="Trebuchet MS"/>
              </a:rPr>
              <a:t> </a:t>
            </a:r>
            <a:r>
              <a:rPr dirty="0" sz="1600" spc="-5">
                <a:solidFill>
                  <a:srgbClr val="00A1DF"/>
                </a:solidFill>
                <a:latin typeface="Trebuchet MS"/>
                <a:cs typeface="Trebuchet MS"/>
              </a:rPr>
              <a:t>d</a:t>
            </a:r>
            <a:r>
              <a:rPr dirty="0" sz="1600" spc="-260">
                <a:solidFill>
                  <a:srgbClr val="00A1DF"/>
                </a:solidFill>
                <a:latin typeface="Trebuchet MS"/>
                <a:cs typeface="Trebuchet MS"/>
              </a:rPr>
              <a:t> </a:t>
            </a:r>
            <a:r>
              <a:rPr dirty="0" sz="1600" spc="-5">
                <a:solidFill>
                  <a:srgbClr val="00A1DF"/>
                </a:solidFill>
                <a:latin typeface="Trebuchet MS"/>
                <a:cs typeface="Trebuchet MS"/>
              </a:rPr>
              <a:t>o</a:t>
            </a:r>
            <a:r>
              <a:rPr dirty="0" sz="1600" spc="-265">
                <a:solidFill>
                  <a:srgbClr val="00A1DF"/>
                </a:solidFill>
                <a:latin typeface="Trebuchet MS"/>
                <a:cs typeface="Trebuchet MS"/>
              </a:rPr>
              <a:t> </a:t>
            </a:r>
            <a:r>
              <a:rPr dirty="0" sz="1600" spc="-5">
                <a:solidFill>
                  <a:srgbClr val="00A1DF"/>
                </a:solidFill>
                <a:latin typeface="Trebuchet MS"/>
                <a:cs typeface="Trebuchet MS"/>
              </a:rPr>
              <a:t>n</a:t>
            </a:r>
            <a:r>
              <a:rPr dirty="0" sz="1600" spc="-254">
                <a:solidFill>
                  <a:srgbClr val="00A1DF"/>
                </a:solidFill>
                <a:latin typeface="Trebuchet MS"/>
                <a:cs typeface="Trebuchet MS"/>
              </a:rPr>
              <a:t> </a:t>
            </a:r>
            <a:r>
              <a:rPr dirty="0" sz="1600" spc="-5">
                <a:solidFill>
                  <a:srgbClr val="00A1DF"/>
                </a:solidFill>
                <a:latin typeface="Trebuchet MS"/>
                <a:cs typeface="Trebuchet MS"/>
              </a:rPr>
              <a:t>’</a:t>
            </a:r>
            <a:r>
              <a:rPr dirty="0" sz="1600" spc="-260">
                <a:solidFill>
                  <a:srgbClr val="00A1DF"/>
                </a:solidFill>
                <a:latin typeface="Trebuchet MS"/>
                <a:cs typeface="Trebuchet MS"/>
              </a:rPr>
              <a:t> </a:t>
            </a:r>
            <a:r>
              <a:rPr dirty="0" sz="1600" spc="-5">
                <a:solidFill>
                  <a:srgbClr val="00A1DF"/>
                </a:solidFill>
                <a:latin typeface="Trebuchet MS"/>
                <a:cs typeface="Trebuchet MS"/>
              </a:rPr>
              <a:t>t</a:t>
            </a:r>
            <a:r>
              <a:rPr dirty="0" sz="1600" spc="455">
                <a:solidFill>
                  <a:srgbClr val="00A1DF"/>
                </a:solidFill>
                <a:latin typeface="Trebuchet MS"/>
                <a:cs typeface="Trebuchet MS"/>
              </a:rPr>
              <a:t> </a:t>
            </a:r>
            <a:r>
              <a:rPr dirty="0" sz="1600" spc="-5">
                <a:solidFill>
                  <a:srgbClr val="00A1DF"/>
                </a:solidFill>
                <a:latin typeface="Trebuchet MS"/>
                <a:cs typeface="Trebuchet MS"/>
              </a:rPr>
              <a:t>u</a:t>
            </a:r>
            <a:r>
              <a:rPr dirty="0" sz="1600" spc="-254">
                <a:solidFill>
                  <a:srgbClr val="00A1DF"/>
                </a:solidFill>
                <a:latin typeface="Trebuchet MS"/>
                <a:cs typeface="Trebuchet MS"/>
              </a:rPr>
              <a:t> </a:t>
            </a:r>
            <a:r>
              <a:rPr dirty="0" sz="1600" spc="-5">
                <a:solidFill>
                  <a:srgbClr val="00A1DF"/>
                </a:solidFill>
                <a:latin typeface="Trebuchet MS"/>
                <a:cs typeface="Trebuchet MS"/>
              </a:rPr>
              <a:t>n</a:t>
            </a:r>
            <a:r>
              <a:rPr dirty="0" sz="1600" spc="-254">
                <a:solidFill>
                  <a:srgbClr val="00A1DF"/>
                </a:solidFill>
                <a:latin typeface="Trebuchet MS"/>
                <a:cs typeface="Trebuchet MS"/>
              </a:rPr>
              <a:t> </a:t>
            </a:r>
            <a:r>
              <a:rPr dirty="0" sz="1600" spc="-5">
                <a:solidFill>
                  <a:srgbClr val="00A1DF"/>
                </a:solidFill>
                <a:latin typeface="Trebuchet MS"/>
                <a:cs typeface="Trebuchet MS"/>
              </a:rPr>
              <a:t>d</a:t>
            </a:r>
            <a:r>
              <a:rPr dirty="0" sz="1600" spc="-260">
                <a:solidFill>
                  <a:srgbClr val="00A1DF"/>
                </a:solidFill>
                <a:latin typeface="Trebuchet MS"/>
                <a:cs typeface="Trebuchet MS"/>
              </a:rPr>
              <a:t> </a:t>
            </a:r>
            <a:r>
              <a:rPr dirty="0" sz="1600" spc="-5">
                <a:solidFill>
                  <a:srgbClr val="00A1DF"/>
                </a:solidFill>
                <a:latin typeface="Trebuchet MS"/>
                <a:cs typeface="Trebuchet MS"/>
              </a:rPr>
              <a:t>e</a:t>
            </a:r>
            <a:r>
              <a:rPr dirty="0" sz="1600" spc="-254">
                <a:solidFill>
                  <a:srgbClr val="00A1DF"/>
                </a:solidFill>
                <a:latin typeface="Trebuchet MS"/>
                <a:cs typeface="Trebuchet MS"/>
              </a:rPr>
              <a:t> </a:t>
            </a:r>
            <a:r>
              <a:rPr dirty="0" sz="1600" spc="110">
                <a:solidFill>
                  <a:srgbClr val="00A1DF"/>
                </a:solidFill>
                <a:latin typeface="Trebuchet MS"/>
                <a:cs typeface="Trebuchet MS"/>
              </a:rPr>
              <a:t>rs</a:t>
            </a:r>
            <a:r>
              <a:rPr dirty="0" sz="1600" spc="-260">
                <a:solidFill>
                  <a:srgbClr val="00A1DF"/>
                </a:solidFill>
                <a:latin typeface="Trebuchet MS"/>
                <a:cs typeface="Trebuchet MS"/>
              </a:rPr>
              <a:t> </a:t>
            </a:r>
            <a:r>
              <a:rPr dirty="0" sz="1600" spc="110">
                <a:solidFill>
                  <a:srgbClr val="00A1DF"/>
                </a:solidFill>
                <a:latin typeface="Trebuchet MS"/>
                <a:cs typeface="Trebuchet MS"/>
              </a:rPr>
              <a:t>ta</a:t>
            </a:r>
            <a:r>
              <a:rPr dirty="0" sz="1600" spc="-260">
                <a:solidFill>
                  <a:srgbClr val="00A1DF"/>
                </a:solidFill>
                <a:latin typeface="Trebuchet MS"/>
                <a:cs typeface="Trebuchet MS"/>
              </a:rPr>
              <a:t> </a:t>
            </a:r>
            <a:r>
              <a:rPr dirty="0" sz="1600" spc="-5">
                <a:solidFill>
                  <a:srgbClr val="00A1DF"/>
                </a:solidFill>
                <a:latin typeface="Trebuchet MS"/>
                <a:cs typeface="Trebuchet MS"/>
              </a:rPr>
              <a:t>n</a:t>
            </a:r>
            <a:r>
              <a:rPr dirty="0" sz="1600" spc="-254">
                <a:solidFill>
                  <a:srgbClr val="00A1DF"/>
                </a:solidFill>
                <a:latin typeface="Trebuchet MS"/>
                <a:cs typeface="Trebuchet MS"/>
              </a:rPr>
              <a:t> </a:t>
            </a:r>
            <a:r>
              <a:rPr dirty="0" sz="1600" spc="-5">
                <a:solidFill>
                  <a:srgbClr val="00A1DF"/>
                </a:solidFill>
                <a:latin typeface="Trebuchet MS"/>
                <a:cs typeface="Trebuchet MS"/>
              </a:rPr>
              <a:t>d</a:t>
            </a:r>
            <a:r>
              <a:rPr dirty="0" sz="1600" spc="-260">
                <a:solidFill>
                  <a:srgbClr val="00A1DF"/>
                </a:solidFill>
                <a:latin typeface="Trebuchet MS"/>
                <a:cs typeface="Trebuchet MS"/>
              </a:rPr>
              <a:t> </a:t>
            </a:r>
            <a:r>
              <a:rPr dirty="0" sz="1600" spc="-5">
                <a:solidFill>
                  <a:srgbClr val="00A1DF"/>
                </a:solidFill>
                <a:latin typeface="Trebuchet MS"/>
                <a:cs typeface="Trebuchet MS"/>
              </a:rPr>
              <a:t>.</a:t>
            </a:r>
            <a:r>
              <a:rPr dirty="0" sz="1600" spc="-260">
                <a:solidFill>
                  <a:srgbClr val="00A1DF"/>
                </a:solidFill>
                <a:latin typeface="Trebuchet MS"/>
                <a:cs typeface="Trebuchet MS"/>
              </a:rPr>
              <a:t> </a:t>
            </a:r>
            <a:r>
              <a:rPr dirty="0" sz="1600" spc="-5">
                <a:solidFill>
                  <a:srgbClr val="00A1DF"/>
                </a:solidFill>
                <a:latin typeface="Trebuchet MS"/>
                <a:cs typeface="Trebuchet MS"/>
              </a:rPr>
              <a:t>”</a:t>
            </a:r>
            <a:endParaRPr sz="1600">
              <a:latin typeface="Trebuchet MS"/>
              <a:cs typeface="Trebuchet MS"/>
            </a:endParaRPr>
          </a:p>
          <a:p>
            <a:pPr marL="5600700" marR="5080">
              <a:lnSpc>
                <a:spcPct val="120000"/>
              </a:lnSpc>
              <a:spcBef>
                <a:spcPts val="1280"/>
              </a:spcBef>
            </a:pPr>
            <a:r>
              <a:rPr dirty="0" sz="900" spc="-5">
                <a:solidFill>
                  <a:srgbClr val="313231"/>
                </a:solidFill>
                <a:latin typeface="Trebuchet MS"/>
                <a:cs typeface="Trebuchet MS"/>
              </a:rPr>
              <a:t>David Sawyer, Certified Fraud Examiner  Managing Director, Sawyer </a:t>
            </a:r>
            <a:r>
              <a:rPr dirty="0" sz="900">
                <a:solidFill>
                  <a:srgbClr val="313231"/>
                </a:solidFill>
                <a:latin typeface="Trebuchet MS"/>
                <a:cs typeface="Trebuchet MS"/>
              </a:rPr>
              <a:t>&amp;</a:t>
            </a:r>
            <a:r>
              <a:rPr dirty="0" sz="900" spc="40">
                <a:solidFill>
                  <a:srgbClr val="313231"/>
                </a:solidFill>
                <a:latin typeface="Trebuchet MS"/>
                <a:cs typeface="Trebuchet MS"/>
              </a:rPr>
              <a:t> </a:t>
            </a:r>
            <a:r>
              <a:rPr dirty="0" sz="900" spc="-5">
                <a:solidFill>
                  <a:srgbClr val="313231"/>
                </a:solidFill>
                <a:latin typeface="Trebuchet MS"/>
                <a:cs typeface="Trebuchet MS"/>
              </a:rPr>
              <a:t>Company</a:t>
            </a:r>
            <a:endParaRPr sz="900">
              <a:latin typeface="Trebuchet MS"/>
              <a:cs typeface="Trebuchet MS"/>
            </a:endParaRPr>
          </a:p>
        </p:txBody>
      </p:sp>
      <p:sp>
        <p:nvSpPr>
          <p:cNvPr id="5" name="object 5"/>
          <p:cNvSpPr txBox="1"/>
          <p:nvPr/>
        </p:nvSpPr>
        <p:spPr>
          <a:xfrm>
            <a:off x="535940" y="4947984"/>
            <a:ext cx="1422400" cy="91440"/>
          </a:xfrm>
          <a:prstGeom prst="rect">
            <a:avLst/>
          </a:prstGeom>
        </p:spPr>
        <p:txBody>
          <a:bodyPr wrap="square" lIns="0" tIns="0" rIns="0" bIns="0" rtlCol="0" vert="horz">
            <a:spAutoFit/>
          </a:bodyPr>
          <a:lstStyle/>
          <a:p>
            <a:pPr marL="12700">
              <a:lnSpc>
                <a:spcPct val="100000"/>
              </a:lnSpc>
            </a:pPr>
            <a:r>
              <a:rPr dirty="0" sz="500" spc="10">
                <a:solidFill>
                  <a:srgbClr val="313231"/>
                </a:solidFill>
                <a:latin typeface="Trebuchet MS"/>
                <a:cs typeface="Trebuchet MS"/>
              </a:rPr>
              <a:t>Source</a:t>
            </a:r>
            <a:r>
              <a:rPr dirty="0" sz="500" spc="10" i="1">
                <a:solidFill>
                  <a:srgbClr val="313231"/>
                </a:solidFill>
                <a:latin typeface="Trebuchet MS"/>
                <a:cs typeface="Trebuchet MS"/>
              </a:rPr>
              <a:t>: Fraud Protection </a:t>
            </a:r>
            <a:r>
              <a:rPr dirty="0" sz="500" spc="5" i="1">
                <a:solidFill>
                  <a:srgbClr val="313231"/>
                </a:solidFill>
                <a:latin typeface="Trebuchet MS"/>
                <a:cs typeface="Trebuchet MS"/>
              </a:rPr>
              <a:t>Strategies</a:t>
            </a:r>
            <a:r>
              <a:rPr dirty="0" sz="500" spc="5">
                <a:solidFill>
                  <a:srgbClr val="313231"/>
                </a:solidFill>
                <a:latin typeface="Trebuchet MS"/>
                <a:cs typeface="Trebuchet MS"/>
              </a:rPr>
              <a:t>,</a:t>
            </a:r>
            <a:r>
              <a:rPr dirty="0" sz="500" spc="50">
                <a:solidFill>
                  <a:srgbClr val="313231"/>
                </a:solidFill>
                <a:latin typeface="Trebuchet MS"/>
                <a:cs typeface="Trebuchet MS"/>
              </a:rPr>
              <a:t> </a:t>
            </a:r>
            <a:r>
              <a:rPr dirty="0" sz="500" spc="10">
                <a:solidFill>
                  <a:srgbClr val="313231"/>
                </a:solidFill>
                <a:latin typeface="Trebuchet MS"/>
                <a:cs typeface="Trebuchet MS"/>
              </a:rPr>
              <a:t>SunTrust</a:t>
            </a:r>
            <a:endParaRPr sz="500">
              <a:latin typeface="Trebuchet MS"/>
              <a:cs typeface="Trebuchet MS"/>
            </a:endParaRPr>
          </a:p>
        </p:txBody>
      </p:sp>
      <p:sp>
        <p:nvSpPr>
          <p:cNvPr id="6" name="object 6"/>
          <p:cNvSpPr txBox="1"/>
          <p:nvPr/>
        </p:nvSpPr>
        <p:spPr>
          <a:xfrm>
            <a:off x="8543543" y="4940680"/>
            <a:ext cx="114300" cy="106045"/>
          </a:xfrm>
          <a:prstGeom prst="rect">
            <a:avLst/>
          </a:prstGeom>
        </p:spPr>
        <p:txBody>
          <a:bodyPr wrap="square" lIns="0" tIns="0" rIns="0" bIns="0" rtlCol="0" vert="horz">
            <a:spAutoFit/>
          </a:bodyPr>
          <a:lstStyle/>
          <a:p>
            <a:pPr marL="12700">
              <a:lnSpc>
                <a:spcPct val="100000"/>
              </a:lnSpc>
            </a:pPr>
            <a:r>
              <a:rPr dirty="0" sz="600" spc="-5" b="1">
                <a:solidFill>
                  <a:srgbClr val="222222"/>
                </a:solidFill>
                <a:latin typeface="Trebuchet MS"/>
                <a:cs typeface="Trebuchet MS"/>
              </a:rPr>
              <a:t>13</a:t>
            </a:r>
            <a:endParaRPr sz="6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0" y="1108773"/>
            <a:ext cx="3040741" cy="2008115"/>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535940" y="245998"/>
            <a:ext cx="1689100" cy="292100"/>
          </a:xfrm>
          <a:prstGeom prst="rect"/>
        </p:spPr>
        <p:txBody>
          <a:bodyPr wrap="square" lIns="0" tIns="0" rIns="0" bIns="0" rtlCol="0" vert="horz">
            <a:spAutoFit/>
          </a:bodyPr>
          <a:lstStyle/>
          <a:p>
            <a:pPr marL="12700">
              <a:lnSpc>
                <a:spcPct val="100000"/>
              </a:lnSpc>
            </a:pPr>
            <a:r>
              <a:rPr dirty="0" sz="1800">
                <a:solidFill>
                  <a:srgbClr val="00467F"/>
                </a:solidFill>
              </a:rPr>
              <a:t>R</a:t>
            </a:r>
            <a:r>
              <a:rPr dirty="0" sz="1800" spc="-340">
                <a:solidFill>
                  <a:srgbClr val="00467F"/>
                </a:solidFill>
              </a:rPr>
              <a:t> </a:t>
            </a:r>
            <a:r>
              <a:rPr dirty="0" sz="1800" spc="105">
                <a:solidFill>
                  <a:srgbClr val="00467F"/>
                </a:solidFill>
              </a:rPr>
              <a:t>AN</a:t>
            </a:r>
            <a:r>
              <a:rPr dirty="0" sz="1800" spc="-335">
                <a:solidFill>
                  <a:srgbClr val="00467F"/>
                </a:solidFill>
              </a:rPr>
              <a:t> </a:t>
            </a:r>
            <a:r>
              <a:rPr dirty="0" sz="1800">
                <a:solidFill>
                  <a:srgbClr val="00467F"/>
                </a:solidFill>
              </a:rPr>
              <a:t>S</a:t>
            </a:r>
            <a:r>
              <a:rPr dirty="0" sz="1800" spc="-340">
                <a:solidFill>
                  <a:srgbClr val="00467F"/>
                </a:solidFill>
              </a:rPr>
              <a:t> </a:t>
            </a:r>
            <a:r>
              <a:rPr dirty="0" sz="1800">
                <a:solidFill>
                  <a:srgbClr val="00467F"/>
                </a:solidFill>
              </a:rPr>
              <a:t>O</a:t>
            </a:r>
            <a:r>
              <a:rPr dirty="0" sz="1800" spc="-340">
                <a:solidFill>
                  <a:srgbClr val="00467F"/>
                </a:solidFill>
              </a:rPr>
              <a:t> </a:t>
            </a:r>
            <a:r>
              <a:rPr dirty="0" sz="1800" spc="125">
                <a:solidFill>
                  <a:srgbClr val="00467F"/>
                </a:solidFill>
              </a:rPr>
              <a:t>MWAR</a:t>
            </a:r>
            <a:r>
              <a:rPr dirty="0" sz="1800" spc="-340">
                <a:solidFill>
                  <a:srgbClr val="00467F"/>
                </a:solidFill>
              </a:rPr>
              <a:t> </a:t>
            </a:r>
            <a:r>
              <a:rPr dirty="0" sz="1800">
                <a:solidFill>
                  <a:srgbClr val="00467F"/>
                </a:solidFill>
              </a:rPr>
              <a:t>E</a:t>
            </a:r>
            <a:endParaRPr sz="1800"/>
          </a:p>
        </p:txBody>
      </p:sp>
      <p:sp>
        <p:nvSpPr>
          <p:cNvPr id="4" name="object 4"/>
          <p:cNvSpPr txBox="1"/>
          <p:nvPr/>
        </p:nvSpPr>
        <p:spPr>
          <a:xfrm>
            <a:off x="548640" y="937259"/>
            <a:ext cx="3535045" cy="3650615"/>
          </a:xfrm>
          <a:prstGeom prst="rect">
            <a:avLst/>
          </a:prstGeom>
        </p:spPr>
        <p:txBody>
          <a:bodyPr wrap="square" lIns="0" tIns="0" rIns="0" bIns="0" rtlCol="0" vert="horz">
            <a:spAutoFit/>
          </a:bodyPr>
          <a:lstStyle/>
          <a:p>
            <a:pPr marL="36195">
              <a:lnSpc>
                <a:spcPct val="100000"/>
              </a:lnSpc>
            </a:pPr>
            <a:r>
              <a:rPr dirty="0" sz="1050" spc="5">
                <a:solidFill>
                  <a:srgbClr val="00467F"/>
                </a:solidFill>
                <a:latin typeface="Trebuchet MS"/>
                <a:cs typeface="Trebuchet MS"/>
              </a:rPr>
              <a:t>W</a:t>
            </a:r>
            <a:r>
              <a:rPr dirty="0" sz="1050" spc="-100">
                <a:solidFill>
                  <a:srgbClr val="00467F"/>
                </a:solidFill>
                <a:latin typeface="Trebuchet MS"/>
                <a:cs typeface="Trebuchet MS"/>
              </a:rPr>
              <a:t> </a:t>
            </a:r>
            <a:r>
              <a:rPr dirty="0" sz="1050">
                <a:solidFill>
                  <a:srgbClr val="00467F"/>
                </a:solidFill>
                <a:latin typeface="Trebuchet MS"/>
                <a:cs typeface="Trebuchet MS"/>
              </a:rPr>
              <a:t>H</a:t>
            </a:r>
            <a:r>
              <a:rPr dirty="0" sz="1050" spc="-95">
                <a:solidFill>
                  <a:srgbClr val="00467F"/>
                </a:solidFill>
                <a:latin typeface="Trebuchet MS"/>
                <a:cs typeface="Trebuchet MS"/>
              </a:rPr>
              <a:t> </a:t>
            </a:r>
            <a:r>
              <a:rPr dirty="0" sz="1050">
                <a:solidFill>
                  <a:srgbClr val="00467F"/>
                </a:solidFill>
                <a:latin typeface="Trebuchet MS"/>
                <a:cs typeface="Trebuchet MS"/>
              </a:rPr>
              <a:t>A</a:t>
            </a:r>
            <a:r>
              <a:rPr dirty="0" sz="1050" spc="-100">
                <a:solidFill>
                  <a:srgbClr val="00467F"/>
                </a:solidFill>
                <a:latin typeface="Trebuchet MS"/>
                <a:cs typeface="Trebuchet MS"/>
              </a:rPr>
              <a:t> </a:t>
            </a:r>
            <a:r>
              <a:rPr dirty="0" sz="1050">
                <a:solidFill>
                  <a:srgbClr val="00467F"/>
                </a:solidFill>
                <a:latin typeface="Trebuchet MS"/>
                <a:cs typeface="Trebuchet MS"/>
              </a:rPr>
              <a:t>T </a:t>
            </a:r>
            <a:r>
              <a:rPr dirty="0" sz="1050" spc="85">
                <a:solidFill>
                  <a:srgbClr val="00467F"/>
                </a:solidFill>
                <a:latin typeface="Trebuchet MS"/>
                <a:cs typeface="Trebuchet MS"/>
              </a:rPr>
              <a:t> </a:t>
            </a:r>
            <a:r>
              <a:rPr dirty="0" sz="1050">
                <a:solidFill>
                  <a:srgbClr val="00467F"/>
                </a:solidFill>
                <a:latin typeface="Trebuchet MS"/>
                <a:cs typeface="Trebuchet MS"/>
              </a:rPr>
              <a:t>I</a:t>
            </a:r>
            <a:r>
              <a:rPr dirty="0" sz="1050" spc="-105">
                <a:solidFill>
                  <a:srgbClr val="00467F"/>
                </a:solidFill>
                <a:latin typeface="Trebuchet MS"/>
                <a:cs typeface="Trebuchet MS"/>
              </a:rPr>
              <a:t> </a:t>
            </a:r>
            <a:r>
              <a:rPr dirty="0" sz="1050">
                <a:solidFill>
                  <a:srgbClr val="00467F"/>
                </a:solidFill>
                <a:latin typeface="Trebuchet MS"/>
                <a:cs typeface="Trebuchet MS"/>
              </a:rPr>
              <a:t>S </a:t>
            </a:r>
            <a:r>
              <a:rPr dirty="0" sz="1050" spc="90">
                <a:solidFill>
                  <a:srgbClr val="00467F"/>
                </a:solidFill>
                <a:latin typeface="Trebuchet MS"/>
                <a:cs typeface="Trebuchet MS"/>
              </a:rPr>
              <a:t> </a:t>
            </a:r>
            <a:r>
              <a:rPr dirty="0" sz="1050">
                <a:solidFill>
                  <a:srgbClr val="00467F"/>
                </a:solidFill>
                <a:latin typeface="Trebuchet MS"/>
                <a:cs typeface="Trebuchet MS"/>
              </a:rPr>
              <a:t>I</a:t>
            </a:r>
            <a:r>
              <a:rPr dirty="0" sz="1050" spc="-105">
                <a:solidFill>
                  <a:srgbClr val="00467F"/>
                </a:solidFill>
                <a:latin typeface="Trebuchet MS"/>
                <a:cs typeface="Trebuchet MS"/>
              </a:rPr>
              <a:t> </a:t>
            </a:r>
            <a:r>
              <a:rPr dirty="0" sz="1050">
                <a:solidFill>
                  <a:srgbClr val="00467F"/>
                </a:solidFill>
                <a:latin typeface="Trebuchet MS"/>
                <a:cs typeface="Trebuchet MS"/>
              </a:rPr>
              <a:t>T</a:t>
            </a:r>
            <a:r>
              <a:rPr dirty="0" sz="1050" spc="-100">
                <a:solidFill>
                  <a:srgbClr val="00467F"/>
                </a:solidFill>
                <a:latin typeface="Trebuchet MS"/>
                <a:cs typeface="Trebuchet MS"/>
              </a:rPr>
              <a:t> </a:t>
            </a:r>
            <a:r>
              <a:rPr dirty="0" sz="1050">
                <a:solidFill>
                  <a:srgbClr val="00467F"/>
                </a:solidFill>
                <a:latin typeface="Trebuchet MS"/>
                <a:cs typeface="Trebuchet MS"/>
              </a:rPr>
              <a:t>?</a:t>
            </a:r>
            <a:endParaRPr sz="1050">
              <a:latin typeface="Trebuchet MS"/>
              <a:cs typeface="Trebuchet MS"/>
            </a:endParaRPr>
          </a:p>
          <a:p>
            <a:pPr>
              <a:lnSpc>
                <a:spcPct val="100000"/>
              </a:lnSpc>
              <a:spcBef>
                <a:spcPts val="45"/>
              </a:spcBef>
            </a:pPr>
            <a:endParaRPr sz="1150">
              <a:latin typeface="Times New Roman"/>
              <a:cs typeface="Times New Roman"/>
            </a:endParaRPr>
          </a:p>
          <a:p>
            <a:pPr marL="180340" marR="5080" indent="-167640">
              <a:lnSpc>
                <a:spcPct val="100000"/>
              </a:lnSpc>
              <a:buFont typeface="Arial"/>
              <a:buChar char="•"/>
              <a:tabLst>
                <a:tab pos="179705" algn="l"/>
                <a:tab pos="180340" algn="l"/>
              </a:tabLst>
            </a:pPr>
            <a:r>
              <a:rPr dirty="0" sz="900" spc="-5">
                <a:solidFill>
                  <a:srgbClr val="313231"/>
                </a:solidFill>
                <a:latin typeface="Trebuchet MS"/>
                <a:cs typeface="Trebuchet MS"/>
              </a:rPr>
              <a:t>Ransomware is a type of malicious software (malware) that  encrypts data on computer network systems and holds it hostage  in exchange for</a:t>
            </a:r>
            <a:r>
              <a:rPr dirty="0" sz="900" spc="-15">
                <a:solidFill>
                  <a:srgbClr val="313231"/>
                </a:solidFill>
                <a:latin typeface="Trebuchet MS"/>
                <a:cs typeface="Trebuchet MS"/>
              </a:rPr>
              <a:t> </a:t>
            </a:r>
            <a:r>
              <a:rPr dirty="0" sz="900" spc="-5">
                <a:solidFill>
                  <a:srgbClr val="313231"/>
                </a:solidFill>
                <a:latin typeface="Trebuchet MS"/>
                <a:cs typeface="Trebuchet MS"/>
              </a:rPr>
              <a:t>money.</a:t>
            </a:r>
            <a:endParaRPr sz="900">
              <a:latin typeface="Trebuchet MS"/>
              <a:cs typeface="Trebuchet MS"/>
            </a:endParaRPr>
          </a:p>
          <a:p>
            <a:pPr marL="180340" marR="128905" indent="-167640">
              <a:lnSpc>
                <a:spcPct val="100000"/>
              </a:lnSpc>
              <a:spcBef>
                <a:spcPts val="210"/>
              </a:spcBef>
              <a:buFont typeface="Arial"/>
              <a:buChar char="•"/>
              <a:tabLst>
                <a:tab pos="179705" algn="l"/>
                <a:tab pos="180340" algn="l"/>
              </a:tabLst>
            </a:pPr>
            <a:r>
              <a:rPr dirty="0" sz="900" spc="-5">
                <a:solidFill>
                  <a:srgbClr val="313231"/>
                </a:solidFill>
                <a:latin typeface="Trebuchet MS"/>
                <a:cs typeface="Trebuchet MS"/>
              </a:rPr>
              <a:t>Ransomware is installed much like any other malware. In </a:t>
            </a:r>
            <a:r>
              <a:rPr dirty="0" sz="900" spc="-10">
                <a:solidFill>
                  <a:srgbClr val="313231"/>
                </a:solidFill>
                <a:latin typeface="Trebuchet MS"/>
                <a:cs typeface="Trebuchet MS"/>
              </a:rPr>
              <a:t>most  </a:t>
            </a:r>
            <a:r>
              <a:rPr dirty="0" sz="900" spc="-5">
                <a:solidFill>
                  <a:srgbClr val="313231"/>
                </a:solidFill>
                <a:latin typeface="Trebuchet MS"/>
                <a:cs typeface="Trebuchet MS"/>
              </a:rPr>
              <a:t>cases, victims will receive an email with an attachment that  looks genuine, but that actually contains the malicious  ransomware</a:t>
            </a:r>
            <a:r>
              <a:rPr dirty="0" sz="900" spc="-45">
                <a:solidFill>
                  <a:srgbClr val="313231"/>
                </a:solidFill>
                <a:latin typeface="Trebuchet MS"/>
                <a:cs typeface="Trebuchet MS"/>
              </a:rPr>
              <a:t> </a:t>
            </a:r>
            <a:r>
              <a:rPr dirty="0" sz="900" spc="-5">
                <a:solidFill>
                  <a:srgbClr val="313231"/>
                </a:solidFill>
                <a:latin typeface="Trebuchet MS"/>
                <a:cs typeface="Trebuchet MS"/>
              </a:rPr>
              <a:t>code.</a:t>
            </a:r>
            <a:endParaRPr sz="900">
              <a:latin typeface="Trebuchet MS"/>
              <a:cs typeface="Trebuchet MS"/>
            </a:endParaRPr>
          </a:p>
          <a:p>
            <a:pPr marL="180340" marR="192405" indent="-167640">
              <a:lnSpc>
                <a:spcPct val="100000"/>
              </a:lnSpc>
              <a:spcBef>
                <a:spcPts val="210"/>
              </a:spcBef>
              <a:buFont typeface="Arial"/>
              <a:buChar char="•"/>
              <a:tabLst>
                <a:tab pos="179705" algn="l"/>
                <a:tab pos="180340" algn="l"/>
              </a:tabLst>
            </a:pPr>
            <a:r>
              <a:rPr dirty="0" sz="900" spc="-5">
                <a:solidFill>
                  <a:srgbClr val="313231"/>
                </a:solidFill>
                <a:latin typeface="Trebuchet MS"/>
                <a:cs typeface="Trebuchet MS"/>
              </a:rPr>
              <a:t>Once the infection is present, the malware begins encrypting  files and folders on local drives, any attached drives, and  potentially other computers on the same</a:t>
            </a:r>
            <a:r>
              <a:rPr dirty="0" sz="900" spc="90">
                <a:solidFill>
                  <a:srgbClr val="313231"/>
                </a:solidFill>
                <a:latin typeface="Trebuchet MS"/>
                <a:cs typeface="Trebuchet MS"/>
              </a:rPr>
              <a:t> </a:t>
            </a:r>
            <a:r>
              <a:rPr dirty="0" sz="900" spc="-5">
                <a:solidFill>
                  <a:srgbClr val="313231"/>
                </a:solidFill>
                <a:latin typeface="Trebuchet MS"/>
                <a:cs typeface="Trebuchet MS"/>
              </a:rPr>
              <a:t>network.</a:t>
            </a:r>
            <a:endParaRPr sz="900">
              <a:latin typeface="Trebuchet MS"/>
              <a:cs typeface="Trebuchet MS"/>
            </a:endParaRPr>
          </a:p>
          <a:p>
            <a:pPr marL="180340" marR="48895" indent="-167640">
              <a:lnSpc>
                <a:spcPct val="101099"/>
              </a:lnSpc>
              <a:spcBef>
                <a:spcPts val="200"/>
              </a:spcBef>
              <a:buFont typeface="Arial"/>
              <a:buChar char="•"/>
              <a:tabLst>
                <a:tab pos="179705" algn="l"/>
                <a:tab pos="180340" algn="l"/>
              </a:tabLst>
            </a:pPr>
            <a:r>
              <a:rPr dirty="0" sz="900" spc="-5">
                <a:solidFill>
                  <a:srgbClr val="313231"/>
                </a:solidFill>
                <a:latin typeface="Trebuchet MS"/>
                <a:cs typeface="Trebuchet MS"/>
              </a:rPr>
              <a:t>Ransomware typically relies on unpatched vulnerabilities on the  end user</a:t>
            </a:r>
            <a:r>
              <a:rPr dirty="0" sz="900" spc="-5">
                <a:solidFill>
                  <a:srgbClr val="313231"/>
                </a:solidFill>
                <a:latin typeface="MS PGothic"/>
                <a:cs typeface="MS PGothic"/>
              </a:rPr>
              <a:t>’</a:t>
            </a:r>
            <a:r>
              <a:rPr dirty="0" sz="900" spc="-5">
                <a:solidFill>
                  <a:srgbClr val="313231"/>
                </a:solidFill>
                <a:latin typeface="Trebuchet MS"/>
                <a:cs typeface="Trebuchet MS"/>
              </a:rPr>
              <a:t>s</a:t>
            </a:r>
            <a:r>
              <a:rPr dirty="0" sz="900" spc="-60">
                <a:solidFill>
                  <a:srgbClr val="313231"/>
                </a:solidFill>
                <a:latin typeface="Trebuchet MS"/>
                <a:cs typeface="Trebuchet MS"/>
              </a:rPr>
              <a:t> </a:t>
            </a:r>
            <a:r>
              <a:rPr dirty="0" sz="900" spc="-5">
                <a:solidFill>
                  <a:srgbClr val="313231"/>
                </a:solidFill>
                <a:latin typeface="Trebuchet MS"/>
                <a:cs typeface="Trebuchet MS"/>
              </a:rPr>
              <a:t>machine.</a:t>
            </a:r>
            <a:endParaRPr sz="900">
              <a:latin typeface="Trebuchet MS"/>
              <a:cs typeface="Trebuchet MS"/>
            </a:endParaRPr>
          </a:p>
          <a:p>
            <a:pPr>
              <a:lnSpc>
                <a:spcPct val="100000"/>
              </a:lnSpc>
              <a:spcBef>
                <a:spcPts val="25"/>
              </a:spcBef>
              <a:buClr>
                <a:srgbClr val="313231"/>
              </a:buClr>
              <a:buFont typeface="Arial"/>
              <a:buChar char="•"/>
            </a:pPr>
            <a:endParaRPr sz="1300">
              <a:latin typeface="Times New Roman"/>
              <a:cs typeface="Times New Roman"/>
            </a:endParaRPr>
          </a:p>
          <a:p>
            <a:pPr marL="12700">
              <a:lnSpc>
                <a:spcPct val="100000"/>
              </a:lnSpc>
            </a:pPr>
            <a:r>
              <a:rPr dirty="0" sz="1000" spc="-5">
                <a:solidFill>
                  <a:srgbClr val="00467F"/>
                </a:solidFill>
                <a:latin typeface="Trebuchet MS"/>
                <a:cs typeface="Trebuchet MS"/>
              </a:rPr>
              <a:t>WHAT CAN</a:t>
            </a:r>
            <a:r>
              <a:rPr dirty="0" sz="1000" spc="-65">
                <a:solidFill>
                  <a:srgbClr val="00467F"/>
                </a:solidFill>
                <a:latin typeface="Trebuchet MS"/>
                <a:cs typeface="Trebuchet MS"/>
              </a:rPr>
              <a:t> </a:t>
            </a:r>
            <a:r>
              <a:rPr dirty="0" sz="1000" spc="-10">
                <a:solidFill>
                  <a:srgbClr val="00467F"/>
                </a:solidFill>
                <a:latin typeface="Trebuchet MS"/>
                <a:cs typeface="Trebuchet MS"/>
              </a:rPr>
              <a:t>HAPPEN?</a:t>
            </a:r>
            <a:endParaRPr sz="1000">
              <a:latin typeface="Trebuchet MS"/>
              <a:cs typeface="Trebuchet MS"/>
            </a:endParaRPr>
          </a:p>
          <a:p>
            <a:pPr marL="180340" marR="135890" indent="-167640">
              <a:lnSpc>
                <a:spcPct val="100000"/>
              </a:lnSpc>
              <a:spcBef>
                <a:spcPts val="220"/>
              </a:spcBef>
              <a:buFont typeface="Arial"/>
              <a:buChar char="•"/>
              <a:tabLst>
                <a:tab pos="179705" algn="l"/>
                <a:tab pos="180340" algn="l"/>
              </a:tabLst>
            </a:pPr>
            <a:r>
              <a:rPr dirty="0" sz="900" spc="-5">
                <a:solidFill>
                  <a:srgbClr val="313231"/>
                </a:solidFill>
                <a:latin typeface="Trebuchet MS"/>
                <a:cs typeface="Trebuchet MS"/>
              </a:rPr>
              <a:t>Your data and systems can be encrypted and held hostage,  stopping your business process and eliminating your electronic  records.</a:t>
            </a:r>
            <a:endParaRPr sz="900">
              <a:latin typeface="Trebuchet MS"/>
              <a:cs typeface="Trebuchet MS"/>
            </a:endParaRPr>
          </a:p>
          <a:p>
            <a:pPr>
              <a:lnSpc>
                <a:spcPct val="100000"/>
              </a:lnSpc>
              <a:spcBef>
                <a:spcPts val="35"/>
              </a:spcBef>
              <a:buClr>
                <a:srgbClr val="313231"/>
              </a:buClr>
              <a:buFont typeface="Arial"/>
              <a:buChar char="•"/>
            </a:pPr>
            <a:endParaRPr sz="1300">
              <a:latin typeface="Times New Roman"/>
              <a:cs typeface="Times New Roman"/>
            </a:endParaRPr>
          </a:p>
          <a:p>
            <a:pPr marL="12700">
              <a:lnSpc>
                <a:spcPct val="100000"/>
              </a:lnSpc>
            </a:pPr>
            <a:r>
              <a:rPr dirty="0" sz="1000" spc="-5">
                <a:solidFill>
                  <a:srgbClr val="00467F"/>
                </a:solidFill>
                <a:latin typeface="Trebuchet MS"/>
                <a:cs typeface="Trebuchet MS"/>
              </a:rPr>
              <a:t>WHAT CAN YOU DO TO </a:t>
            </a:r>
            <a:r>
              <a:rPr dirty="0" sz="1000" spc="-10">
                <a:solidFill>
                  <a:srgbClr val="00467F"/>
                </a:solidFill>
                <a:latin typeface="Trebuchet MS"/>
                <a:cs typeface="Trebuchet MS"/>
              </a:rPr>
              <a:t>PREVENT</a:t>
            </a:r>
            <a:r>
              <a:rPr dirty="0" sz="1000" spc="15">
                <a:solidFill>
                  <a:srgbClr val="00467F"/>
                </a:solidFill>
                <a:latin typeface="Trebuchet MS"/>
                <a:cs typeface="Trebuchet MS"/>
              </a:rPr>
              <a:t> </a:t>
            </a:r>
            <a:r>
              <a:rPr dirty="0" sz="1000" spc="-10">
                <a:solidFill>
                  <a:srgbClr val="00467F"/>
                </a:solidFill>
                <a:latin typeface="Trebuchet MS"/>
                <a:cs typeface="Trebuchet MS"/>
              </a:rPr>
              <a:t>IT?</a:t>
            </a:r>
            <a:endParaRPr sz="1000">
              <a:latin typeface="Trebuchet MS"/>
              <a:cs typeface="Trebuchet MS"/>
            </a:endParaRPr>
          </a:p>
          <a:p>
            <a:pPr marL="180340" marR="96520" indent="-167640">
              <a:lnSpc>
                <a:spcPct val="100000"/>
              </a:lnSpc>
              <a:spcBef>
                <a:spcPts val="215"/>
              </a:spcBef>
              <a:buFont typeface="Arial"/>
              <a:buChar char="•"/>
              <a:tabLst>
                <a:tab pos="179705" algn="l"/>
                <a:tab pos="180975" algn="l"/>
              </a:tabLst>
            </a:pPr>
            <a:r>
              <a:rPr dirty="0" sz="900" spc="-5">
                <a:solidFill>
                  <a:srgbClr val="313231"/>
                </a:solidFill>
                <a:latin typeface="Trebuchet MS"/>
                <a:cs typeface="Trebuchet MS"/>
              </a:rPr>
              <a:t>Your business controls are your best protection against  ransomware. By establishing strong controls and being vigilant,  you have the ability to safeguard your</a:t>
            </a:r>
            <a:r>
              <a:rPr dirty="0" sz="900" spc="85">
                <a:solidFill>
                  <a:srgbClr val="313231"/>
                </a:solidFill>
                <a:latin typeface="Trebuchet MS"/>
                <a:cs typeface="Trebuchet MS"/>
              </a:rPr>
              <a:t> </a:t>
            </a:r>
            <a:r>
              <a:rPr dirty="0" sz="900" spc="-5">
                <a:solidFill>
                  <a:srgbClr val="313231"/>
                </a:solidFill>
                <a:latin typeface="Trebuchet MS"/>
                <a:cs typeface="Trebuchet MS"/>
              </a:rPr>
              <a:t>data.</a:t>
            </a:r>
            <a:endParaRPr sz="900">
              <a:latin typeface="Trebuchet MS"/>
              <a:cs typeface="Trebuchet MS"/>
            </a:endParaRPr>
          </a:p>
        </p:txBody>
      </p:sp>
      <p:sp>
        <p:nvSpPr>
          <p:cNvPr id="5" name="object 5"/>
          <p:cNvSpPr/>
          <p:nvPr/>
        </p:nvSpPr>
        <p:spPr>
          <a:xfrm>
            <a:off x="5270714" y="1057272"/>
            <a:ext cx="3157855" cy="2120265"/>
          </a:xfrm>
          <a:custGeom>
            <a:avLst/>
            <a:gdLst/>
            <a:ahLst/>
            <a:cxnLst/>
            <a:rect l="l" t="t" r="r" b="b"/>
            <a:pathLst>
              <a:path w="3157854" h="2120265">
                <a:moveTo>
                  <a:pt x="3041916" y="0"/>
                </a:moveTo>
                <a:lnTo>
                  <a:pt x="127228" y="0"/>
                </a:lnTo>
                <a:lnTo>
                  <a:pt x="78068" y="10192"/>
                </a:lnTo>
                <a:lnTo>
                  <a:pt x="37587" y="37857"/>
                </a:lnTo>
                <a:lnTo>
                  <a:pt x="10119" y="78625"/>
                </a:lnTo>
                <a:lnTo>
                  <a:pt x="0" y="128130"/>
                </a:lnTo>
                <a:lnTo>
                  <a:pt x="0" y="2038438"/>
                </a:lnTo>
                <a:lnTo>
                  <a:pt x="2167" y="2057729"/>
                </a:lnTo>
                <a:lnTo>
                  <a:pt x="8670" y="2079205"/>
                </a:lnTo>
                <a:lnTo>
                  <a:pt x="19513" y="2100682"/>
                </a:lnTo>
                <a:lnTo>
                  <a:pt x="34696" y="2119972"/>
                </a:lnTo>
                <a:lnTo>
                  <a:pt x="3122879" y="2119972"/>
                </a:lnTo>
                <a:lnTo>
                  <a:pt x="3138057" y="2100682"/>
                </a:lnTo>
                <a:lnTo>
                  <a:pt x="3148899" y="2079205"/>
                </a:lnTo>
                <a:lnTo>
                  <a:pt x="3155406" y="2057729"/>
                </a:lnTo>
                <a:lnTo>
                  <a:pt x="3157575" y="2038438"/>
                </a:lnTo>
                <a:lnTo>
                  <a:pt x="3157575" y="1980196"/>
                </a:lnTo>
                <a:lnTo>
                  <a:pt x="104089" y="1980196"/>
                </a:lnTo>
                <a:lnTo>
                  <a:pt x="104089" y="128130"/>
                </a:lnTo>
                <a:lnTo>
                  <a:pt x="3157575" y="128130"/>
                </a:lnTo>
                <a:lnTo>
                  <a:pt x="3147635" y="78625"/>
                </a:lnTo>
                <a:lnTo>
                  <a:pt x="3121429" y="37857"/>
                </a:lnTo>
                <a:lnTo>
                  <a:pt x="3084382" y="10192"/>
                </a:lnTo>
                <a:lnTo>
                  <a:pt x="3041916" y="0"/>
                </a:lnTo>
                <a:close/>
              </a:path>
              <a:path w="3157854" h="2120265">
                <a:moveTo>
                  <a:pt x="3157575" y="128130"/>
                </a:moveTo>
                <a:lnTo>
                  <a:pt x="3041916" y="128130"/>
                </a:lnTo>
                <a:lnTo>
                  <a:pt x="3041916" y="1980196"/>
                </a:lnTo>
                <a:lnTo>
                  <a:pt x="3157575" y="1980196"/>
                </a:lnTo>
                <a:lnTo>
                  <a:pt x="3157575" y="128130"/>
                </a:lnTo>
                <a:close/>
              </a:path>
            </a:pathLst>
          </a:custGeom>
          <a:solidFill>
            <a:srgbClr val="414042"/>
          </a:solidFill>
        </p:spPr>
        <p:txBody>
          <a:bodyPr wrap="square" lIns="0" tIns="0" rIns="0" bIns="0" rtlCol="0"/>
          <a:lstStyle/>
          <a:p/>
        </p:txBody>
      </p:sp>
      <p:sp>
        <p:nvSpPr>
          <p:cNvPr id="6" name="object 6"/>
          <p:cNvSpPr/>
          <p:nvPr/>
        </p:nvSpPr>
        <p:spPr>
          <a:xfrm>
            <a:off x="4923897" y="3177249"/>
            <a:ext cx="3863340" cy="70485"/>
          </a:xfrm>
          <a:custGeom>
            <a:avLst/>
            <a:gdLst/>
            <a:ahLst/>
            <a:cxnLst/>
            <a:rect l="l" t="t" r="r" b="b"/>
            <a:pathLst>
              <a:path w="3863340" h="70485">
                <a:moveTo>
                  <a:pt x="3862920" y="0"/>
                </a:moveTo>
                <a:lnTo>
                  <a:pt x="0" y="0"/>
                </a:lnTo>
                <a:lnTo>
                  <a:pt x="0" y="70358"/>
                </a:lnTo>
                <a:lnTo>
                  <a:pt x="3862920" y="70358"/>
                </a:lnTo>
                <a:lnTo>
                  <a:pt x="3862920" y="0"/>
                </a:lnTo>
                <a:close/>
              </a:path>
            </a:pathLst>
          </a:custGeom>
          <a:solidFill>
            <a:srgbClr val="D1D3D4"/>
          </a:solidFill>
        </p:spPr>
        <p:txBody>
          <a:bodyPr wrap="square" lIns="0" tIns="0" rIns="0" bIns="0" rtlCol="0"/>
          <a:lstStyle/>
          <a:p/>
        </p:txBody>
      </p:sp>
      <p:sp>
        <p:nvSpPr>
          <p:cNvPr id="7" name="object 7"/>
          <p:cNvSpPr/>
          <p:nvPr/>
        </p:nvSpPr>
        <p:spPr>
          <a:xfrm>
            <a:off x="6833683" y="1114733"/>
            <a:ext cx="34290" cy="23495"/>
          </a:xfrm>
          <a:custGeom>
            <a:avLst/>
            <a:gdLst/>
            <a:ahLst/>
            <a:cxnLst/>
            <a:rect l="l" t="t" r="r" b="b"/>
            <a:pathLst>
              <a:path w="34290" h="23494">
                <a:moveTo>
                  <a:pt x="26377" y="0"/>
                </a:moveTo>
                <a:lnTo>
                  <a:pt x="7607" y="0"/>
                </a:lnTo>
                <a:lnTo>
                  <a:pt x="0" y="5245"/>
                </a:lnTo>
                <a:lnTo>
                  <a:pt x="0" y="18199"/>
                </a:lnTo>
                <a:lnTo>
                  <a:pt x="7607" y="23444"/>
                </a:lnTo>
                <a:lnTo>
                  <a:pt x="26377" y="23444"/>
                </a:lnTo>
                <a:lnTo>
                  <a:pt x="33972" y="18199"/>
                </a:lnTo>
                <a:lnTo>
                  <a:pt x="33972" y="5245"/>
                </a:lnTo>
                <a:lnTo>
                  <a:pt x="26377" y="0"/>
                </a:lnTo>
                <a:close/>
              </a:path>
            </a:pathLst>
          </a:custGeom>
          <a:solidFill>
            <a:srgbClr val="939598"/>
          </a:solidFill>
        </p:spPr>
        <p:txBody>
          <a:bodyPr wrap="square" lIns="0" tIns="0" rIns="0" bIns="0" rtlCol="0"/>
          <a:lstStyle/>
          <a:p/>
        </p:txBody>
      </p:sp>
      <p:sp>
        <p:nvSpPr>
          <p:cNvPr id="8" name="object 8"/>
          <p:cNvSpPr/>
          <p:nvPr/>
        </p:nvSpPr>
        <p:spPr>
          <a:xfrm>
            <a:off x="6578261" y="3200115"/>
            <a:ext cx="544830" cy="0"/>
          </a:xfrm>
          <a:custGeom>
            <a:avLst/>
            <a:gdLst/>
            <a:ahLst/>
            <a:cxnLst/>
            <a:rect l="l" t="t" r="r" b="b"/>
            <a:pathLst>
              <a:path w="544829" h="0">
                <a:moveTo>
                  <a:pt x="0" y="0"/>
                </a:moveTo>
                <a:lnTo>
                  <a:pt x="544817" y="0"/>
                </a:lnTo>
              </a:path>
            </a:pathLst>
          </a:custGeom>
          <a:ln w="45732">
            <a:solidFill>
              <a:srgbClr val="BCBEC0"/>
            </a:solidFill>
          </a:ln>
        </p:spPr>
        <p:txBody>
          <a:bodyPr wrap="square" lIns="0" tIns="0" rIns="0" bIns="0" rtlCol="0"/>
          <a:lstStyle/>
          <a:p/>
        </p:txBody>
      </p:sp>
      <p:sp>
        <p:nvSpPr>
          <p:cNvPr id="9" name="object 9"/>
          <p:cNvSpPr/>
          <p:nvPr/>
        </p:nvSpPr>
        <p:spPr>
          <a:xfrm>
            <a:off x="4923902" y="3248774"/>
            <a:ext cx="3863340" cy="45720"/>
          </a:xfrm>
          <a:custGeom>
            <a:avLst/>
            <a:gdLst/>
            <a:ahLst/>
            <a:cxnLst/>
            <a:rect l="l" t="t" r="r" b="b"/>
            <a:pathLst>
              <a:path w="3863340" h="45720">
                <a:moveTo>
                  <a:pt x="0" y="45732"/>
                </a:moveTo>
                <a:lnTo>
                  <a:pt x="3862908" y="45732"/>
                </a:lnTo>
                <a:lnTo>
                  <a:pt x="3862908" y="0"/>
                </a:lnTo>
                <a:lnTo>
                  <a:pt x="0" y="0"/>
                </a:lnTo>
                <a:lnTo>
                  <a:pt x="0" y="45732"/>
                </a:lnTo>
                <a:close/>
              </a:path>
            </a:pathLst>
          </a:custGeom>
          <a:solidFill>
            <a:srgbClr val="E6E7E8"/>
          </a:solidFill>
        </p:spPr>
        <p:txBody>
          <a:bodyPr wrap="square" lIns="0" tIns="0" rIns="0" bIns="0" rtlCol="0"/>
          <a:lstStyl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3155315" cy="292100"/>
          </a:xfrm>
          <a:prstGeom prst="rect"/>
        </p:spPr>
        <p:txBody>
          <a:bodyPr wrap="square" lIns="0" tIns="0" rIns="0" bIns="0" rtlCol="0" vert="horz">
            <a:spAutoFit/>
          </a:bodyPr>
          <a:lstStyle/>
          <a:p>
            <a:pPr marL="12700">
              <a:lnSpc>
                <a:spcPct val="100000"/>
              </a:lnSpc>
            </a:pPr>
            <a:r>
              <a:rPr dirty="0" sz="1800">
                <a:solidFill>
                  <a:srgbClr val="00467F"/>
                </a:solidFill>
              </a:rPr>
              <a:t>R</a:t>
            </a:r>
            <a:r>
              <a:rPr dirty="0" sz="1800" spc="-325">
                <a:solidFill>
                  <a:srgbClr val="00467F"/>
                </a:solidFill>
              </a:rPr>
              <a:t> </a:t>
            </a:r>
            <a:r>
              <a:rPr dirty="0" sz="1800" spc="105">
                <a:solidFill>
                  <a:srgbClr val="00467F"/>
                </a:solidFill>
              </a:rPr>
              <a:t>AN</a:t>
            </a:r>
            <a:r>
              <a:rPr dirty="0" sz="1800" spc="-320">
                <a:solidFill>
                  <a:srgbClr val="00467F"/>
                </a:solidFill>
              </a:rPr>
              <a:t> </a:t>
            </a:r>
            <a:r>
              <a:rPr dirty="0" sz="1800" spc="155">
                <a:solidFill>
                  <a:srgbClr val="00467F"/>
                </a:solidFill>
              </a:rPr>
              <a:t>SOMWAR</a:t>
            </a:r>
            <a:r>
              <a:rPr dirty="0" sz="1800" spc="-325">
                <a:solidFill>
                  <a:srgbClr val="00467F"/>
                </a:solidFill>
              </a:rPr>
              <a:t> </a:t>
            </a:r>
            <a:r>
              <a:rPr dirty="0" sz="1800">
                <a:solidFill>
                  <a:srgbClr val="00467F"/>
                </a:solidFill>
              </a:rPr>
              <a:t>E</a:t>
            </a:r>
            <a:r>
              <a:rPr dirty="0" sz="1800" spc="420">
                <a:solidFill>
                  <a:srgbClr val="00467F"/>
                </a:solidFill>
              </a:rPr>
              <a:t> </a:t>
            </a:r>
            <a:r>
              <a:rPr dirty="0" sz="1800">
                <a:solidFill>
                  <a:srgbClr val="00467F"/>
                </a:solidFill>
              </a:rPr>
              <a:t>S</a:t>
            </a:r>
            <a:r>
              <a:rPr dirty="0" sz="1800" spc="-325">
                <a:solidFill>
                  <a:srgbClr val="00467F"/>
                </a:solidFill>
              </a:rPr>
              <a:t> </a:t>
            </a:r>
            <a:r>
              <a:rPr dirty="0" sz="1800" spc="75">
                <a:solidFill>
                  <a:srgbClr val="00467F"/>
                </a:solidFill>
              </a:rPr>
              <a:t>TATI</a:t>
            </a:r>
            <a:r>
              <a:rPr dirty="0" sz="1800" spc="-320">
                <a:solidFill>
                  <a:srgbClr val="00467F"/>
                </a:solidFill>
              </a:rPr>
              <a:t> </a:t>
            </a:r>
            <a:r>
              <a:rPr dirty="0" sz="1800" spc="145">
                <a:solidFill>
                  <a:srgbClr val="00467F"/>
                </a:solidFill>
              </a:rPr>
              <a:t>STI</a:t>
            </a:r>
            <a:r>
              <a:rPr dirty="0" sz="1800" spc="-315">
                <a:solidFill>
                  <a:srgbClr val="00467F"/>
                </a:solidFill>
              </a:rPr>
              <a:t> </a:t>
            </a:r>
            <a:r>
              <a:rPr dirty="0" sz="1800" spc="-5">
                <a:solidFill>
                  <a:srgbClr val="00467F"/>
                </a:solidFill>
              </a:rPr>
              <a:t>C</a:t>
            </a:r>
            <a:r>
              <a:rPr dirty="0" sz="1800" spc="-320">
                <a:solidFill>
                  <a:srgbClr val="00467F"/>
                </a:solidFill>
              </a:rPr>
              <a:t> </a:t>
            </a:r>
            <a:r>
              <a:rPr dirty="0" sz="1800">
                <a:solidFill>
                  <a:srgbClr val="00467F"/>
                </a:solidFill>
              </a:rPr>
              <a:t>S</a:t>
            </a:r>
            <a:endParaRPr sz="1800"/>
          </a:p>
        </p:txBody>
      </p:sp>
      <p:sp>
        <p:nvSpPr>
          <p:cNvPr id="3" name="object 3"/>
          <p:cNvSpPr/>
          <p:nvPr/>
        </p:nvSpPr>
        <p:spPr>
          <a:xfrm>
            <a:off x="6117335" y="1520964"/>
            <a:ext cx="1493519" cy="149350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89650" y="1411287"/>
            <a:ext cx="1533511" cy="1670049"/>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575620" y="2143931"/>
            <a:ext cx="568947" cy="27199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386137" y="2935288"/>
            <a:ext cx="1497011" cy="1795461"/>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1009650" y="904875"/>
            <a:ext cx="2168525" cy="2168525"/>
          </a:xfrm>
          <a:prstGeom prst="rect">
            <a:avLst/>
          </a:prstGeom>
          <a:blipFill>
            <a:blip r:embed="rId6" cstate="print"/>
            <a:stretch>
              <a:fillRect/>
            </a:stretch>
          </a:blipFill>
        </p:spPr>
        <p:txBody>
          <a:bodyPr wrap="square" lIns="0" tIns="0" rIns="0" bIns="0" rtlCol="0"/>
          <a:lstStyle/>
          <a:p/>
        </p:txBody>
      </p:sp>
      <p:sp>
        <p:nvSpPr>
          <p:cNvPr id="8" name="object 8"/>
          <p:cNvSpPr txBox="1"/>
          <p:nvPr/>
        </p:nvSpPr>
        <p:spPr>
          <a:xfrm>
            <a:off x="3233102" y="2042985"/>
            <a:ext cx="1809750" cy="601345"/>
          </a:xfrm>
          <a:prstGeom prst="rect">
            <a:avLst/>
          </a:prstGeom>
        </p:spPr>
        <p:txBody>
          <a:bodyPr wrap="square" lIns="0" tIns="0" rIns="0" bIns="0" rtlCol="0" vert="horz">
            <a:spAutoFit/>
          </a:bodyPr>
          <a:lstStyle/>
          <a:p>
            <a:pPr marL="12700">
              <a:lnSpc>
                <a:spcPct val="100000"/>
              </a:lnSpc>
            </a:pPr>
            <a:r>
              <a:rPr dirty="0" sz="1200" b="1">
                <a:solidFill>
                  <a:srgbClr val="003360"/>
                </a:solidFill>
                <a:latin typeface="Trebuchet MS"/>
                <a:cs typeface="Trebuchet MS"/>
              </a:rPr>
              <a:t>7.3</a:t>
            </a:r>
            <a:r>
              <a:rPr dirty="0" sz="1200" spc="-125" b="1">
                <a:solidFill>
                  <a:srgbClr val="003360"/>
                </a:solidFill>
                <a:latin typeface="Trebuchet MS"/>
                <a:cs typeface="Trebuchet MS"/>
              </a:rPr>
              <a:t> </a:t>
            </a:r>
            <a:r>
              <a:rPr dirty="0" sz="1200" spc="-5" b="1">
                <a:solidFill>
                  <a:srgbClr val="003360"/>
                </a:solidFill>
                <a:latin typeface="Trebuchet MS"/>
                <a:cs typeface="Trebuchet MS"/>
              </a:rPr>
              <a:t>days</a:t>
            </a:r>
            <a:endParaRPr sz="1200">
              <a:latin typeface="Trebuchet MS"/>
              <a:cs typeface="Trebuchet MS"/>
            </a:endParaRPr>
          </a:p>
          <a:p>
            <a:pPr marL="12700" marR="5080">
              <a:lnSpc>
                <a:spcPct val="100000"/>
              </a:lnSpc>
              <a:spcBef>
                <a:spcPts val="284"/>
              </a:spcBef>
            </a:pPr>
            <a:r>
              <a:rPr dirty="0" sz="1200" spc="-10">
                <a:solidFill>
                  <a:srgbClr val="313231"/>
                </a:solidFill>
                <a:latin typeface="Trebuchet MS"/>
                <a:cs typeface="Trebuchet MS"/>
              </a:rPr>
              <a:t>Average </a:t>
            </a:r>
            <a:r>
              <a:rPr dirty="0" sz="1200">
                <a:solidFill>
                  <a:srgbClr val="313231"/>
                </a:solidFill>
                <a:latin typeface="Trebuchet MS"/>
                <a:cs typeface="Trebuchet MS"/>
              </a:rPr>
              <a:t>number of </a:t>
            </a:r>
            <a:r>
              <a:rPr dirty="0" sz="1200" spc="-5">
                <a:solidFill>
                  <a:srgbClr val="313231"/>
                </a:solidFill>
                <a:latin typeface="Trebuchet MS"/>
                <a:cs typeface="Trebuchet MS"/>
              </a:rPr>
              <a:t>days a  ransomware incident</a:t>
            </a:r>
            <a:r>
              <a:rPr dirty="0" sz="1200" spc="-55">
                <a:solidFill>
                  <a:srgbClr val="313231"/>
                </a:solidFill>
                <a:latin typeface="Trebuchet MS"/>
                <a:cs typeface="Trebuchet MS"/>
              </a:rPr>
              <a:t> </a:t>
            </a:r>
            <a:r>
              <a:rPr dirty="0" sz="1200" spc="-5">
                <a:solidFill>
                  <a:srgbClr val="313231"/>
                </a:solidFill>
                <a:latin typeface="Trebuchet MS"/>
                <a:cs typeface="Trebuchet MS"/>
              </a:rPr>
              <a:t>lasts</a:t>
            </a:r>
            <a:endParaRPr sz="1200">
              <a:latin typeface="Trebuchet MS"/>
              <a:cs typeface="Trebuchet MS"/>
            </a:endParaRPr>
          </a:p>
        </p:txBody>
      </p:sp>
      <p:sp>
        <p:nvSpPr>
          <p:cNvPr id="9" name="object 9"/>
          <p:cNvSpPr txBox="1"/>
          <p:nvPr/>
        </p:nvSpPr>
        <p:spPr>
          <a:xfrm>
            <a:off x="1322311" y="3151060"/>
            <a:ext cx="6306185" cy="1183640"/>
          </a:xfrm>
          <a:prstGeom prst="rect">
            <a:avLst/>
          </a:prstGeom>
        </p:spPr>
        <p:txBody>
          <a:bodyPr wrap="square" lIns="0" tIns="0" rIns="0" bIns="0" rtlCol="0" vert="horz">
            <a:spAutoFit/>
          </a:bodyPr>
          <a:lstStyle/>
          <a:p>
            <a:pPr algn="r" marR="5080">
              <a:lnSpc>
                <a:spcPct val="100000"/>
              </a:lnSpc>
            </a:pPr>
            <a:r>
              <a:rPr dirty="0" sz="1200" spc="-10">
                <a:solidFill>
                  <a:srgbClr val="313231"/>
                </a:solidFill>
                <a:latin typeface="Trebuchet MS"/>
                <a:cs typeface="Trebuchet MS"/>
              </a:rPr>
              <a:t>Payment </a:t>
            </a:r>
            <a:r>
              <a:rPr dirty="0" sz="1200" spc="-5">
                <a:solidFill>
                  <a:srgbClr val="313231"/>
                </a:solidFill>
                <a:latin typeface="Trebuchet MS"/>
                <a:cs typeface="Trebuchet MS"/>
              </a:rPr>
              <a:t>Success</a:t>
            </a:r>
            <a:r>
              <a:rPr dirty="0" sz="1200" spc="-60">
                <a:solidFill>
                  <a:srgbClr val="313231"/>
                </a:solidFill>
                <a:latin typeface="Trebuchet MS"/>
                <a:cs typeface="Trebuchet MS"/>
              </a:rPr>
              <a:t> </a:t>
            </a:r>
            <a:r>
              <a:rPr dirty="0" sz="1200" spc="-5">
                <a:solidFill>
                  <a:srgbClr val="313231"/>
                </a:solidFill>
                <a:latin typeface="Trebuchet MS"/>
                <a:cs typeface="Trebuchet MS"/>
              </a:rPr>
              <a:t>Rate</a:t>
            </a:r>
            <a:endParaRPr sz="1200">
              <a:latin typeface="Trebuchet MS"/>
              <a:cs typeface="Trebuchet MS"/>
            </a:endParaRPr>
          </a:p>
          <a:p>
            <a:pPr>
              <a:lnSpc>
                <a:spcPct val="100000"/>
              </a:lnSpc>
            </a:pPr>
            <a:endParaRPr sz="1400">
              <a:latin typeface="Times New Roman"/>
              <a:cs typeface="Times New Roman"/>
            </a:endParaRPr>
          </a:p>
          <a:p>
            <a:pPr marL="1343025">
              <a:lnSpc>
                <a:spcPct val="100000"/>
              </a:lnSpc>
              <a:spcBef>
                <a:spcPts val="1210"/>
              </a:spcBef>
            </a:pPr>
            <a:r>
              <a:rPr dirty="0" sz="1200" spc="-5" b="1">
                <a:solidFill>
                  <a:srgbClr val="00A1DF"/>
                </a:solidFill>
                <a:latin typeface="Trebuchet MS"/>
                <a:cs typeface="Trebuchet MS"/>
              </a:rPr>
              <a:t>$64,645</a:t>
            </a:r>
            <a:endParaRPr sz="1200">
              <a:latin typeface="Trebuchet MS"/>
              <a:cs typeface="Trebuchet MS"/>
            </a:endParaRPr>
          </a:p>
          <a:p>
            <a:pPr marL="117475" marR="4363085" indent="-105410">
              <a:lnSpc>
                <a:spcPct val="100000"/>
              </a:lnSpc>
              <a:spcBef>
                <a:spcPts val="605"/>
              </a:spcBef>
            </a:pPr>
            <a:r>
              <a:rPr dirty="0" sz="1200" spc="-10">
                <a:solidFill>
                  <a:srgbClr val="313231"/>
                </a:solidFill>
                <a:latin typeface="Trebuchet MS"/>
                <a:cs typeface="Trebuchet MS"/>
              </a:rPr>
              <a:t>Average </a:t>
            </a:r>
            <a:r>
              <a:rPr dirty="0" sz="1200" spc="-5">
                <a:solidFill>
                  <a:srgbClr val="313231"/>
                </a:solidFill>
                <a:latin typeface="Trebuchet MS"/>
                <a:cs typeface="Trebuchet MS"/>
              </a:rPr>
              <a:t>cost </a:t>
            </a:r>
            <a:r>
              <a:rPr dirty="0" sz="1200">
                <a:solidFill>
                  <a:srgbClr val="313231"/>
                </a:solidFill>
                <a:latin typeface="Trebuchet MS"/>
                <a:cs typeface="Trebuchet MS"/>
              </a:rPr>
              <a:t>of </a:t>
            </a:r>
            <a:r>
              <a:rPr dirty="0" sz="1200" spc="-5">
                <a:solidFill>
                  <a:srgbClr val="313231"/>
                </a:solidFill>
                <a:latin typeface="Trebuchet MS"/>
                <a:cs typeface="Trebuchet MS"/>
              </a:rPr>
              <a:t>ransomware  incident related</a:t>
            </a:r>
            <a:r>
              <a:rPr dirty="0" sz="1200" spc="-75">
                <a:solidFill>
                  <a:srgbClr val="313231"/>
                </a:solidFill>
                <a:latin typeface="Trebuchet MS"/>
                <a:cs typeface="Trebuchet MS"/>
              </a:rPr>
              <a:t> </a:t>
            </a:r>
            <a:r>
              <a:rPr dirty="0" sz="1200" spc="-5">
                <a:solidFill>
                  <a:srgbClr val="313231"/>
                </a:solidFill>
                <a:latin typeface="Trebuchet MS"/>
                <a:cs typeface="Trebuchet MS"/>
              </a:rPr>
              <a:t>downtime</a:t>
            </a:r>
            <a:endParaRPr sz="1200">
              <a:latin typeface="Trebuchet MS"/>
              <a:cs typeface="Trebuchet MS"/>
            </a:endParaRPr>
          </a:p>
        </p:txBody>
      </p:sp>
      <p:sp>
        <p:nvSpPr>
          <p:cNvPr id="10" name="object 10"/>
          <p:cNvSpPr/>
          <p:nvPr/>
        </p:nvSpPr>
        <p:spPr>
          <a:xfrm>
            <a:off x="5470525" y="1300162"/>
            <a:ext cx="0" cy="2402205"/>
          </a:xfrm>
          <a:custGeom>
            <a:avLst/>
            <a:gdLst/>
            <a:ahLst/>
            <a:cxnLst/>
            <a:rect l="l" t="t" r="r" b="b"/>
            <a:pathLst>
              <a:path w="0" h="2402204">
                <a:moveTo>
                  <a:pt x="0" y="0"/>
                </a:moveTo>
                <a:lnTo>
                  <a:pt x="0" y="2401887"/>
                </a:lnTo>
              </a:path>
            </a:pathLst>
          </a:custGeom>
          <a:ln w="6350">
            <a:solidFill>
              <a:srgbClr val="808080"/>
            </a:solidFill>
          </a:ln>
        </p:spPr>
        <p:txBody>
          <a:bodyPr wrap="square" lIns="0" tIns="0" rIns="0" bIns="0" rtlCol="0"/>
          <a:lstStyle/>
          <a:p/>
        </p:txBody>
      </p:sp>
      <p:sp>
        <p:nvSpPr>
          <p:cNvPr id="11" name="object 11"/>
          <p:cNvSpPr txBox="1"/>
          <p:nvPr/>
        </p:nvSpPr>
        <p:spPr>
          <a:xfrm>
            <a:off x="604202" y="4931600"/>
            <a:ext cx="4456430" cy="121285"/>
          </a:xfrm>
          <a:prstGeom prst="rect">
            <a:avLst/>
          </a:prstGeom>
        </p:spPr>
        <p:txBody>
          <a:bodyPr wrap="square" lIns="0" tIns="0" rIns="0" bIns="0" rtlCol="0" vert="horz">
            <a:spAutoFit/>
          </a:bodyPr>
          <a:lstStyle/>
          <a:p>
            <a:pPr marL="12700">
              <a:lnSpc>
                <a:spcPct val="100000"/>
              </a:lnSpc>
            </a:pPr>
            <a:r>
              <a:rPr dirty="0" sz="700" spc="-5">
                <a:solidFill>
                  <a:srgbClr val="313231"/>
                </a:solidFill>
                <a:latin typeface="Trebuchet MS"/>
                <a:cs typeface="Trebuchet MS"/>
              </a:rPr>
              <a:t>Source: ZDNet – </a:t>
            </a:r>
            <a:r>
              <a:rPr dirty="0" sz="700" spc="-10">
                <a:solidFill>
                  <a:srgbClr val="313231"/>
                </a:solidFill>
                <a:latin typeface="Trebuchet MS"/>
                <a:cs typeface="Trebuchet MS"/>
              </a:rPr>
              <a:t>“Ransomware: </a:t>
            </a:r>
            <a:r>
              <a:rPr dirty="0" sz="700" spc="-5">
                <a:solidFill>
                  <a:srgbClr val="313231"/>
                </a:solidFill>
                <a:latin typeface="Trebuchet MS"/>
                <a:cs typeface="Trebuchet MS"/>
              </a:rPr>
              <a:t>The </a:t>
            </a:r>
            <a:r>
              <a:rPr dirty="0" sz="700" spc="-10">
                <a:solidFill>
                  <a:srgbClr val="313231"/>
                </a:solidFill>
                <a:latin typeface="Trebuchet MS"/>
                <a:cs typeface="Trebuchet MS"/>
              </a:rPr>
              <a:t>cost </a:t>
            </a:r>
            <a:r>
              <a:rPr dirty="0" sz="700" spc="-5">
                <a:solidFill>
                  <a:srgbClr val="313231"/>
                </a:solidFill>
                <a:latin typeface="Trebuchet MS"/>
                <a:cs typeface="Trebuchet MS"/>
              </a:rPr>
              <a:t>of rescuing your files </a:t>
            </a:r>
            <a:r>
              <a:rPr dirty="0" sz="700">
                <a:solidFill>
                  <a:srgbClr val="313231"/>
                </a:solidFill>
                <a:latin typeface="Trebuchet MS"/>
                <a:cs typeface="Trebuchet MS"/>
              </a:rPr>
              <a:t>is </a:t>
            </a:r>
            <a:r>
              <a:rPr dirty="0" sz="700" spc="-5">
                <a:solidFill>
                  <a:srgbClr val="313231"/>
                </a:solidFill>
                <a:latin typeface="Trebuchet MS"/>
                <a:cs typeface="Trebuchet MS"/>
              </a:rPr>
              <a:t>going up </a:t>
            </a:r>
            <a:r>
              <a:rPr dirty="0" sz="700" spc="-10">
                <a:solidFill>
                  <a:srgbClr val="313231"/>
                </a:solidFill>
                <a:latin typeface="Trebuchet MS"/>
                <a:cs typeface="Trebuchet MS"/>
              </a:rPr>
              <a:t>as </a:t>
            </a:r>
            <a:r>
              <a:rPr dirty="0" sz="700" spc="-5">
                <a:solidFill>
                  <a:srgbClr val="313231"/>
                </a:solidFill>
                <a:latin typeface="Trebuchet MS"/>
                <a:cs typeface="Trebuchet MS"/>
              </a:rPr>
              <a:t>Attackers get more </a:t>
            </a:r>
            <a:r>
              <a:rPr dirty="0" sz="700" spc="195">
                <a:solidFill>
                  <a:srgbClr val="313231"/>
                </a:solidFill>
                <a:latin typeface="Trebuchet MS"/>
                <a:cs typeface="Trebuchet MS"/>
              </a:rPr>
              <a:t> </a:t>
            </a:r>
            <a:r>
              <a:rPr dirty="0" sz="700" spc="-5">
                <a:solidFill>
                  <a:srgbClr val="313231"/>
                </a:solidFill>
                <a:latin typeface="Trebuchet MS"/>
                <a:cs typeface="Trebuchet MS"/>
              </a:rPr>
              <a:t>sophisticated”</a:t>
            </a:r>
            <a:endParaRPr sz="700">
              <a:latin typeface="Trebuchet MS"/>
              <a:cs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47132" y="1472691"/>
            <a:ext cx="1474470" cy="1638300"/>
          </a:xfrm>
          <a:custGeom>
            <a:avLst/>
            <a:gdLst/>
            <a:ahLst/>
            <a:cxnLst/>
            <a:rect l="l" t="t" r="r" b="b"/>
            <a:pathLst>
              <a:path w="1474470" h="1638300">
                <a:moveTo>
                  <a:pt x="952" y="0"/>
                </a:moveTo>
                <a:lnTo>
                  <a:pt x="0" y="1638299"/>
                </a:lnTo>
                <a:lnTo>
                  <a:pt x="1473885" y="917867"/>
                </a:lnTo>
                <a:lnTo>
                  <a:pt x="1452379" y="875201"/>
                </a:lnTo>
                <a:lnTo>
                  <a:pt x="1429678" y="833274"/>
                </a:lnTo>
                <a:lnTo>
                  <a:pt x="1405804" y="792107"/>
                </a:lnTo>
                <a:lnTo>
                  <a:pt x="1380779" y="751723"/>
                </a:lnTo>
                <a:lnTo>
                  <a:pt x="1354625" y="712143"/>
                </a:lnTo>
                <a:lnTo>
                  <a:pt x="1327364" y="673389"/>
                </a:lnTo>
                <a:lnTo>
                  <a:pt x="1299017" y="635483"/>
                </a:lnTo>
                <a:lnTo>
                  <a:pt x="1269606" y="598447"/>
                </a:lnTo>
                <a:lnTo>
                  <a:pt x="1239154" y="562302"/>
                </a:lnTo>
                <a:lnTo>
                  <a:pt x="1207682" y="527071"/>
                </a:lnTo>
                <a:lnTo>
                  <a:pt x="1175211" y="492775"/>
                </a:lnTo>
                <a:lnTo>
                  <a:pt x="1141764" y="459435"/>
                </a:lnTo>
                <a:lnTo>
                  <a:pt x="1107363" y="427075"/>
                </a:lnTo>
                <a:lnTo>
                  <a:pt x="1072029" y="395715"/>
                </a:lnTo>
                <a:lnTo>
                  <a:pt x="1035784" y="365377"/>
                </a:lnTo>
                <a:lnTo>
                  <a:pt x="998650" y="336084"/>
                </a:lnTo>
                <a:lnTo>
                  <a:pt x="960649" y="307857"/>
                </a:lnTo>
                <a:lnTo>
                  <a:pt x="921802" y="280718"/>
                </a:lnTo>
                <a:lnTo>
                  <a:pt x="882132" y="254688"/>
                </a:lnTo>
                <a:lnTo>
                  <a:pt x="841660" y="229791"/>
                </a:lnTo>
                <a:lnTo>
                  <a:pt x="800408" y="206046"/>
                </a:lnTo>
                <a:lnTo>
                  <a:pt x="758398" y="183477"/>
                </a:lnTo>
                <a:lnTo>
                  <a:pt x="715652" y="162104"/>
                </a:lnTo>
                <a:lnTo>
                  <a:pt x="672192" y="141951"/>
                </a:lnTo>
                <a:lnTo>
                  <a:pt x="628038" y="123038"/>
                </a:lnTo>
                <a:lnTo>
                  <a:pt x="583214" y="105387"/>
                </a:lnTo>
                <a:lnTo>
                  <a:pt x="537742" y="89021"/>
                </a:lnTo>
                <a:lnTo>
                  <a:pt x="491642" y="73961"/>
                </a:lnTo>
                <a:lnTo>
                  <a:pt x="444936" y="60229"/>
                </a:lnTo>
                <a:lnTo>
                  <a:pt x="397647" y="47847"/>
                </a:lnTo>
                <a:lnTo>
                  <a:pt x="349797" y="36837"/>
                </a:lnTo>
                <a:lnTo>
                  <a:pt x="301407" y="27219"/>
                </a:lnTo>
                <a:lnTo>
                  <a:pt x="252499" y="19017"/>
                </a:lnTo>
                <a:lnTo>
                  <a:pt x="203094" y="12252"/>
                </a:lnTo>
                <a:lnTo>
                  <a:pt x="153216" y="6946"/>
                </a:lnTo>
                <a:lnTo>
                  <a:pt x="102885" y="3121"/>
                </a:lnTo>
                <a:lnTo>
                  <a:pt x="52123" y="798"/>
                </a:lnTo>
                <a:lnTo>
                  <a:pt x="952" y="0"/>
                </a:lnTo>
                <a:close/>
              </a:path>
            </a:pathLst>
          </a:custGeom>
          <a:solidFill>
            <a:srgbClr val="021D49"/>
          </a:solidFill>
        </p:spPr>
        <p:txBody>
          <a:bodyPr wrap="square" lIns="0" tIns="0" rIns="0" bIns="0" rtlCol="0"/>
          <a:lstStyle/>
          <a:p/>
        </p:txBody>
      </p:sp>
      <p:sp>
        <p:nvSpPr>
          <p:cNvPr id="3" name="object 3"/>
          <p:cNvSpPr/>
          <p:nvPr/>
        </p:nvSpPr>
        <p:spPr>
          <a:xfrm>
            <a:off x="5247132" y="2390559"/>
            <a:ext cx="1638300" cy="1363980"/>
          </a:xfrm>
          <a:custGeom>
            <a:avLst/>
            <a:gdLst/>
            <a:ahLst/>
            <a:cxnLst/>
            <a:rect l="l" t="t" r="r" b="b"/>
            <a:pathLst>
              <a:path w="1638300" h="1363979">
                <a:moveTo>
                  <a:pt x="1473885" y="0"/>
                </a:moveTo>
                <a:lnTo>
                  <a:pt x="0" y="720432"/>
                </a:lnTo>
                <a:lnTo>
                  <a:pt x="1508848" y="1363840"/>
                </a:lnTo>
                <a:lnTo>
                  <a:pt x="1527430" y="1317985"/>
                </a:lnTo>
                <a:lnTo>
                  <a:pt x="1544662" y="1271437"/>
                </a:lnTo>
                <a:lnTo>
                  <a:pt x="1560519" y="1224220"/>
                </a:lnTo>
                <a:lnTo>
                  <a:pt x="1574978" y="1176356"/>
                </a:lnTo>
                <a:lnTo>
                  <a:pt x="1588015" y="1127871"/>
                </a:lnTo>
                <a:lnTo>
                  <a:pt x="1599607" y="1078787"/>
                </a:lnTo>
                <a:lnTo>
                  <a:pt x="1609731" y="1029128"/>
                </a:lnTo>
                <a:lnTo>
                  <a:pt x="1618361" y="978919"/>
                </a:lnTo>
                <a:lnTo>
                  <a:pt x="1625476" y="928181"/>
                </a:lnTo>
                <a:lnTo>
                  <a:pt x="1631051" y="876940"/>
                </a:lnTo>
                <a:lnTo>
                  <a:pt x="1635062" y="825220"/>
                </a:lnTo>
                <a:lnTo>
                  <a:pt x="1637486" y="773042"/>
                </a:lnTo>
                <a:lnTo>
                  <a:pt x="1638300" y="720432"/>
                </a:lnTo>
                <a:lnTo>
                  <a:pt x="1637517" y="668814"/>
                </a:lnTo>
                <a:lnTo>
                  <a:pt x="1635182" y="617612"/>
                </a:lnTo>
                <a:lnTo>
                  <a:pt x="1631320" y="566847"/>
                </a:lnTo>
                <a:lnTo>
                  <a:pt x="1625951" y="516543"/>
                </a:lnTo>
                <a:lnTo>
                  <a:pt x="1619098" y="466722"/>
                </a:lnTo>
                <a:lnTo>
                  <a:pt x="1610784" y="417406"/>
                </a:lnTo>
                <a:lnTo>
                  <a:pt x="1601030" y="368617"/>
                </a:lnTo>
                <a:lnTo>
                  <a:pt x="1589860" y="320379"/>
                </a:lnTo>
                <a:lnTo>
                  <a:pt x="1577296" y="272714"/>
                </a:lnTo>
                <a:lnTo>
                  <a:pt x="1563360" y="225643"/>
                </a:lnTo>
                <a:lnTo>
                  <a:pt x="1548074" y="179190"/>
                </a:lnTo>
                <a:lnTo>
                  <a:pt x="1531462" y="133377"/>
                </a:lnTo>
                <a:lnTo>
                  <a:pt x="1513544" y="88225"/>
                </a:lnTo>
                <a:lnTo>
                  <a:pt x="1494345" y="43759"/>
                </a:lnTo>
                <a:lnTo>
                  <a:pt x="1473885" y="0"/>
                </a:lnTo>
                <a:close/>
              </a:path>
            </a:pathLst>
          </a:custGeom>
          <a:solidFill>
            <a:srgbClr val="777877"/>
          </a:solidFill>
        </p:spPr>
        <p:txBody>
          <a:bodyPr wrap="square" lIns="0" tIns="0" rIns="0" bIns="0" rtlCol="0"/>
          <a:lstStyle/>
          <a:p/>
        </p:txBody>
      </p:sp>
      <p:sp>
        <p:nvSpPr>
          <p:cNvPr id="4" name="object 4"/>
          <p:cNvSpPr/>
          <p:nvPr/>
        </p:nvSpPr>
        <p:spPr>
          <a:xfrm>
            <a:off x="5247132" y="2390559"/>
            <a:ext cx="1638300" cy="1363980"/>
          </a:xfrm>
          <a:custGeom>
            <a:avLst/>
            <a:gdLst/>
            <a:ahLst/>
            <a:cxnLst/>
            <a:rect l="l" t="t" r="r" b="b"/>
            <a:pathLst>
              <a:path w="1638300" h="1363979">
                <a:moveTo>
                  <a:pt x="0" y="720432"/>
                </a:moveTo>
                <a:lnTo>
                  <a:pt x="1508848" y="1363840"/>
                </a:lnTo>
                <a:lnTo>
                  <a:pt x="1527430" y="1317985"/>
                </a:lnTo>
                <a:lnTo>
                  <a:pt x="1544662" y="1271437"/>
                </a:lnTo>
                <a:lnTo>
                  <a:pt x="1560519" y="1224220"/>
                </a:lnTo>
                <a:lnTo>
                  <a:pt x="1574978" y="1176356"/>
                </a:lnTo>
                <a:lnTo>
                  <a:pt x="1588015" y="1127871"/>
                </a:lnTo>
                <a:lnTo>
                  <a:pt x="1599607" y="1078787"/>
                </a:lnTo>
                <a:lnTo>
                  <a:pt x="1609731" y="1029128"/>
                </a:lnTo>
                <a:lnTo>
                  <a:pt x="1618361" y="978919"/>
                </a:lnTo>
                <a:lnTo>
                  <a:pt x="1625476" y="928181"/>
                </a:lnTo>
                <a:lnTo>
                  <a:pt x="1631051" y="876940"/>
                </a:lnTo>
                <a:lnTo>
                  <a:pt x="1635062" y="825220"/>
                </a:lnTo>
                <a:lnTo>
                  <a:pt x="1637486" y="773042"/>
                </a:lnTo>
                <a:lnTo>
                  <a:pt x="1638300" y="720432"/>
                </a:lnTo>
                <a:lnTo>
                  <a:pt x="1637517" y="668814"/>
                </a:lnTo>
                <a:lnTo>
                  <a:pt x="1635182" y="617612"/>
                </a:lnTo>
                <a:lnTo>
                  <a:pt x="1631320" y="566847"/>
                </a:lnTo>
                <a:lnTo>
                  <a:pt x="1625951" y="516543"/>
                </a:lnTo>
                <a:lnTo>
                  <a:pt x="1619098" y="466722"/>
                </a:lnTo>
                <a:lnTo>
                  <a:pt x="1610784" y="417406"/>
                </a:lnTo>
                <a:lnTo>
                  <a:pt x="1601030" y="368617"/>
                </a:lnTo>
                <a:lnTo>
                  <a:pt x="1589860" y="320379"/>
                </a:lnTo>
                <a:lnTo>
                  <a:pt x="1577296" y="272714"/>
                </a:lnTo>
                <a:lnTo>
                  <a:pt x="1563360" y="225643"/>
                </a:lnTo>
                <a:lnTo>
                  <a:pt x="1548074" y="179190"/>
                </a:lnTo>
                <a:lnTo>
                  <a:pt x="1531462" y="133377"/>
                </a:lnTo>
                <a:lnTo>
                  <a:pt x="1513544" y="88225"/>
                </a:lnTo>
                <a:lnTo>
                  <a:pt x="1494345" y="43759"/>
                </a:lnTo>
                <a:lnTo>
                  <a:pt x="1473885" y="0"/>
                </a:lnTo>
                <a:lnTo>
                  <a:pt x="0" y="720432"/>
                </a:lnTo>
                <a:close/>
              </a:path>
            </a:pathLst>
          </a:custGeom>
          <a:ln w="9144">
            <a:solidFill>
              <a:srgbClr val="FFFFFF"/>
            </a:solidFill>
          </a:ln>
        </p:spPr>
        <p:txBody>
          <a:bodyPr wrap="square" lIns="0" tIns="0" rIns="0" bIns="0" rtlCol="0"/>
          <a:lstStyle/>
          <a:p/>
        </p:txBody>
      </p:sp>
      <p:sp>
        <p:nvSpPr>
          <p:cNvPr id="5" name="object 5"/>
          <p:cNvSpPr/>
          <p:nvPr/>
        </p:nvSpPr>
        <p:spPr>
          <a:xfrm>
            <a:off x="4423917" y="3110992"/>
            <a:ext cx="2332355" cy="1638300"/>
          </a:xfrm>
          <a:custGeom>
            <a:avLst/>
            <a:gdLst/>
            <a:ahLst/>
            <a:cxnLst/>
            <a:rect l="l" t="t" r="r" b="b"/>
            <a:pathLst>
              <a:path w="2332354" h="1638300">
                <a:moveTo>
                  <a:pt x="823213" y="0"/>
                </a:moveTo>
                <a:lnTo>
                  <a:pt x="0" y="1419326"/>
                </a:lnTo>
                <a:lnTo>
                  <a:pt x="43000" y="1443302"/>
                </a:lnTo>
                <a:lnTo>
                  <a:pt x="86799" y="1466012"/>
                </a:lnTo>
                <a:lnTo>
                  <a:pt x="131373" y="1487431"/>
                </a:lnTo>
                <a:lnTo>
                  <a:pt x="176696" y="1507536"/>
                </a:lnTo>
                <a:lnTo>
                  <a:pt x="222746" y="1526301"/>
                </a:lnTo>
                <a:lnTo>
                  <a:pt x="269497" y="1543704"/>
                </a:lnTo>
                <a:lnTo>
                  <a:pt x="316927" y="1559720"/>
                </a:lnTo>
                <a:lnTo>
                  <a:pt x="365010" y="1574325"/>
                </a:lnTo>
                <a:lnTo>
                  <a:pt x="413723" y="1587495"/>
                </a:lnTo>
                <a:lnTo>
                  <a:pt x="463042" y="1599205"/>
                </a:lnTo>
                <a:lnTo>
                  <a:pt x="512943" y="1609433"/>
                </a:lnTo>
                <a:lnTo>
                  <a:pt x="563401" y="1618153"/>
                </a:lnTo>
                <a:lnTo>
                  <a:pt x="614393" y="1625341"/>
                </a:lnTo>
                <a:lnTo>
                  <a:pt x="665894" y="1630974"/>
                </a:lnTo>
                <a:lnTo>
                  <a:pt x="717881" y="1635028"/>
                </a:lnTo>
                <a:lnTo>
                  <a:pt x="770328" y="1637478"/>
                </a:lnTo>
                <a:lnTo>
                  <a:pt x="823213" y="1638300"/>
                </a:lnTo>
                <a:lnTo>
                  <a:pt x="874116" y="1637538"/>
                </a:lnTo>
                <a:lnTo>
                  <a:pt x="924614" y="1635268"/>
                </a:lnTo>
                <a:lnTo>
                  <a:pt x="974686" y="1631512"/>
                </a:lnTo>
                <a:lnTo>
                  <a:pt x="1024312" y="1626289"/>
                </a:lnTo>
                <a:lnTo>
                  <a:pt x="1073470" y="1619623"/>
                </a:lnTo>
                <a:lnTo>
                  <a:pt x="1122137" y="1611534"/>
                </a:lnTo>
                <a:lnTo>
                  <a:pt x="1170293" y="1602044"/>
                </a:lnTo>
                <a:lnTo>
                  <a:pt x="1217917" y="1591175"/>
                </a:lnTo>
                <a:lnTo>
                  <a:pt x="1264986" y="1578947"/>
                </a:lnTo>
                <a:lnTo>
                  <a:pt x="1311479" y="1565383"/>
                </a:lnTo>
                <a:lnTo>
                  <a:pt x="1357376" y="1550503"/>
                </a:lnTo>
                <a:lnTo>
                  <a:pt x="1402653" y="1534330"/>
                </a:lnTo>
                <a:lnTo>
                  <a:pt x="1447291" y="1516885"/>
                </a:lnTo>
                <a:lnTo>
                  <a:pt x="1491267" y="1498188"/>
                </a:lnTo>
                <a:lnTo>
                  <a:pt x="1534559" y="1478263"/>
                </a:lnTo>
                <a:lnTo>
                  <a:pt x="1577147" y="1457130"/>
                </a:lnTo>
                <a:lnTo>
                  <a:pt x="1619010" y="1434810"/>
                </a:lnTo>
                <a:lnTo>
                  <a:pt x="1660124" y="1411325"/>
                </a:lnTo>
                <a:lnTo>
                  <a:pt x="1700470" y="1386697"/>
                </a:lnTo>
                <a:lnTo>
                  <a:pt x="1740025" y="1360947"/>
                </a:lnTo>
                <a:lnTo>
                  <a:pt x="1778768" y="1334097"/>
                </a:lnTo>
                <a:lnTo>
                  <a:pt x="1816678" y="1306168"/>
                </a:lnTo>
                <a:lnTo>
                  <a:pt x="1853733" y="1277181"/>
                </a:lnTo>
                <a:lnTo>
                  <a:pt x="1889911" y="1247158"/>
                </a:lnTo>
                <a:lnTo>
                  <a:pt x="1925192" y="1216120"/>
                </a:lnTo>
                <a:lnTo>
                  <a:pt x="1959554" y="1184089"/>
                </a:lnTo>
                <a:lnTo>
                  <a:pt x="1992974" y="1151087"/>
                </a:lnTo>
                <a:lnTo>
                  <a:pt x="2025433" y="1117134"/>
                </a:lnTo>
                <a:lnTo>
                  <a:pt x="2056907" y="1082253"/>
                </a:lnTo>
                <a:lnTo>
                  <a:pt x="2087377" y="1046465"/>
                </a:lnTo>
                <a:lnTo>
                  <a:pt x="2116820" y="1009791"/>
                </a:lnTo>
                <a:lnTo>
                  <a:pt x="2145214" y="972252"/>
                </a:lnTo>
                <a:lnTo>
                  <a:pt x="2172540" y="933871"/>
                </a:lnTo>
                <a:lnTo>
                  <a:pt x="2198774" y="894668"/>
                </a:lnTo>
                <a:lnTo>
                  <a:pt x="2223895" y="854666"/>
                </a:lnTo>
                <a:lnTo>
                  <a:pt x="2247882" y="813885"/>
                </a:lnTo>
                <a:lnTo>
                  <a:pt x="2270714" y="772347"/>
                </a:lnTo>
                <a:lnTo>
                  <a:pt x="2292369" y="730074"/>
                </a:lnTo>
                <a:lnTo>
                  <a:pt x="2312826" y="687087"/>
                </a:lnTo>
                <a:lnTo>
                  <a:pt x="2332062" y="643407"/>
                </a:lnTo>
                <a:lnTo>
                  <a:pt x="823213" y="0"/>
                </a:lnTo>
                <a:close/>
              </a:path>
            </a:pathLst>
          </a:custGeom>
          <a:solidFill>
            <a:srgbClr val="00A1DF"/>
          </a:solidFill>
        </p:spPr>
        <p:txBody>
          <a:bodyPr wrap="square" lIns="0" tIns="0" rIns="0" bIns="0" rtlCol="0"/>
          <a:lstStyle/>
          <a:p/>
        </p:txBody>
      </p:sp>
      <p:sp>
        <p:nvSpPr>
          <p:cNvPr id="6" name="object 6"/>
          <p:cNvSpPr/>
          <p:nvPr/>
        </p:nvSpPr>
        <p:spPr>
          <a:xfrm>
            <a:off x="4423917" y="3110992"/>
            <a:ext cx="2332355" cy="1638300"/>
          </a:xfrm>
          <a:custGeom>
            <a:avLst/>
            <a:gdLst/>
            <a:ahLst/>
            <a:cxnLst/>
            <a:rect l="l" t="t" r="r" b="b"/>
            <a:pathLst>
              <a:path w="2332354" h="1638300">
                <a:moveTo>
                  <a:pt x="823213" y="0"/>
                </a:moveTo>
                <a:lnTo>
                  <a:pt x="0" y="1419326"/>
                </a:lnTo>
                <a:lnTo>
                  <a:pt x="43000" y="1443302"/>
                </a:lnTo>
                <a:lnTo>
                  <a:pt x="86799" y="1466012"/>
                </a:lnTo>
                <a:lnTo>
                  <a:pt x="131373" y="1487431"/>
                </a:lnTo>
                <a:lnTo>
                  <a:pt x="176696" y="1507536"/>
                </a:lnTo>
                <a:lnTo>
                  <a:pt x="222746" y="1526301"/>
                </a:lnTo>
                <a:lnTo>
                  <a:pt x="269497" y="1543704"/>
                </a:lnTo>
                <a:lnTo>
                  <a:pt x="316927" y="1559720"/>
                </a:lnTo>
                <a:lnTo>
                  <a:pt x="365010" y="1574325"/>
                </a:lnTo>
                <a:lnTo>
                  <a:pt x="413723" y="1587495"/>
                </a:lnTo>
                <a:lnTo>
                  <a:pt x="463042" y="1599205"/>
                </a:lnTo>
                <a:lnTo>
                  <a:pt x="512943" y="1609433"/>
                </a:lnTo>
                <a:lnTo>
                  <a:pt x="563401" y="1618153"/>
                </a:lnTo>
                <a:lnTo>
                  <a:pt x="614393" y="1625341"/>
                </a:lnTo>
                <a:lnTo>
                  <a:pt x="665894" y="1630974"/>
                </a:lnTo>
                <a:lnTo>
                  <a:pt x="717881" y="1635028"/>
                </a:lnTo>
                <a:lnTo>
                  <a:pt x="770328" y="1637478"/>
                </a:lnTo>
                <a:lnTo>
                  <a:pt x="823213" y="1638300"/>
                </a:lnTo>
                <a:lnTo>
                  <a:pt x="874116" y="1637538"/>
                </a:lnTo>
                <a:lnTo>
                  <a:pt x="924614" y="1635268"/>
                </a:lnTo>
                <a:lnTo>
                  <a:pt x="974686" y="1631512"/>
                </a:lnTo>
                <a:lnTo>
                  <a:pt x="1024312" y="1626289"/>
                </a:lnTo>
                <a:lnTo>
                  <a:pt x="1073470" y="1619623"/>
                </a:lnTo>
                <a:lnTo>
                  <a:pt x="1122137" y="1611534"/>
                </a:lnTo>
                <a:lnTo>
                  <a:pt x="1170293" y="1602044"/>
                </a:lnTo>
                <a:lnTo>
                  <a:pt x="1217917" y="1591175"/>
                </a:lnTo>
                <a:lnTo>
                  <a:pt x="1264986" y="1578947"/>
                </a:lnTo>
                <a:lnTo>
                  <a:pt x="1311479" y="1565383"/>
                </a:lnTo>
                <a:lnTo>
                  <a:pt x="1357376" y="1550503"/>
                </a:lnTo>
                <a:lnTo>
                  <a:pt x="1402653" y="1534330"/>
                </a:lnTo>
                <a:lnTo>
                  <a:pt x="1447291" y="1516885"/>
                </a:lnTo>
                <a:lnTo>
                  <a:pt x="1491267" y="1498188"/>
                </a:lnTo>
                <a:lnTo>
                  <a:pt x="1534559" y="1478263"/>
                </a:lnTo>
                <a:lnTo>
                  <a:pt x="1577147" y="1457130"/>
                </a:lnTo>
                <a:lnTo>
                  <a:pt x="1619010" y="1434810"/>
                </a:lnTo>
                <a:lnTo>
                  <a:pt x="1660124" y="1411325"/>
                </a:lnTo>
                <a:lnTo>
                  <a:pt x="1700470" y="1386697"/>
                </a:lnTo>
                <a:lnTo>
                  <a:pt x="1740025" y="1360947"/>
                </a:lnTo>
                <a:lnTo>
                  <a:pt x="1778768" y="1334097"/>
                </a:lnTo>
                <a:lnTo>
                  <a:pt x="1816678" y="1306168"/>
                </a:lnTo>
                <a:lnTo>
                  <a:pt x="1853733" y="1277181"/>
                </a:lnTo>
                <a:lnTo>
                  <a:pt x="1889911" y="1247158"/>
                </a:lnTo>
                <a:lnTo>
                  <a:pt x="1925192" y="1216120"/>
                </a:lnTo>
                <a:lnTo>
                  <a:pt x="1959554" y="1184089"/>
                </a:lnTo>
                <a:lnTo>
                  <a:pt x="1992974" y="1151087"/>
                </a:lnTo>
                <a:lnTo>
                  <a:pt x="2025433" y="1117134"/>
                </a:lnTo>
                <a:lnTo>
                  <a:pt x="2056907" y="1082253"/>
                </a:lnTo>
                <a:lnTo>
                  <a:pt x="2087377" y="1046465"/>
                </a:lnTo>
                <a:lnTo>
                  <a:pt x="2116820" y="1009791"/>
                </a:lnTo>
                <a:lnTo>
                  <a:pt x="2145214" y="972252"/>
                </a:lnTo>
                <a:lnTo>
                  <a:pt x="2172540" y="933871"/>
                </a:lnTo>
                <a:lnTo>
                  <a:pt x="2198774" y="894668"/>
                </a:lnTo>
                <a:lnTo>
                  <a:pt x="2223895" y="854666"/>
                </a:lnTo>
                <a:lnTo>
                  <a:pt x="2247882" y="813885"/>
                </a:lnTo>
                <a:lnTo>
                  <a:pt x="2270714" y="772347"/>
                </a:lnTo>
                <a:lnTo>
                  <a:pt x="2292369" y="730074"/>
                </a:lnTo>
                <a:lnTo>
                  <a:pt x="2312826" y="687087"/>
                </a:lnTo>
                <a:lnTo>
                  <a:pt x="2332062" y="643407"/>
                </a:lnTo>
                <a:lnTo>
                  <a:pt x="823213" y="0"/>
                </a:lnTo>
                <a:close/>
              </a:path>
            </a:pathLst>
          </a:custGeom>
          <a:ln w="9144">
            <a:solidFill>
              <a:srgbClr val="FFFFFF"/>
            </a:solidFill>
          </a:ln>
        </p:spPr>
        <p:txBody>
          <a:bodyPr wrap="square" lIns="0" tIns="0" rIns="0" bIns="0" rtlCol="0"/>
          <a:lstStyle/>
          <a:p/>
        </p:txBody>
      </p:sp>
      <p:sp>
        <p:nvSpPr>
          <p:cNvPr id="7" name="object 7"/>
          <p:cNvSpPr/>
          <p:nvPr/>
        </p:nvSpPr>
        <p:spPr>
          <a:xfrm>
            <a:off x="3832771" y="3110992"/>
            <a:ext cx="1414780" cy="1419860"/>
          </a:xfrm>
          <a:custGeom>
            <a:avLst/>
            <a:gdLst/>
            <a:ahLst/>
            <a:cxnLst/>
            <a:rect l="l" t="t" r="r" b="b"/>
            <a:pathLst>
              <a:path w="1414779" h="1419860">
                <a:moveTo>
                  <a:pt x="1414360" y="0"/>
                </a:moveTo>
                <a:lnTo>
                  <a:pt x="0" y="831748"/>
                </a:lnTo>
                <a:lnTo>
                  <a:pt x="25817" y="874320"/>
                </a:lnTo>
                <a:lnTo>
                  <a:pt x="52881" y="916018"/>
                </a:lnTo>
                <a:lnTo>
                  <a:pt x="81166" y="956815"/>
                </a:lnTo>
                <a:lnTo>
                  <a:pt x="110647" y="996688"/>
                </a:lnTo>
                <a:lnTo>
                  <a:pt x="141298" y="1035610"/>
                </a:lnTo>
                <a:lnTo>
                  <a:pt x="173096" y="1073557"/>
                </a:lnTo>
                <a:lnTo>
                  <a:pt x="206014" y="1110503"/>
                </a:lnTo>
                <a:lnTo>
                  <a:pt x="240028" y="1146424"/>
                </a:lnTo>
                <a:lnTo>
                  <a:pt x="275113" y="1181295"/>
                </a:lnTo>
                <a:lnTo>
                  <a:pt x="311243" y="1215090"/>
                </a:lnTo>
                <a:lnTo>
                  <a:pt x="348393" y="1247784"/>
                </a:lnTo>
                <a:lnTo>
                  <a:pt x="386539" y="1279352"/>
                </a:lnTo>
                <a:lnTo>
                  <a:pt x="425656" y="1309770"/>
                </a:lnTo>
                <a:lnTo>
                  <a:pt x="465718" y="1339011"/>
                </a:lnTo>
                <a:lnTo>
                  <a:pt x="506700" y="1367051"/>
                </a:lnTo>
                <a:lnTo>
                  <a:pt x="548577" y="1393865"/>
                </a:lnTo>
                <a:lnTo>
                  <a:pt x="591324" y="1419428"/>
                </a:lnTo>
                <a:lnTo>
                  <a:pt x="1414360" y="0"/>
                </a:lnTo>
                <a:close/>
              </a:path>
            </a:pathLst>
          </a:custGeom>
          <a:solidFill>
            <a:srgbClr val="00B5AD"/>
          </a:solidFill>
        </p:spPr>
        <p:txBody>
          <a:bodyPr wrap="square" lIns="0" tIns="0" rIns="0" bIns="0" rtlCol="0"/>
          <a:lstStyle/>
          <a:p/>
        </p:txBody>
      </p:sp>
      <p:sp>
        <p:nvSpPr>
          <p:cNvPr id="8" name="object 8"/>
          <p:cNvSpPr/>
          <p:nvPr/>
        </p:nvSpPr>
        <p:spPr>
          <a:xfrm>
            <a:off x="3832771" y="3110992"/>
            <a:ext cx="1414780" cy="1419860"/>
          </a:xfrm>
          <a:custGeom>
            <a:avLst/>
            <a:gdLst/>
            <a:ahLst/>
            <a:cxnLst/>
            <a:rect l="l" t="t" r="r" b="b"/>
            <a:pathLst>
              <a:path w="1414779" h="1419860">
                <a:moveTo>
                  <a:pt x="1414360" y="0"/>
                </a:moveTo>
                <a:lnTo>
                  <a:pt x="0" y="831748"/>
                </a:lnTo>
                <a:lnTo>
                  <a:pt x="25817" y="874320"/>
                </a:lnTo>
                <a:lnTo>
                  <a:pt x="52881" y="916018"/>
                </a:lnTo>
                <a:lnTo>
                  <a:pt x="81166" y="956815"/>
                </a:lnTo>
                <a:lnTo>
                  <a:pt x="110647" y="996688"/>
                </a:lnTo>
                <a:lnTo>
                  <a:pt x="141298" y="1035610"/>
                </a:lnTo>
                <a:lnTo>
                  <a:pt x="173096" y="1073557"/>
                </a:lnTo>
                <a:lnTo>
                  <a:pt x="206014" y="1110503"/>
                </a:lnTo>
                <a:lnTo>
                  <a:pt x="240028" y="1146424"/>
                </a:lnTo>
                <a:lnTo>
                  <a:pt x="275113" y="1181295"/>
                </a:lnTo>
                <a:lnTo>
                  <a:pt x="311243" y="1215090"/>
                </a:lnTo>
                <a:lnTo>
                  <a:pt x="348393" y="1247784"/>
                </a:lnTo>
                <a:lnTo>
                  <a:pt x="386539" y="1279352"/>
                </a:lnTo>
                <a:lnTo>
                  <a:pt x="425656" y="1309770"/>
                </a:lnTo>
                <a:lnTo>
                  <a:pt x="465718" y="1339011"/>
                </a:lnTo>
                <a:lnTo>
                  <a:pt x="506700" y="1367051"/>
                </a:lnTo>
                <a:lnTo>
                  <a:pt x="548577" y="1393865"/>
                </a:lnTo>
                <a:lnTo>
                  <a:pt x="591324" y="1419428"/>
                </a:lnTo>
                <a:lnTo>
                  <a:pt x="1414360" y="0"/>
                </a:lnTo>
                <a:close/>
              </a:path>
            </a:pathLst>
          </a:custGeom>
          <a:ln w="9144">
            <a:solidFill>
              <a:srgbClr val="FFFFFF"/>
            </a:solidFill>
          </a:ln>
        </p:spPr>
        <p:txBody>
          <a:bodyPr wrap="square" lIns="0" tIns="0" rIns="0" bIns="0" rtlCol="0"/>
          <a:lstStyle/>
          <a:p/>
        </p:txBody>
      </p:sp>
      <p:sp>
        <p:nvSpPr>
          <p:cNvPr id="9" name="object 9"/>
          <p:cNvSpPr/>
          <p:nvPr/>
        </p:nvSpPr>
        <p:spPr>
          <a:xfrm>
            <a:off x="3611588" y="3110992"/>
            <a:ext cx="1635760" cy="832485"/>
          </a:xfrm>
          <a:custGeom>
            <a:avLst/>
            <a:gdLst/>
            <a:ahLst/>
            <a:cxnLst/>
            <a:rect l="l" t="t" r="r" b="b"/>
            <a:pathLst>
              <a:path w="1635760" h="832485">
                <a:moveTo>
                  <a:pt x="1635544" y="0"/>
                </a:moveTo>
                <a:lnTo>
                  <a:pt x="0" y="96608"/>
                </a:lnTo>
                <a:lnTo>
                  <a:pt x="3901" y="149976"/>
                </a:lnTo>
                <a:lnTo>
                  <a:pt x="9466" y="202836"/>
                </a:lnTo>
                <a:lnTo>
                  <a:pt x="16669" y="255165"/>
                </a:lnTo>
                <a:lnTo>
                  <a:pt x="25485" y="306935"/>
                </a:lnTo>
                <a:lnTo>
                  <a:pt x="35886" y="358120"/>
                </a:lnTo>
                <a:lnTo>
                  <a:pt x="47847" y="408696"/>
                </a:lnTo>
                <a:lnTo>
                  <a:pt x="61343" y="458635"/>
                </a:lnTo>
                <a:lnTo>
                  <a:pt x="76346" y="507913"/>
                </a:lnTo>
                <a:lnTo>
                  <a:pt x="92831" y="556502"/>
                </a:lnTo>
                <a:lnTo>
                  <a:pt x="110773" y="604378"/>
                </a:lnTo>
                <a:lnTo>
                  <a:pt x="130144" y="651514"/>
                </a:lnTo>
                <a:lnTo>
                  <a:pt x="150920" y="697884"/>
                </a:lnTo>
                <a:lnTo>
                  <a:pt x="173074" y="743463"/>
                </a:lnTo>
                <a:lnTo>
                  <a:pt x="196579" y="788224"/>
                </a:lnTo>
                <a:lnTo>
                  <a:pt x="221411" y="832142"/>
                </a:lnTo>
                <a:lnTo>
                  <a:pt x="1635544" y="0"/>
                </a:lnTo>
                <a:close/>
              </a:path>
            </a:pathLst>
          </a:custGeom>
          <a:solidFill>
            <a:srgbClr val="F7BE00"/>
          </a:solidFill>
        </p:spPr>
        <p:txBody>
          <a:bodyPr wrap="square" lIns="0" tIns="0" rIns="0" bIns="0" rtlCol="0"/>
          <a:lstStyle/>
          <a:p/>
        </p:txBody>
      </p:sp>
      <p:sp>
        <p:nvSpPr>
          <p:cNvPr id="10" name="object 10"/>
          <p:cNvSpPr/>
          <p:nvPr/>
        </p:nvSpPr>
        <p:spPr>
          <a:xfrm>
            <a:off x="3611588" y="3110992"/>
            <a:ext cx="1635760" cy="832485"/>
          </a:xfrm>
          <a:custGeom>
            <a:avLst/>
            <a:gdLst/>
            <a:ahLst/>
            <a:cxnLst/>
            <a:rect l="l" t="t" r="r" b="b"/>
            <a:pathLst>
              <a:path w="1635760" h="832485">
                <a:moveTo>
                  <a:pt x="1635544" y="0"/>
                </a:moveTo>
                <a:lnTo>
                  <a:pt x="0" y="96608"/>
                </a:lnTo>
                <a:lnTo>
                  <a:pt x="3901" y="149976"/>
                </a:lnTo>
                <a:lnTo>
                  <a:pt x="9466" y="202836"/>
                </a:lnTo>
                <a:lnTo>
                  <a:pt x="16669" y="255165"/>
                </a:lnTo>
                <a:lnTo>
                  <a:pt x="25485" y="306935"/>
                </a:lnTo>
                <a:lnTo>
                  <a:pt x="35886" y="358120"/>
                </a:lnTo>
                <a:lnTo>
                  <a:pt x="47847" y="408696"/>
                </a:lnTo>
                <a:lnTo>
                  <a:pt x="61343" y="458635"/>
                </a:lnTo>
                <a:lnTo>
                  <a:pt x="76346" y="507913"/>
                </a:lnTo>
                <a:lnTo>
                  <a:pt x="92831" y="556502"/>
                </a:lnTo>
                <a:lnTo>
                  <a:pt x="110773" y="604378"/>
                </a:lnTo>
                <a:lnTo>
                  <a:pt x="130144" y="651514"/>
                </a:lnTo>
                <a:lnTo>
                  <a:pt x="150920" y="697884"/>
                </a:lnTo>
                <a:lnTo>
                  <a:pt x="173074" y="743463"/>
                </a:lnTo>
                <a:lnTo>
                  <a:pt x="196579" y="788224"/>
                </a:lnTo>
                <a:lnTo>
                  <a:pt x="221411" y="832142"/>
                </a:lnTo>
                <a:lnTo>
                  <a:pt x="1635544" y="0"/>
                </a:lnTo>
                <a:close/>
              </a:path>
            </a:pathLst>
          </a:custGeom>
          <a:ln w="9144">
            <a:solidFill>
              <a:srgbClr val="FFFFFF"/>
            </a:solidFill>
          </a:ln>
        </p:spPr>
        <p:txBody>
          <a:bodyPr wrap="square" lIns="0" tIns="0" rIns="0" bIns="0" rtlCol="0"/>
          <a:lstStyle/>
          <a:p/>
        </p:txBody>
      </p:sp>
      <p:sp>
        <p:nvSpPr>
          <p:cNvPr id="11" name="object 11"/>
          <p:cNvSpPr/>
          <p:nvPr/>
        </p:nvSpPr>
        <p:spPr>
          <a:xfrm>
            <a:off x="3608832" y="2785554"/>
            <a:ext cx="1638300" cy="422275"/>
          </a:xfrm>
          <a:custGeom>
            <a:avLst/>
            <a:gdLst/>
            <a:ahLst/>
            <a:cxnLst/>
            <a:rect l="l" t="t" r="r" b="b"/>
            <a:pathLst>
              <a:path w="1638300" h="422275">
                <a:moveTo>
                  <a:pt x="31800" y="0"/>
                </a:moveTo>
                <a:lnTo>
                  <a:pt x="22200" y="52846"/>
                </a:lnTo>
                <a:lnTo>
                  <a:pt x="14282" y="106287"/>
                </a:lnTo>
                <a:lnTo>
                  <a:pt x="8075" y="160294"/>
                </a:lnTo>
                <a:lnTo>
                  <a:pt x="3607" y="214840"/>
                </a:lnTo>
                <a:lnTo>
                  <a:pt x="906" y="269897"/>
                </a:lnTo>
                <a:lnTo>
                  <a:pt x="0" y="325437"/>
                </a:lnTo>
                <a:lnTo>
                  <a:pt x="173" y="349728"/>
                </a:lnTo>
                <a:lnTo>
                  <a:pt x="692" y="373927"/>
                </a:lnTo>
                <a:lnTo>
                  <a:pt x="1553" y="398034"/>
                </a:lnTo>
                <a:lnTo>
                  <a:pt x="2755" y="422046"/>
                </a:lnTo>
                <a:lnTo>
                  <a:pt x="1638300" y="325437"/>
                </a:lnTo>
                <a:lnTo>
                  <a:pt x="31800" y="0"/>
                </a:lnTo>
                <a:close/>
              </a:path>
            </a:pathLst>
          </a:custGeom>
          <a:solidFill>
            <a:srgbClr val="FFA300"/>
          </a:solidFill>
        </p:spPr>
        <p:txBody>
          <a:bodyPr wrap="square" lIns="0" tIns="0" rIns="0" bIns="0" rtlCol="0"/>
          <a:lstStyle/>
          <a:p/>
        </p:txBody>
      </p:sp>
      <p:sp>
        <p:nvSpPr>
          <p:cNvPr id="12" name="object 12"/>
          <p:cNvSpPr/>
          <p:nvPr/>
        </p:nvSpPr>
        <p:spPr>
          <a:xfrm>
            <a:off x="3608832" y="2785554"/>
            <a:ext cx="1638300" cy="422275"/>
          </a:xfrm>
          <a:custGeom>
            <a:avLst/>
            <a:gdLst/>
            <a:ahLst/>
            <a:cxnLst/>
            <a:rect l="l" t="t" r="r" b="b"/>
            <a:pathLst>
              <a:path w="1638300" h="422275">
                <a:moveTo>
                  <a:pt x="1638300" y="325437"/>
                </a:moveTo>
                <a:lnTo>
                  <a:pt x="31800" y="0"/>
                </a:lnTo>
                <a:lnTo>
                  <a:pt x="22200" y="52846"/>
                </a:lnTo>
                <a:lnTo>
                  <a:pt x="14282" y="106287"/>
                </a:lnTo>
                <a:lnTo>
                  <a:pt x="8075" y="160294"/>
                </a:lnTo>
                <a:lnTo>
                  <a:pt x="3607" y="214840"/>
                </a:lnTo>
                <a:lnTo>
                  <a:pt x="906" y="269897"/>
                </a:lnTo>
                <a:lnTo>
                  <a:pt x="0" y="325437"/>
                </a:lnTo>
                <a:lnTo>
                  <a:pt x="173" y="349728"/>
                </a:lnTo>
                <a:lnTo>
                  <a:pt x="692" y="373927"/>
                </a:lnTo>
                <a:lnTo>
                  <a:pt x="1553" y="398034"/>
                </a:lnTo>
                <a:lnTo>
                  <a:pt x="2755" y="422046"/>
                </a:lnTo>
                <a:lnTo>
                  <a:pt x="1638300" y="325437"/>
                </a:lnTo>
                <a:close/>
              </a:path>
            </a:pathLst>
          </a:custGeom>
          <a:ln w="9144">
            <a:solidFill>
              <a:srgbClr val="FFFFFF"/>
            </a:solidFill>
          </a:ln>
        </p:spPr>
        <p:txBody>
          <a:bodyPr wrap="square" lIns="0" tIns="0" rIns="0" bIns="0" rtlCol="0"/>
          <a:lstStyle/>
          <a:p/>
        </p:txBody>
      </p:sp>
      <p:sp>
        <p:nvSpPr>
          <p:cNvPr id="13" name="object 13"/>
          <p:cNvSpPr/>
          <p:nvPr/>
        </p:nvSpPr>
        <p:spPr>
          <a:xfrm>
            <a:off x="3640912" y="2324442"/>
            <a:ext cx="1606550" cy="786765"/>
          </a:xfrm>
          <a:custGeom>
            <a:avLst/>
            <a:gdLst/>
            <a:ahLst/>
            <a:cxnLst/>
            <a:rect l="l" t="t" r="r" b="b"/>
            <a:pathLst>
              <a:path w="1606550" h="786764">
                <a:moveTo>
                  <a:pt x="166344" y="0"/>
                </a:moveTo>
                <a:lnTo>
                  <a:pt x="143860" y="42871"/>
                </a:lnTo>
                <a:lnTo>
                  <a:pt x="122614" y="86491"/>
                </a:lnTo>
                <a:lnTo>
                  <a:pt x="102631" y="130839"/>
                </a:lnTo>
                <a:lnTo>
                  <a:pt x="83932" y="175890"/>
                </a:lnTo>
                <a:lnTo>
                  <a:pt x="66541" y="221622"/>
                </a:lnTo>
                <a:lnTo>
                  <a:pt x="50480" y="268014"/>
                </a:lnTo>
                <a:lnTo>
                  <a:pt x="35773" y="315041"/>
                </a:lnTo>
                <a:lnTo>
                  <a:pt x="22442" y="362682"/>
                </a:lnTo>
                <a:lnTo>
                  <a:pt x="10510" y="410914"/>
                </a:lnTo>
                <a:lnTo>
                  <a:pt x="0" y="459714"/>
                </a:lnTo>
                <a:lnTo>
                  <a:pt x="1606219" y="786549"/>
                </a:lnTo>
                <a:lnTo>
                  <a:pt x="166344" y="0"/>
                </a:lnTo>
                <a:close/>
              </a:path>
            </a:pathLst>
          </a:custGeom>
          <a:solidFill>
            <a:srgbClr val="01112C"/>
          </a:solidFill>
        </p:spPr>
        <p:txBody>
          <a:bodyPr wrap="square" lIns="0" tIns="0" rIns="0" bIns="0" rtlCol="0"/>
          <a:lstStyle/>
          <a:p/>
        </p:txBody>
      </p:sp>
      <p:sp>
        <p:nvSpPr>
          <p:cNvPr id="14" name="object 14"/>
          <p:cNvSpPr/>
          <p:nvPr/>
        </p:nvSpPr>
        <p:spPr>
          <a:xfrm>
            <a:off x="3640912" y="2324442"/>
            <a:ext cx="1606550" cy="786765"/>
          </a:xfrm>
          <a:custGeom>
            <a:avLst/>
            <a:gdLst/>
            <a:ahLst/>
            <a:cxnLst/>
            <a:rect l="l" t="t" r="r" b="b"/>
            <a:pathLst>
              <a:path w="1606550" h="786764">
                <a:moveTo>
                  <a:pt x="1606219" y="786549"/>
                </a:moveTo>
                <a:lnTo>
                  <a:pt x="166344" y="0"/>
                </a:lnTo>
                <a:lnTo>
                  <a:pt x="143860" y="42871"/>
                </a:lnTo>
                <a:lnTo>
                  <a:pt x="122614" y="86491"/>
                </a:lnTo>
                <a:lnTo>
                  <a:pt x="102631" y="130839"/>
                </a:lnTo>
                <a:lnTo>
                  <a:pt x="83932" y="175890"/>
                </a:lnTo>
                <a:lnTo>
                  <a:pt x="66541" y="221622"/>
                </a:lnTo>
                <a:lnTo>
                  <a:pt x="50480" y="268014"/>
                </a:lnTo>
                <a:lnTo>
                  <a:pt x="35773" y="315041"/>
                </a:lnTo>
                <a:lnTo>
                  <a:pt x="22442" y="362682"/>
                </a:lnTo>
                <a:lnTo>
                  <a:pt x="10510" y="410914"/>
                </a:lnTo>
                <a:lnTo>
                  <a:pt x="0" y="459714"/>
                </a:lnTo>
                <a:lnTo>
                  <a:pt x="1606219" y="786549"/>
                </a:lnTo>
                <a:close/>
              </a:path>
            </a:pathLst>
          </a:custGeom>
          <a:ln w="9144">
            <a:solidFill>
              <a:srgbClr val="FFFFFF"/>
            </a:solidFill>
          </a:ln>
        </p:spPr>
        <p:txBody>
          <a:bodyPr wrap="square" lIns="0" tIns="0" rIns="0" bIns="0" rtlCol="0"/>
          <a:lstStyle/>
          <a:p/>
        </p:txBody>
      </p:sp>
      <p:sp>
        <p:nvSpPr>
          <p:cNvPr id="15" name="object 15"/>
          <p:cNvSpPr/>
          <p:nvPr/>
        </p:nvSpPr>
        <p:spPr>
          <a:xfrm>
            <a:off x="3806659" y="1935886"/>
            <a:ext cx="1440815" cy="1175385"/>
          </a:xfrm>
          <a:custGeom>
            <a:avLst/>
            <a:gdLst/>
            <a:ahLst/>
            <a:cxnLst/>
            <a:rect l="l" t="t" r="r" b="b"/>
            <a:pathLst>
              <a:path w="1440814" h="1175385">
                <a:moveTo>
                  <a:pt x="294830" y="0"/>
                </a:moveTo>
                <a:lnTo>
                  <a:pt x="260330" y="34656"/>
                </a:lnTo>
                <a:lnTo>
                  <a:pt x="226880" y="70335"/>
                </a:lnTo>
                <a:lnTo>
                  <a:pt x="194504" y="107012"/>
                </a:lnTo>
                <a:lnTo>
                  <a:pt x="163228" y="144662"/>
                </a:lnTo>
                <a:lnTo>
                  <a:pt x="133075" y="183262"/>
                </a:lnTo>
                <a:lnTo>
                  <a:pt x="104069" y="222788"/>
                </a:lnTo>
                <a:lnTo>
                  <a:pt x="76234" y="263214"/>
                </a:lnTo>
                <a:lnTo>
                  <a:pt x="49595" y="304518"/>
                </a:lnTo>
                <a:lnTo>
                  <a:pt x="24175" y="346675"/>
                </a:lnTo>
                <a:lnTo>
                  <a:pt x="0" y="389661"/>
                </a:lnTo>
                <a:lnTo>
                  <a:pt x="1440472" y="1175105"/>
                </a:lnTo>
                <a:lnTo>
                  <a:pt x="294830" y="0"/>
                </a:lnTo>
                <a:close/>
              </a:path>
            </a:pathLst>
          </a:custGeom>
          <a:solidFill>
            <a:srgbClr val="474847"/>
          </a:solidFill>
        </p:spPr>
        <p:txBody>
          <a:bodyPr wrap="square" lIns="0" tIns="0" rIns="0" bIns="0" rtlCol="0"/>
          <a:lstStyle/>
          <a:p/>
        </p:txBody>
      </p:sp>
      <p:sp>
        <p:nvSpPr>
          <p:cNvPr id="16" name="object 16"/>
          <p:cNvSpPr/>
          <p:nvPr/>
        </p:nvSpPr>
        <p:spPr>
          <a:xfrm>
            <a:off x="3806659" y="1935886"/>
            <a:ext cx="1440815" cy="1175385"/>
          </a:xfrm>
          <a:custGeom>
            <a:avLst/>
            <a:gdLst/>
            <a:ahLst/>
            <a:cxnLst/>
            <a:rect l="l" t="t" r="r" b="b"/>
            <a:pathLst>
              <a:path w="1440814" h="1175385">
                <a:moveTo>
                  <a:pt x="1440472" y="1175105"/>
                </a:moveTo>
                <a:lnTo>
                  <a:pt x="294830" y="0"/>
                </a:lnTo>
                <a:lnTo>
                  <a:pt x="260330" y="34656"/>
                </a:lnTo>
                <a:lnTo>
                  <a:pt x="226880" y="70335"/>
                </a:lnTo>
                <a:lnTo>
                  <a:pt x="194504" y="107012"/>
                </a:lnTo>
                <a:lnTo>
                  <a:pt x="163228" y="144662"/>
                </a:lnTo>
                <a:lnTo>
                  <a:pt x="133075" y="183262"/>
                </a:lnTo>
                <a:lnTo>
                  <a:pt x="104069" y="222788"/>
                </a:lnTo>
                <a:lnTo>
                  <a:pt x="76234" y="263214"/>
                </a:lnTo>
                <a:lnTo>
                  <a:pt x="49595" y="304518"/>
                </a:lnTo>
                <a:lnTo>
                  <a:pt x="24175" y="346675"/>
                </a:lnTo>
                <a:lnTo>
                  <a:pt x="0" y="389661"/>
                </a:lnTo>
                <a:lnTo>
                  <a:pt x="1440472" y="1175105"/>
                </a:lnTo>
                <a:close/>
              </a:path>
            </a:pathLst>
          </a:custGeom>
          <a:ln w="9144">
            <a:solidFill>
              <a:srgbClr val="FFFFFF"/>
            </a:solidFill>
          </a:ln>
        </p:spPr>
        <p:txBody>
          <a:bodyPr wrap="square" lIns="0" tIns="0" rIns="0" bIns="0" rtlCol="0"/>
          <a:lstStyle/>
          <a:p/>
        </p:txBody>
      </p:sp>
      <p:sp>
        <p:nvSpPr>
          <p:cNvPr id="17" name="object 17"/>
          <p:cNvSpPr/>
          <p:nvPr/>
        </p:nvSpPr>
        <p:spPr>
          <a:xfrm>
            <a:off x="4102417" y="1650364"/>
            <a:ext cx="1144905" cy="1461135"/>
          </a:xfrm>
          <a:custGeom>
            <a:avLst/>
            <a:gdLst/>
            <a:ahLst/>
            <a:cxnLst/>
            <a:rect l="l" t="t" r="r" b="b"/>
            <a:pathLst>
              <a:path w="1144904" h="1461135">
                <a:moveTo>
                  <a:pt x="397624" y="0"/>
                </a:moveTo>
                <a:lnTo>
                  <a:pt x="353938" y="23059"/>
                </a:lnTo>
                <a:lnTo>
                  <a:pt x="311059" y="47383"/>
                </a:lnTo>
                <a:lnTo>
                  <a:pt x="269012" y="72950"/>
                </a:lnTo>
                <a:lnTo>
                  <a:pt x="227821" y="99733"/>
                </a:lnTo>
                <a:lnTo>
                  <a:pt x="187510" y="127709"/>
                </a:lnTo>
                <a:lnTo>
                  <a:pt x="148103" y="156854"/>
                </a:lnTo>
                <a:lnTo>
                  <a:pt x="109625" y="187143"/>
                </a:lnTo>
                <a:lnTo>
                  <a:pt x="72098" y="218552"/>
                </a:lnTo>
                <a:lnTo>
                  <a:pt x="35548" y="251056"/>
                </a:lnTo>
                <a:lnTo>
                  <a:pt x="0" y="284632"/>
                </a:lnTo>
                <a:lnTo>
                  <a:pt x="1144714" y="1460627"/>
                </a:lnTo>
                <a:lnTo>
                  <a:pt x="397624" y="0"/>
                </a:lnTo>
                <a:close/>
              </a:path>
            </a:pathLst>
          </a:custGeom>
          <a:solidFill>
            <a:srgbClr val="006186"/>
          </a:solidFill>
        </p:spPr>
        <p:txBody>
          <a:bodyPr wrap="square" lIns="0" tIns="0" rIns="0" bIns="0" rtlCol="0"/>
          <a:lstStyle/>
          <a:p/>
        </p:txBody>
      </p:sp>
      <p:sp>
        <p:nvSpPr>
          <p:cNvPr id="18" name="object 18"/>
          <p:cNvSpPr/>
          <p:nvPr/>
        </p:nvSpPr>
        <p:spPr>
          <a:xfrm>
            <a:off x="4102417" y="1650364"/>
            <a:ext cx="1144905" cy="1461135"/>
          </a:xfrm>
          <a:custGeom>
            <a:avLst/>
            <a:gdLst/>
            <a:ahLst/>
            <a:cxnLst/>
            <a:rect l="l" t="t" r="r" b="b"/>
            <a:pathLst>
              <a:path w="1144904" h="1461135">
                <a:moveTo>
                  <a:pt x="1144714" y="1460627"/>
                </a:moveTo>
                <a:lnTo>
                  <a:pt x="397624" y="0"/>
                </a:lnTo>
                <a:lnTo>
                  <a:pt x="353938" y="23059"/>
                </a:lnTo>
                <a:lnTo>
                  <a:pt x="311059" y="47383"/>
                </a:lnTo>
                <a:lnTo>
                  <a:pt x="269012" y="72950"/>
                </a:lnTo>
                <a:lnTo>
                  <a:pt x="227821" y="99733"/>
                </a:lnTo>
                <a:lnTo>
                  <a:pt x="187510" y="127709"/>
                </a:lnTo>
                <a:lnTo>
                  <a:pt x="148103" y="156854"/>
                </a:lnTo>
                <a:lnTo>
                  <a:pt x="109625" y="187143"/>
                </a:lnTo>
                <a:lnTo>
                  <a:pt x="72098" y="218552"/>
                </a:lnTo>
                <a:lnTo>
                  <a:pt x="35548" y="251056"/>
                </a:lnTo>
                <a:lnTo>
                  <a:pt x="0" y="284632"/>
                </a:lnTo>
                <a:lnTo>
                  <a:pt x="1144714" y="1460627"/>
                </a:lnTo>
                <a:close/>
              </a:path>
            </a:pathLst>
          </a:custGeom>
          <a:ln w="9143">
            <a:solidFill>
              <a:srgbClr val="FFFFFF"/>
            </a:solidFill>
          </a:ln>
        </p:spPr>
        <p:txBody>
          <a:bodyPr wrap="square" lIns="0" tIns="0" rIns="0" bIns="0" rtlCol="0"/>
          <a:lstStyle/>
          <a:p/>
        </p:txBody>
      </p:sp>
      <p:sp>
        <p:nvSpPr>
          <p:cNvPr id="19" name="object 19"/>
          <p:cNvSpPr/>
          <p:nvPr/>
        </p:nvSpPr>
        <p:spPr>
          <a:xfrm>
            <a:off x="4499267" y="1566837"/>
            <a:ext cx="748030" cy="1544320"/>
          </a:xfrm>
          <a:custGeom>
            <a:avLst/>
            <a:gdLst/>
            <a:ahLst/>
            <a:cxnLst/>
            <a:rect l="l" t="t" r="r" b="b"/>
            <a:pathLst>
              <a:path w="748029" h="1544320">
                <a:moveTo>
                  <a:pt x="195402" y="0"/>
                </a:moveTo>
                <a:lnTo>
                  <a:pt x="145312" y="18667"/>
                </a:lnTo>
                <a:lnTo>
                  <a:pt x="96029" y="38893"/>
                </a:lnTo>
                <a:lnTo>
                  <a:pt x="47581" y="60654"/>
                </a:lnTo>
                <a:lnTo>
                  <a:pt x="0" y="83921"/>
                </a:lnTo>
                <a:lnTo>
                  <a:pt x="747864" y="1544154"/>
                </a:lnTo>
                <a:lnTo>
                  <a:pt x="195402" y="0"/>
                </a:lnTo>
                <a:close/>
              </a:path>
            </a:pathLst>
          </a:custGeom>
          <a:solidFill>
            <a:srgbClr val="006D68"/>
          </a:solidFill>
        </p:spPr>
        <p:txBody>
          <a:bodyPr wrap="square" lIns="0" tIns="0" rIns="0" bIns="0" rtlCol="0"/>
          <a:lstStyle/>
          <a:p/>
        </p:txBody>
      </p:sp>
      <p:sp>
        <p:nvSpPr>
          <p:cNvPr id="20" name="object 20"/>
          <p:cNvSpPr/>
          <p:nvPr/>
        </p:nvSpPr>
        <p:spPr>
          <a:xfrm>
            <a:off x="4499267" y="1566837"/>
            <a:ext cx="748030" cy="1544320"/>
          </a:xfrm>
          <a:custGeom>
            <a:avLst/>
            <a:gdLst/>
            <a:ahLst/>
            <a:cxnLst/>
            <a:rect l="l" t="t" r="r" b="b"/>
            <a:pathLst>
              <a:path w="748029" h="1544320">
                <a:moveTo>
                  <a:pt x="747864" y="1544154"/>
                </a:moveTo>
                <a:lnTo>
                  <a:pt x="195402" y="0"/>
                </a:lnTo>
                <a:lnTo>
                  <a:pt x="145312" y="18667"/>
                </a:lnTo>
                <a:lnTo>
                  <a:pt x="96029" y="38893"/>
                </a:lnTo>
                <a:lnTo>
                  <a:pt x="47581" y="60654"/>
                </a:lnTo>
                <a:lnTo>
                  <a:pt x="0" y="83921"/>
                </a:lnTo>
                <a:lnTo>
                  <a:pt x="747864" y="1544154"/>
                </a:lnTo>
                <a:close/>
              </a:path>
            </a:pathLst>
          </a:custGeom>
          <a:ln w="9143">
            <a:solidFill>
              <a:srgbClr val="FFFFFF"/>
            </a:solidFill>
          </a:ln>
        </p:spPr>
        <p:txBody>
          <a:bodyPr wrap="square" lIns="0" tIns="0" rIns="0" bIns="0" rtlCol="0"/>
          <a:lstStyle/>
          <a:p/>
        </p:txBody>
      </p:sp>
      <p:sp>
        <p:nvSpPr>
          <p:cNvPr id="21" name="object 21"/>
          <p:cNvSpPr/>
          <p:nvPr/>
        </p:nvSpPr>
        <p:spPr>
          <a:xfrm>
            <a:off x="4695266" y="1485925"/>
            <a:ext cx="552450" cy="1625600"/>
          </a:xfrm>
          <a:custGeom>
            <a:avLst/>
            <a:gdLst/>
            <a:ahLst/>
            <a:cxnLst/>
            <a:rect l="l" t="t" r="r" b="b"/>
            <a:pathLst>
              <a:path w="552450" h="1625600">
                <a:moveTo>
                  <a:pt x="340855" y="0"/>
                </a:moveTo>
                <a:lnTo>
                  <a:pt x="290479" y="7161"/>
                </a:lnTo>
                <a:lnTo>
                  <a:pt x="240625" y="15817"/>
                </a:lnTo>
                <a:lnTo>
                  <a:pt x="191317" y="25944"/>
                </a:lnTo>
                <a:lnTo>
                  <a:pt x="142577" y="37520"/>
                </a:lnTo>
                <a:lnTo>
                  <a:pt x="94429" y="50522"/>
                </a:lnTo>
                <a:lnTo>
                  <a:pt x="46895" y="64925"/>
                </a:lnTo>
                <a:lnTo>
                  <a:pt x="0" y="80708"/>
                </a:lnTo>
                <a:lnTo>
                  <a:pt x="551865" y="1625066"/>
                </a:lnTo>
                <a:lnTo>
                  <a:pt x="340855" y="0"/>
                </a:lnTo>
                <a:close/>
              </a:path>
            </a:pathLst>
          </a:custGeom>
          <a:solidFill>
            <a:srgbClr val="947200"/>
          </a:solidFill>
        </p:spPr>
        <p:txBody>
          <a:bodyPr wrap="square" lIns="0" tIns="0" rIns="0" bIns="0" rtlCol="0"/>
          <a:lstStyle/>
          <a:p/>
        </p:txBody>
      </p:sp>
      <p:sp>
        <p:nvSpPr>
          <p:cNvPr id="22" name="object 22"/>
          <p:cNvSpPr/>
          <p:nvPr/>
        </p:nvSpPr>
        <p:spPr>
          <a:xfrm>
            <a:off x="4695266" y="1485925"/>
            <a:ext cx="552450" cy="1625600"/>
          </a:xfrm>
          <a:custGeom>
            <a:avLst/>
            <a:gdLst/>
            <a:ahLst/>
            <a:cxnLst/>
            <a:rect l="l" t="t" r="r" b="b"/>
            <a:pathLst>
              <a:path w="552450" h="1625600">
                <a:moveTo>
                  <a:pt x="551865" y="1625066"/>
                </a:moveTo>
                <a:lnTo>
                  <a:pt x="340855" y="0"/>
                </a:lnTo>
                <a:lnTo>
                  <a:pt x="290479" y="7161"/>
                </a:lnTo>
                <a:lnTo>
                  <a:pt x="240625" y="15817"/>
                </a:lnTo>
                <a:lnTo>
                  <a:pt x="191317" y="25944"/>
                </a:lnTo>
                <a:lnTo>
                  <a:pt x="142577" y="37520"/>
                </a:lnTo>
                <a:lnTo>
                  <a:pt x="94429" y="50522"/>
                </a:lnTo>
                <a:lnTo>
                  <a:pt x="46895" y="64925"/>
                </a:lnTo>
                <a:lnTo>
                  <a:pt x="0" y="80708"/>
                </a:lnTo>
                <a:lnTo>
                  <a:pt x="551865" y="1625066"/>
                </a:lnTo>
                <a:close/>
              </a:path>
            </a:pathLst>
          </a:custGeom>
          <a:ln w="9144">
            <a:solidFill>
              <a:srgbClr val="FFFFFF"/>
            </a:solidFill>
          </a:ln>
        </p:spPr>
        <p:txBody>
          <a:bodyPr wrap="square" lIns="0" tIns="0" rIns="0" bIns="0" rtlCol="0"/>
          <a:lstStyle/>
          <a:p/>
        </p:txBody>
      </p:sp>
      <p:sp>
        <p:nvSpPr>
          <p:cNvPr id="23" name="object 23"/>
          <p:cNvSpPr/>
          <p:nvPr/>
        </p:nvSpPr>
        <p:spPr>
          <a:xfrm>
            <a:off x="5034927" y="1472691"/>
            <a:ext cx="212725" cy="1638300"/>
          </a:xfrm>
          <a:custGeom>
            <a:avLst/>
            <a:gdLst/>
            <a:ahLst/>
            <a:cxnLst/>
            <a:rect l="l" t="t" r="r" b="b"/>
            <a:pathLst>
              <a:path w="212725" h="1638300">
                <a:moveTo>
                  <a:pt x="210870" y="0"/>
                </a:moveTo>
                <a:lnTo>
                  <a:pt x="157458" y="878"/>
                </a:lnTo>
                <a:lnTo>
                  <a:pt x="104492" y="3421"/>
                </a:lnTo>
                <a:lnTo>
                  <a:pt x="51997" y="7599"/>
                </a:lnTo>
                <a:lnTo>
                  <a:pt x="0" y="13385"/>
                </a:lnTo>
                <a:lnTo>
                  <a:pt x="212204" y="1638299"/>
                </a:lnTo>
                <a:lnTo>
                  <a:pt x="210870" y="0"/>
                </a:lnTo>
                <a:close/>
              </a:path>
            </a:pathLst>
          </a:custGeom>
          <a:solidFill>
            <a:srgbClr val="996200"/>
          </a:solidFill>
        </p:spPr>
        <p:txBody>
          <a:bodyPr wrap="square" lIns="0" tIns="0" rIns="0" bIns="0" rtlCol="0"/>
          <a:lstStyle/>
          <a:p/>
        </p:txBody>
      </p:sp>
      <p:sp>
        <p:nvSpPr>
          <p:cNvPr id="24" name="object 24"/>
          <p:cNvSpPr/>
          <p:nvPr/>
        </p:nvSpPr>
        <p:spPr>
          <a:xfrm>
            <a:off x="5034927" y="1472691"/>
            <a:ext cx="212725" cy="1638300"/>
          </a:xfrm>
          <a:custGeom>
            <a:avLst/>
            <a:gdLst/>
            <a:ahLst/>
            <a:cxnLst/>
            <a:rect l="l" t="t" r="r" b="b"/>
            <a:pathLst>
              <a:path w="212725" h="1638300">
                <a:moveTo>
                  <a:pt x="212204" y="1638299"/>
                </a:moveTo>
                <a:lnTo>
                  <a:pt x="210870" y="0"/>
                </a:lnTo>
                <a:lnTo>
                  <a:pt x="157458" y="878"/>
                </a:lnTo>
                <a:lnTo>
                  <a:pt x="104492" y="3421"/>
                </a:lnTo>
                <a:lnTo>
                  <a:pt x="51997" y="7599"/>
                </a:lnTo>
                <a:lnTo>
                  <a:pt x="0" y="13385"/>
                </a:lnTo>
                <a:lnTo>
                  <a:pt x="212204" y="1638299"/>
                </a:lnTo>
                <a:close/>
              </a:path>
            </a:pathLst>
          </a:custGeom>
          <a:ln w="9144">
            <a:solidFill>
              <a:srgbClr val="FFFFFF"/>
            </a:solidFill>
          </a:ln>
        </p:spPr>
        <p:txBody>
          <a:bodyPr wrap="square" lIns="0" tIns="0" rIns="0" bIns="0" rtlCol="0"/>
          <a:lstStyle/>
          <a:p/>
        </p:txBody>
      </p:sp>
      <p:sp>
        <p:nvSpPr>
          <p:cNvPr id="25" name="object 25"/>
          <p:cNvSpPr/>
          <p:nvPr/>
        </p:nvSpPr>
        <p:spPr>
          <a:xfrm>
            <a:off x="6114288" y="1627632"/>
            <a:ext cx="253365" cy="93345"/>
          </a:xfrm>
          <a:custGeom>
            <a:avLst/>
            <a:gdLst/>
            <a:ahLst/>
            <a:cxnLst/>
            <a:rect l="l" t="t" r="r" b="b"/>
            <a:pathLst>
              <a:path w="253364" h="93344">
                <a:moveTo>
                  <a:pt x="0" y="92963"/>
                </a:moveTo>
                <a:lnTo>
                  <a:pt x="195072" y="0"/>
                </a:lnTo>
                <a:lnTo>
                  <a:pt x="252984" y="0"/>
                </a:lnTo>
              </a:path>
            </a:pathLst>
          </a:custGeom>
          <a:ln w="9144">
            <a:solidFill>
              <a:srgbClr val="B6B8B6"/>
            </a:solidFill>
          </a:ln>
        </p:spPr>
        <p:txBody>
          <a:bodyPr wrap="square" lIns="0" tIns="0" rIns="0" bIns="0" rtlCol="0"/>
          <a:lstStyle/>
          <a:p/>
        </p:txBody>
      </p:sp>
      <p:sp>
        <p:nvSpPr>
          <p:cNvPr id="26" name="object 26"/>
          <p:cNvSpPr/>
          <p:nvPr/>
        </p:nvSpPr>
        <p:spPr>
          <a:xfrm>
            <a:off x="6885431" y="3037332"/>
            <a:ext cx="302260" cy="30480"/>
          </a:xfrm>
          <a:custGeom>
            <a:avLst/>
            <a:gdLst/>
            <a:ahLst/>
            <a:cxnLst/>
            <a:rect l="l" t="t" r="r" b="b"/>
            <a:pathLst>
              <a:path w="302259" h="30480">
                <a:moveTo>
                  <a:pt x="0" y="30479"/>
                </a:moveTo>
                <a:lnTo>
                  <a:pt x="245364" y="0"/>
                </a:lnTo>
                <a:lnTo>
                  <a:pt x="301752" y="0"/>
                </a:lnTo>
              </a:path>
            </a:pathLst>
          </a:custGeom>
          <a:ln w="9144">
            <a:solidFill>
              <a:srgbClr val="B6B8B6"/>
            </a:solidFill>
          </a:ln>
        </p:spPr>
        <p:txBody>
          <a:bodyPr wrap="square" lIns="0" tIns="0" rIns="0" bIns="0" rtlCol="0"/>
          <a:lstStyle/>
          <a:p/>
        </p:txBody>
      </p:sp>
      <p:sp>
        <p:nvSpPr>
          <p:cNvPr id="27" name="object 27"/>
          <p:cNvSpPr/>
          <p:nvPr/>
        </p:nvSpPr>
        <p:spPr>
          <a:xfrm>
            <a:off x="5765291" y="4664964"/>
            <a:ext cx="226060" cy="48895"/>
          </a:xfrm>
          <a:custGeom>
            <a:avLst/>
            <a:gdLst/>
            <a:ahLst/>
            <a:cxnLst/>
            <a:rect l="l" t="t" r="r" b="b"/>
            <a:pathLst>
              <a:path w="226060" h="48895">
                <a:moveTo>
                  <a:pt x="0" y="0"/>
                </a:moveTo>
                <a:lnTo>
                  <a:pt x="167640" y="48767"/>
                </a:lnTo>
                <a:lnTo>
                  <a:pt x="225552" y="48767"/>
                </a:lnTo>
              </a:path>
            </a:pathLst>
          </a:custGeom>
          <a:ln w="9144">
            <a:solidFill>
              <a:srgbClr val="B6B8B6"/>
            </a:solidFill>
          </a:ln>
        </p:spPr>
        <p:txBody>
          <a:bodyPr wrap="square" lIns="0" tIns="0" rIns="0" bIns="0" rtlCol="0"/>
          <a:lstStyle/>
          <a:p/>
        </p:txBody>
      </p:sp>
      <p:sp>
        <p:nvSpPr>
          <p:cNvPr id="28" name="object 28"/>
          <p:cNvSpPr/>
          <p:nvPr/>
        </p:nvSpPr>
        <p:spPr>
          <a:xfrm>
            <a:off x="3486911" y="4273296"/>
            <a:ext cx="605155" cy="172720"/>
          </a:xfrm>
          <a:custGeom>
            <a:avLst/>
            <a:gdLst/>
            <a:ahLst/>
            <a:cxnLst/>
            <a:rect l="l" t="t" r="r" b="b"/>
            <a:pathLst>
              <a:path w="605154" h="172720">
                <a:moveTo>
                  <a:pt x="605027" y="0"/>
                </a:moveTo>
                <a:lnTo>
                  <a:pt x="57912" y="172212"/>
                </a:lnTo>
                <a:lnTo>
                  <a:pt x="0" y="172212"/>
                </a:lnTo>
              </a:path>
            </a:pathLst>
          </a:custGeom>
          <a:ln w="9144">
            <a:solidFill>
              <a:srgbClr val="B6B8B6"/>
            </a:solidFill>
          </a:ln>
        </p:spPr>
        <p:txBody>
          <a:bodyPr wrap="square" lIns="0" tIns="0" rIns="0" bIns="0" rtlCol="0"/>
          <a:lstStyle/>
          <a:p/>
        </p:txBody>
      </p:sp>
      <p:sp>
        <p:nvSpPr>
          <p:cNvPr id="29" name="object 29"/>
          <p:cNvSpPr/>
          <p:nvPr/>
        </p:nvSpPr>
        <p:spPr>
          <a:xfrm>
            <a:off x="3421379" y="3587496"/>
            <a:ext cx="259079" cy="104139"/>
          </a:xfrm>
          <a:custGeom>
            <a:avLst/>
            <a:gdLst/>
            <a:ahLst/>
            <a:cxnLst/>
            <a:rect l="l" t="t" r="r" b="b"/>
            <a:pathLst>
              <a:path w="259079" h="104139">
                <a:moveTo>
                  <a:pt x="259080" y="0"/>
                </a:moveTo>
                <a:lnTo>
                  <a:pt x="56388" y="103631"/>
                </a:lnTo>
                <a:lnTo>
                  <a:pt x="0" y="103631"/>
                </a:lnTo>
              </a:path>
            </a:pathLst>
          </a:custGeom>
          <a:ln w="9144">
            <a:solidFill>
              <a:srgbClr val="B6B8B6"/>
            </a:solidFill>
          </a:ln>
        </p:spPr>
        <p:txBody>
          <a:bodyPr wrap="square" lIns="0" tIns="0" rIns="0" bIns="0" rtlCol="0"/>
          <a:lstStyle/>
          <a:p/>
        </p:txBody>
      </p:sp>
      <p:sp>
        <p:nvSpPr>
          <p:cNvPr id="30" name="object 30"/>
          <p:cNvSpPr/>
          <p:nvPr/>
        </p:nvSpPr>
        <p:spPr>
          <a:xfrm>
            <a:off x="3404615" y="2953511"/>
            <a:ext cx="208915" cy="41275"/>
          </a:xfrm>
          <a:custGeom>
            <a:avLst/>
            <a:gdLst/>
            <a:ahLst/>
            <a:cxnLst/>
            <a:rect l="l" t="t" r="r" b="b"/>
            <a:pathLst>
              <a:path w="208914" h="41275">
                <a:moveTo>
                  <a:pt x="208788" y="41148"/>
                </a:moveTo>
                <a:lnTo>
                  <a:pt x="56388" y="0"/>
                </a:lnTo>
                <a:lnTo>
                  <a:pt x="0" y="0"/>
                </a:lnTo>
              </a:path>
            </a:pathLst>
          </a:custGeom>
          <a:ln w="9143">
            <a:solidFill>
              <a:srgbClr val="B6B8B6"/>
            </a:solidFill>
          </a:ln>
        </p:spPr>
        <p:txBody>
          <a:bodyPr wrap="square" lIns="0" tIns="0" rIns="0" bIns="0" rtlCol="0"/>
          <a:lstStyle/>
          <a:p/>
        </p:txBody>
      </p:sp>
      <p:sp>
        <p:nvSpPr>
          <p:cNvPr id="31" name="object 31"/>
          <p:cNvSpPr/>
          <p:nvPr/>
        </p:nvSpPr>
        <p:spPr>
          <a:xfrm>
            <a:off x="3514344" y="2446020"/>
            <a:ext cx="193675" cy="104139"/>
          </a:xfrm>
          <a:custGeom>
            <a:avLst/>
            <a:gdLst/>
            <a:ahLst/>
            <a:cxnLst/>
            <a:rect l="l" t="t" r="r" b="b"/>
            <a:pathLst>
              <a:path w="193675" h="104139">
                <a:moveTo>
                  <a:pt x="193547" y="103631"/>
                </a:moveTo>
                <a:lnTo>
                  <a:pt x="56387" y="0"/>
                </a:lnTo>
                <a:lnTo>
                  <a:pt x="0" y="0"/>
                </a:lnTo>
              </a:path>
            </a:pathLst>
          </a:custGeom>
          <a:ln w="9144">
            <a:solidFill>
              <a:srgbClr val="B6B8B6"/>
            </a:solidFill>
          </a:ln>
        </p:spPr>
        <p:txBody>
          <a:bodyPr wrap="square" lIns="0" tIns="0" rIns="0" bIns="0" rtlCol="0"/>
          <a:lstStyle/>
          <a:p/>
        </p:txBody>
      </p:sp>
      <p:sp>
        <p:nvSpPr>
          <p:cNvPr id="32" name="object 32"/>
          <p:cNvSpPr/>
          <p:nvPr/>
        </p:nvSpPr>
        <p:spPr>
          <a:xfrm>
            <a:off x="3710940" y="1940051"/>
            <a:ext cx="231775" cy="181610"/>
          </a:xfrm>
          <a:custGeom>
            <a:avLst/>
            <a:gdLst/>
            <a:ahLst/>
            <a:cxnLst/>
            <a:rect l="l" t="t" r="r" b="b"/>
            <a:pathLst>
              <a:path w="231775" h="181610">
                <a:moveTo>
                  <a:pt x="231648" y="181355"/>
                </a:moveTo>
                <a:lnTo>
                  <a:pt x="57912" y="0"/>
                </a:lnTo>
                <a:lnTo>
                  <a:pt x="0" y="0"/>
                </a:lnTo>
              </a:path>
            </a:pathLst>
          </a:custGeom>
          <a:ln w="9144">
            <a:solidFill>
              <a:srgbClr val="B6B8B6"/>
            </a:solidFill>
          </a:ln>
        </p:spPr>
        <p:txBody>
          <a:bodyPr wrap="square" lIns="0" tIns="0" rIns="0" bIns="0" rtlCol="0"/>
          <a:lstStyle/>
          <a:p/>
        </p:txBody>
      </p:sp>
      <p:sp>
        <p:nvSpPr>
          <p:cNvPr id="33" name="object 33"/>
          <p:cNvSpPr/>
          <p:nvPr/>
        </p:nvSpPr>
        <p:spPr>
          <a:xfrm>
            <a:off x="4099559" y="1549908"/>
            <a:ext cx="192405" cy="230504"/>
          </a:xfrm>
          <a:custGeom>
            <a:avLst/>
            <a:gdLst/>
            <a:ahLst/>
            <a:cxnLst/>
            <a:rect l="l" t="t" r="r" b="b"/>
            <a:pathLst>
              <a:path w="192404" h="230505">
                <a:moveTo>
                  <a:pt x="192023" y="230123"/>
                </a:moveTo>
                <a:lnTo>
                  <a:pt x="57911" y="0"/>
                </a:lnTo>
                <a:lnTo>
                  <a:pt x="0" y="0"/>
                </a:lnTo>
              </a:path>
            </a:pathLst>
          </a:custGeom>
          <a:ln w="9144">
            <a:solidFill>
              <a:srgbClr val="B6B8B6"/>
            </a:solidFill>
          </a:ln>
        </p:spPr>
        <p:txBody>
          <a:bodyPr wrap="square" lIns="0" tIns="0" rIns="0" bIns="0" rtlCol="0"/>
          <a:lstStyle/>
          <a:p/>
        </p:txBody>
      </p:sp>
      <p:sp>
        <p:nvSpPr>
          <p:cNvPr id="34" name="object 34"/>
          <p:cNvSpPr/>
          <p:nvPr/>
        </p:nvSpPr>
        <p:spPr>
          <a:xfrm>
            <a:off x="3806952" y="1388363"/>
            <a:ext cx="789940" cy="219710"/>
          </a:xfrm>
          <a:custGeom>
            <a:avLst/>
            <a:gdLst/>
            <a:ahLst/>
            <a:cxnLst/>
            <a:rect l="l" t="t" r="r" b="b"/>
            <a:pathLst>
              <a:path w="789939" h="219709">
                <a:moveTo>
                  <a:pt x="789432" y="219456"/>
                </a:moveTo>
                <a:lnTo>
                  <a:pt x="57912" y="0"/>
                </a:lnTo>
                <a:lnTo>
                  <a:pt x="0" y="0"/>
                </a:lnTo>
              </a:path>
            </a:pathLst>
          </a:custGeom>
          <a:ln w="9144">
            <a:solidFill>
              <a:srgbClr val="B6B8B6"/>
            </a:solidFill>
          </a:ln>
        </p:spPr>
        <p:txBody>
          <a:bodyPr wrap="square" lIns="0" tIns="0" rIns="0" bIns="0" rtlCol="0"/>
          <a:lstStyle/>
          <a:p/>
        </p:txBody>
      </p:sp>
      <p:sp>
        <p:nvSpPr>
          <p:cNvPr id="35" name="object 35"/>
          <p:cNvSpPr/>
          <p:nvPr/>
        </p:nvSpPr>
        <p:spPr>
          <a:xfrm>
            <a:off x="4707635" y="1367027"/>
            <a:ext cx="155575" cy="151130"/>
          </a:xfrm>
          <a:custGeom>
            <a:avLst/>
            <a:gdLst/>
            <a:ahLst/>
            <a:cxnLst/>
            <a:rect l="l" t="t" r="r" b="b"/>
            <a:pathLst>
              <a:path w="155575" h="151130">
                <a:moveTo>
                  <a:pt x="155447" y="150875"/>
                </a:moveTo>
                <a:lnTo>
                  <a:pt x="57911" y="0"/>
                </a:lnTo>
                <a:lnTo>
                  <a:pt x="0" y="0"/>
                </a:lnTo>
              </a:path>
            </a:pathLst>
          </a:custGeom>
          <a:ln w="9143">
            <a:solidFill>
              <a:srgbClr val="B6B8B6"/>
            </a:solidFill>
          </a:ln>
        </p:spPr>
        <p:txBody>
          <a:bodyPr wrap="square" lIns="0" tIns="0" rIns="0" bIns="0" rtlCol="0"/>
          <a:lstStyle/>
          <a:p/>
        </p:txBody>
      </p:sp>
      <p:sp>
        <p:nvSpPr>
          <p:cNvPr id="36" name="object 36"/>
          <p:cNvSpPr/>
          <p:nvPr/>
        </p:nvSpPr>
        <p:spPr>
          <a:xfrm>
            <a:off x="5140452" y="1296924"/>
            <a:ext cx="641985" cy="180340"/>
          </a:xfrm>
          <a:custGeom>
            <a:avLst/>
            <a:gdLst/>
            <a:ahLst/>
            <a:cxnLst/>
            <a:rect l="l" t="t" r="r" b="b"/>
            <a:pathLst>
              <a:path w="641985" h="180340">
                <a:moveTo>
                  <a:pt x="0" y="179832"/>
                </a:moveTo>
                <a:lnTo>
                  <a:pt x="585216" y="0"/>
                </a:lnTo>
                <a:lnTo>
                  <a:pt x="641604" y="0"/>
                </a:lnTo>
              </a:path>
            </a:pathLst>
          </a:custGeom>
          <a:ln w="9144">
            <a:solidFill>
              <a:srgbClr val="B6B8B6"/>
            </a:solidFill>
          </a:ln>
        </p:spPr>
        <p:txBody>
          <a:bodyPr wrap="square" lIns="0" tIns="0" rIns="0" bIns="0" rtlCol="0"/>
          <a:lstStyle/>
          <a:p/>
        </p:txBody>
      </p:sp>
      <p:sp>
        <p:nvSpPr>
          <p:cNvPr id="37" name="object 37"/>
          <p:cNvSpPr txBox="1"/>
          <p:nvPr/>
        </p:nvSpPr>
        <p:spPr>
          <a:xfrm>
            <a:off x="7193796" y="2929234"/>
            <a:ext cx="931544" cy="280035"/>
          </a:xfrm>
          <a:prstGeom prst="rect">
            <a:avLst/>
          </a:prstGeom>
        </p:spPr>
        <p:txBody>
          <a:bodyPr wrap="square" lIns="0" tIns="0" rIns="0" bIns="0" rtlCol="0" vert="horz">
            <a:spAutoFit/>
          </a:bodyPr>
          <a:lstStyle/>
          <a:p>
            <a:pPr marL="320040" marR="5080" indent="-307975">
              <a:lnSpc>
                <a:spcPts val="1060"/>
              </a:lnSpc>
            </a:pPr>
            <a:r>
              <a:rPr dirty="0" sz="900" spc="-5">
                <a:solidFill>
                  <a:srgbClr val="313231"/>
                </a:solidFill>
                <a:latin typeface="Trebuchet MS"/>
                <a:cs typeface="Trebuchet MS"/>
              </a:rPr>
              <a:t>Software</a:t>
            </a:r>
            <a:r>
              <a:rPr dirty="0" sz="900" spc="-50">
                <a:solidFill>
                  <a:srgbClr val="313231"/>
                </a:solidFill>
                <a:latin typeface="Trebuchet MS"/>
                <a:cs typeface="Trebuchet MS"/>
              </a:rPr>
              <a:t> </a:t>
            </a:r>
            <a:r>
              <a:rPr dirty="0" sz="900" spc="-5">
                <a:solidFill>
                  <a:srgbClr val="313231"/>
                </a:solidFill>
                <a:latin typeface="Trebuchet MS"/>
                <a:cs typeface="Trebuchet MS"/>
              </a:rPr>
              <a:t>Services  17.2%</a:t>
            </a:r>
            <a:endParaRPr sz="900">
              <a:latin typeface="Trebuchet MS"/>
              <a:cs typeface="Trebuchet MS"/>
            </a:endParaRPr>
          </a:p>
        </p:txBody>
      </p:sp>
      <p:sp>
        <p:nvSpPr>
          <p:cNvPr id="38" name="object 38"/>
          <p:cNvSpPr txBox="1"/>
          <p:nvPr/>
        </p:nvSpPr>
        <p:spPr>
          <a:xfrm>
            <a:off x="5996161" y="4606358"/>
            <a:ext cx="935990" cy="280035"/>
          </a:xfrm>
          <a:prstGeom prst="rect">
            <a:avLst/>
          </a:prstGeom>
        </p:spPr>
        <p:txBody>
          <a:bodyPr wrap="square" lIns="0" tIns="0" rIns="0" bIns="0" rtlCol="0" vert="horz">
            <a:spAutoFit/>
          </a:bodyPr>
          <a:lstStyle/>
          <a:p>
            <a:pPr marL="323215" marR="5080" indent="-311150">
              <a:lnSpc>
                <a:spcPts val="1060"/>
              </a:lnSpc>
            </a:pPr>
            <a:r>
              <a:rPr dirty="0" sz="900" spc="-5">
                <a:solidFill>
                  <a:srgbClr val="313231"/>
                </a:solidFill>
                <a:latin typeface="Trebuchet MS"/>
                <a:cs typeface="Trebuchet MS"/>
              </a:rPr>
              <a:t>Financial</a:t>
            </a:r>
            <a:r>
              <a:rPr dirty="0" sz="900" spc="-35">
                <a:solidFill>
                  <a:srgbClr val="313231"/>
                </a:solidFill>
                <a:latin typeface="Trebuchet MS"/>
                <a:cs typeface="Trebuchet MS"/>
              </a:rPr>
              <a:t> </a:t>
            </a:r>
            <a:r>
              <a:rPr dirty="0" sz="900" spc="-5">
                <a:solidFill>
                  <a:srgbClr val="313231"/>
                </a:solidFill>
                <a:latin typeface="Trebuchet MS"/>
                <a:cs typeface="Trebuchet MS"/>
              </a:rPr>
              <a:t>Services  34.0%</a:t>
            </a:r>
            <a:endParaRPr sz="900">
              <a:latin typeface="Trebuchet MS"/>
              <a:cs typeface="Trebuchet MS"/>
            </a:endParaRPr>
          </a:p>
        </p:txBody>
      </p:sp>
      <p:sp>
        <p:nvSpPr>
          <p:cNvPr id="39" name="object 39"/>
          <p:cNvSpPr txBox="1"/>
          <p:nvPr/>
        </p:nvSpPr>
        <p:spPr>
          <a:xfrm>
            <a:off x="2845824" y="4337982"/>
            <a:ext cx="633730" cy="280035"/>
          </a:xfrm>
          <a:prstGeom prst="rect">
            <a:avLst/>
          </a:prstGeom>
        </p:spPr>
        <p:txBody>
          <a:bodyPr wrap="square" lIns="0" tIns="0" rIns="0" bIns="0" rtlCol="0" vert="horz">
            <a:spAutoFit/>
          </a:bodyPr>
          <a:lstStyle/>
          <a:p>
            <a:pPr marL="172085" marR="5080" indent="-160020">
              <a:lnSpc>
                <a:spcPts val="1060"/>
              </a:lnSpc>
            </a:pPr>
            <a:r>
              <a:rPr dirty="0" sz="900" spc="-5">
                <a:solidFill>
                  <a:srgbClr val="313231"/>
                </a:solidFill>
                <a:latin typeface="Trebuchet MS"/>
                <a:cs typeface="Trebuchet MS"/>
              </a:rPr>
              <a:t>Health</a:t>
            </a:r>
            <a:r>
              <a:rPr dirty="0" sz="900" spc="-65">
                <a:solidFill>
                  <a:srgbClr val="313231"/>
                </a:solidFill>
                <a:latin typeface="Trebuchet MS"/>
                <a:cs typeface="Trebuchet MS"/>
              </a:rPr>
              <a:t> </a:t>
            </a:r>
            <a:r>
              <a:rPr dirty="0" sz="900" spc="-5">
                <a:solidFill>
                  <a:srgbClr val="313231"/>
                </a:solidFill>
                <a:latin typeface="Trebuchet MS"/>
                <a:cs typeface="Trebuchet MS"/>
              </a:rPr>
              <a:t>Care  10.3%</a:t>
            </a:r>
            <a:endParaRPr sz="900">
              <a:latin typeface="Trebuchet MS"/>
              <a:cs typeface="Trebuchet MS"/>
            </a:endParaRPr>
          </a:p>
        </p:txBody>
      </p:sp>
      <p:sp>
        <p:nvSpPr>
          <p:cNvPr id="40" name="object 40"/>
          <p:cNvSpPr txBox="1"/>
          <p:nvPr/>
        </p:nvSpPr>
        <p:spPr>
          <a:xfrm>
            <a:off x="2680890" y="3583030"/>
            <a:ext cx="733425" cy="280035"/>
          </a:xfrm>
          <a:prstGeom prst="rect">
            <a:avLst/>
          </a:prstGeom>
        </p:spPr>
        <p:txBody>
          <a:bodyPr wrap="square" lIns="0" tIns="0" rIns="0" bIns="0" rtlCol="0" vert="horz">
            <a:spAutoFit/>
          </a:bodyPr>
          <a:lstStyle/>
          <a:p>
            <a:pPr marL="250190" marR="5080" indent="-238125">
              <a:lnSpc>
                <a:spcPts val="1060"/>
              </a:lnSpc>
            </a:pPr>
            <a:r>
              <a:rPr dirty="0" sz="900" spc="-5">
                <a:solidFill>
                  <a:srgbClr val="313231"/>
                </a:solidFill>
                <a:latin typeface="Trebuchet MS"/>
                <a:cs typeface="Trebuchet MS"/>
              </a:rPr>
              <a:t>Capital</a:t>
            </a:r>
            <a:r>
              <a:rPr dirty="0" sz="900" spc="-60">
                <a:solidFill>
                  <a:srgbClr val="313231"/>
                </a:solidFill>
                <a:latin typeface="Trebuchet MS"/>
                <a:cs typeface="Trebuchet MS"/>
              </a:rPr>
              <a:t> </a:t>
            </a:r>
            <a:r>
              <a:rPr dirty="0" sz="900" spc="-5">
                <a:solidFill>
                  <a:srgbClr val="313231"/>
                </a:solidFill>
                <a:latin typeface="Trebuchet MS"/>
                <a:cs typeface="Trebuchet MS"/>
              </a:rPr>
              <a:t>Goods  9.5%</a:t>
            </a:r>
            <a:endParaRPr sz="900">
              <a:latin typeface="Trebuchet MS"/>
              <a:cs typeface="Trebuchet MS"/>
            </a:endParaRPr>
          </a:p>
        </p:txBody>
      </p:sp>
      <p:sp>
        <p:nvSpPr>
          <p:cNvPr id="41" name="object 41"/>
          <p:cNvSpPr txBox="1"/>
          <p:nvPr/>
        </p:nvSpPr>
        <p:spPr>
          <a:xfrm>
            <a:off x="2918176" y="2845910"/>
            <a:ext cx="477520" cy="280035"/>
          </a:xfrm>
          <a:prstGeom prst="rect">
            <a:avLst/>
          </a:prstGeom>
        </p:spPr>
        <p:txBody>
          <a:bodyPr wrap="square" lIns="0" tIns="0" rIns="0" bIns="0" rtlCol="0" vert="horz">
            <a:spAutoFit/>
          </a:bodyPr>
          <a:lstStyle/>
          <a:p>
            <a:pPr marL="123825" marR="5080" indent="-111760">
              <a:lnSpc>
                <a:spcPts val="1060"/>
              </a:lnSpc>
            </a:pPr>
            <a:r>
              <a:rPr dirty="0" sz="900">
                <a:solidFill>
                  <a:srgbClr val="313231"/>
                </a:solidFill>
                <a:latin typeface="Trebuchet MS"/>
                <a:cs typeface="Trebuchet MS"/>
              </a:rPr>
              <a:t>R</a:t>
            </a:r>
            <a:r>
              <a:rPr dirty="0" sz="900" spc="-5">
                <a:solidFill>
                  <a:srgbClr val="313231"/>
                </a:solidFill>
                <a:latin typeface="Trebuchet MS"/>
                <a:cs typeface="Trebuchet MS"/>
              </a:rPr>
              <a:t>e</a:t>
            </a:r>
            <a:r>
              <a:rPr dirty="0" sz="900" spc="-5">
                <a:solidFill>
                  <a:srgbClr val="313231"/>
                </a:solidFill>
                <a:latin typeface="Trebuchet MS"/>
                <a:cs typeface="Trebuchet MS"/>
              </a:rPr>
              <a:t>t</a:t>
            </a:r>
            <a:r>
              <a:rPr dirty="0" sz="900" spc="-10">
                <a:solidFill>
                  <a:srgbClr val="313231"/>
                </a:solidFill>
                <a:latin typeface="Trebuchet MS"/>
                <a:cs typeface="Trebuchet MS"/>
              </a:rPr>
              <a:t>ail</a:t>
            </a:r>
            <a:r>
              <a:rPr dirty="0" sz="900" spc="-10">
                <a:solidFill>
                  <a:srgbClr val="313231"/>
                </a:solidFill>
                <a:latin typeface="Trebuchet MS"/>
                <a:cs typeface="Trebuchet MS"/>
              </a:rPr>
              <a:t>i</a:t>
            </a:r>
            <a:r>
              <a:rPr dirty="0" sz="900" spc="-5">
                <a:solidFill>
                  <a:srgbClr val="313231"/>
                </a:solidFill>
                <a:latin typeface="Trebuchet MS"/>
                <a:cs typeface="Trebuchet MS"/>
              </a:rPr>
              <a:t>n</a:t>
            </a:r>
            <a:r>
              <a:rPr dirty="0" sz="900">
                <a:solidFill>
                  <a:srgbClr val="313231"/>
                </a:solidFill>
                <a:latin typeface="Trebuchet MS"/>
                <a:cs typeface="Trebuchet MS"/>
              </a:rPr>
              <a:t>g  </a:t>
            </a:r>
            <a:r>
              <a:rPr dirty="0" sz="900" spc="-5">
                <a:solidFill>
                  <a:srgbClr val="313231"/>
                </a:solidFill>
                <a:latin typeface="Trebuchet MS"/>
                <a:cs typeface="Trebuchet MS"/>
              </a:rPr>
              <a:t>5.2%</a:t>
            </a:r>
            <a:endParaRPr sz="900">
              <a:latin typeface="Trebuchet MS"/>
              <a:cs typeface="Trebuchet MS"/>
            </a:endParaRPr>
          </a:p>
        </p:txBody>
      </p:sp>
      <p:sp>
        <p:nvSpPr>
          <p:cNvPr id="42" name="object 42"/>
          <p:cNvSpPr txBox="1"/>
          <p:nvPr/>
        </p:nvSpPr>
        <p:spPr>
          <a:xfrm>
            <a:off x="2725352" y="2337846"/>
            <a:ext cx="779780" cy="280035"/>
          </a:xfrm>
          <a:prstGeom prst="rect">
            <a:avLst/>
          </a:prstGeom>
        </p:spPr>
        <p:txBody>
          <a:bodyPr wrap="square" lIns="0" tIns="0" rIns="0" bIns="0" rtlCol="0" vert="horz">
            <a:spAutoFit/>
          </a:bodyPr>
          <a:lstStyle/>
          <a:p>
            <a:pPr marL="274320" marR="5080" indent="-262255">
              <a:lnSpc>
                <a:spcPts val="1060"/>
              </a:lnSpc>
            </a:pPr>
            <a:r>
              <a:rPr dirty="0" sz="900" spc="5">
                <a:solidFill>
                  <a:srgbClr val="313231"/>
                </a:solidFill>
                <a:latin typeface="Trebuchet MS"/>
                <a:cs typeface="Trebuchet MS"/>
              </a:rPr>
              <a:t>T</a:t>
            </a:r>
            <a:r>
              <a:rPr dirty="0" sz="900" spc="-5">
                <a:solidFill>
                  <a:srgbClr val="313231"/>
                </a:solidFill>
                <a:latin typeface="Trebuchet MS"/>
                <a:cs typeface="Trebuchet MS"/>
              </a:rPr>
              <a:t>r</a:t>
            </a:r>
            <a:r>
              <a:rPr dirty="0" sz="900" spc="-10">
                <a:solidFill>
                  <a:srgbClr val="313231"/>
                </a:solidFill>
                <a:latin typeface="Trebuchet MS"/>
                <a:cs typeface="Trebuchet MS"/>
              </a:rPr>
              <a:t>a</a:t>
            </a:r>
            <a:r>
              <a:rPr dirty="0" sz="900" spc="-5">
                <a:solidFill>
                  <a:srgbClr val="313231"/>
                </a:solidFill>
                <a:latin typeface="Trebuchet MS"/>
                <a:cs typeface="Trebuchet MS"/>
              </a:rPr>
              <a:t>n</a:t>
            </a:r>
            <a:r>
              <a:rPr dirty="0" sz="900" spc="-5">
                <a:solidFill>
                  <a:srgbClr val="313231"/>
                </a:solidFill>
                <a:latin typeface="Trebuchet MS"/>
                <a:cs typeface="Trebuchet MS"/>
              </a:rPr>
              <a:t>s</a:t>
            </a:r>
            <a:r>
              <a:rPr dirty="0" sz="900">
                <a:solidFill>
                  <a:srgbClr val="313231"/>
                </a:solidFill>
                <a:latin typeface="Trebuchet MS"/>
                <a:cs typeface="Trebuchet MS"/>
              </a:rPr>
              <a:t>p</a:t>
            </a:r>
            <a:r>
              <a:rPr dirty="0" sz="900" spc="-5">
                <a:solidFill>
                  <a:srgbClr val="313231"/>
                </a:solidFill>
                <a:latin typeface="Trebuchet MS"/>
                <a:cs typeface="Trebuchet MS"/>
              </a:rPr>
              <a:t>or</a:t>
            </a:r>
            <a:r>
              <a:rPr dirty="0" sz="900" spc="-5">
                <a:solidFill>
                  <a:srgbClr val="313231"/>
                </a:solidFill>
                <a:latin typeface="Trebuchet MS"/>
                <a:cs typeface="Trebuchet MS"/>
              </a:rPr>
              <a:t>t</a:t>
            </a:r>
            <a:r>
              <a:rPr dirty="0" sz="900" spc="-10">
                <a:solidFill>
                  <a:srgbClr val="313231"/>
                </a:solidFill>
                <a:latin typeface="Trebuchet MS"/>
                <a:cs typeface="Trebuchet MS"/>
              </a:rPr>
              <a:t>a</a:t>
            </a:r>
            <a:r>
              <a:rPr dirty="0" sz="900" spc="-5">
                <a:solidFill>
                  <a:srgbClr val="313231"/>
                </a:solidFill>
                <a:latin typeface="Trebuchet MS"/>
                <a:cs typeface="Trebuchet MS"/>
              </a:rPr>
              <a:t>t</a:t>
            </a:r>
            <a:r>
              <a:rPr dirty="0" sz="900" spc="-5">
                <a:solidFill>
                  <a:srgbClr val="313231"/>
                </a:solidFill>
                <a:latin typeface="Trebuchet MS"/>
                <a:cs typeface="Trebuchet MS"/>
              </a:rPr>
              <a:t>io</a:t>
            </a:r>
            <a:r>
              <a:rPr dirty="0" sz="900" spc="-5">
                <a:solidFill>
                  <a:srgbClr val="313231"/>
                </a:solidFill>
                <a:latin typeface="Trebuchet MS"/>
                <a:cs typeface="Trebuchet MS"/>
              </a:rPr>
              <a:t>n  </a:t>
            </a:r>
            <a:r>
              <a:rPr dirty="0" sz="900" spc="-5">
                <a:solidFill>
                  <a:srgbClr val="313231"/>
                </a:solidFill>
                <a:latin typeface="Trebuchet MS"/>
                <a:cs typeface="Trebuchet MS"/>
              </a:rPr>
              <a:t>6.0%</a:t>
            </a:r>
            <a:endParaRPr sz="900">
              <a:latin typeface="Trebuchet MS"/>
              <a:cs typeface="Trebuchet MS"/>
            </a:endParaRPr>
          </a:p>
        </p:txBody>
      </p:sp>
      <p:sp>
        <p:nvSpPr>
          <p:cNvPr id="43" name="object 43"/>
          <p:cNvSpPr txBox="1"/>
          <p:nvPr/>
        </p:nvSpPr>
        <p:spPr>
          <a:xfrm>
            <a:off x="3214442" y="1832640"/>
            <a:ext cx="489584" cy="280035"/>
          </a:xfrm>
          <a:prstGeom prst="rect">
            <a:avLst/>
          </a:prstGeom>
        </p:spPr>
        <p:txBody>
          <a:bodyPr wrap="square" lIns="0" tIns="0" rIns="0" bIns="0" rtlCol="0" vert="horz">
            <a:spAutoFit/>
          </a:bodyPr>
          <a:lstStyle/>
          <a:p>
            <a:pPr marL="128270" marR="5080" indent="-116205">
              <a:lnSpc>
                <a:spcPts val="1060"/>
              </a:lnSpc>
            </a:pPr>
            <a:r>
              <a:rPr dirty="0" sz="900" spc="-10">
                <a:solidFill>
                  <a:srgbClr val="313231"/>
                </a:solidFill>
                <a:latin typeface="Trebuchet MS"/>
                <a:cs typeface="Trebuchet MS"/>
              </a:rPr>
              <a:t>M</a:t>
            </a:r>
            <a:r>
              <a:rPr dirty="0" sz="900" spc="-10">
                <a:solidFill>
                  <a:srgbClr val="313231"/>
                </a:solidFill>
                <a:latin typeface="Trebuchet MS"/>
                <a:cs typeface="Trebuchet MS"/>
              </a:rPr>
              <a:t>a</a:t>
            </a:r>
            <a:r>
              <a:rPr dirty="0" sz="900" spc="-5">
                <a:solidFill>
                  <a:srgbClr val="313231"/>
                </a:solidFill>
                <a:latin typeface="Trebuchet MS"/>
                <a:cs typeface="Trebuchet MS"/>
              </a:rPr>
              <a:t>t</a:t>
            </a:r>
            <a:r>
              <a:rPr dirty="0" sz="900" spc="-5">
                <a:solidFill>
                  <a:srgbClr val="313231"/>
                </a:solidFill>
                <a:latin typeface="Trebuchet MS"/>
                <a:cs typeface="Trebuchet MS"/>
              </a:rPr>
              <a:t>e</a:t>
            </a:r>
            <a:r>
              <a:rPr dirty="0" sz="900" spc="-5">
                <a:solidFill>
                  <a:srgbClr val="313231"/>
                </a:solidFill>
                <a:latin typeface="Trebuchet MS"/>
                <a:cs typeface="Trebuchet MS"/>
              </a:rPr>
              <a:t>r</a:t>
            </a:r>
            <a:r>
              <a:rPr dirty="0" sz="900" spc="-10">
                <a:solidFill>
                  <a:srgbClr val="313231"/>
                </a:solidFill>
                <a:latin typeface="Trebuchet MS"/>
                <a:cs typeface="Trebuchet MS"/>
              </a:rPr>
              <a:t>ial</a:t>
            </a:r>
            <a:r>
              <a:rPr dirty="0" sz="900">
                <a:solidFill>
                  <a:srgbClr val="313231"/>
                </a:solidFill>
                <a:latin typeface="Trebuchet MS"/>
                <a:cs typeface="Trebuchet MS"/>
              </a:rPr>
              <a:t>s  </a:t>
            </a:r>
            <a:r>
              <a:rPr dirty="0" sz="900" spc="-5">
                <a:solidFill>
                  <a:srgbClr val="313231"/>
                </a:solidFill>
                <a:latin typeface="Trebuchet MS"/>
                <a:cs typeface="Trebuchet MS"/>
              </a:rPr>
              <a:t>6.0%</a:t>
            </a:r>
            <a:endParaRPr sz="900">
              <a:latin typeface="Trebuchet MS"/>
              <a:cs typeface="Trebuchet MS"/>
            </a:endParaRPr>
          </a:p>
        </p:txBody>
      </p:sp>
      <p:sp>
        <p:nvSpPr>
          <p:cNvPr id="44" name="object 44"/>
          <p:cNvSpPr txBox="1"/>
          <p:nvPr/>
        </p:nvSpPr>
        <p:spPr>
          <a:xfrm>
            <a:off x="3220728" y="1147869"/>
            <a:ext cx="871855" cy="574040"/>
          </a:xfrm>
          <a:prstGeom prst="rect">
            <a:avLst/>
          </a:prstGeom>
        </p:spPr>
        <p:txBody>
          <a:bodyPr wrap="square" lIns="0" tIns="0" rIns="0" bIns="0" rtlCol="0" vert="horz">
            <a:spAutoFit/>
          </a:bodyPr>
          <a:lstStyle/>
          <a:p>
            <a:pPr algn="ctr" marL="301625" marR="262890">
              <a:lnSpc>
                <a:spcPts val="1060"/>
              </a:lnSpc>
            </a:pPr>
            <a:r>
              <a:rPr dirty="0" sz="900" spc="-10">
                <a:solidFill>
                  <a:srgbClr val="313231"/>
                </a:solidFill>
                <a:latin typeface="Trebuchet MS"/>
                <a:cs typeface="Trebuchet MS"/>
              </a:rPr>
              <a:t>M</a:t>
            </a:r>
            <a:r>
              <a:rPr dirty="0" sz="900" spc="-5">
                <a:solidFill>
                  <a:srgbClr val="313231"/>
                </a:solidFill>
                <a:latin typeface="Trebuchet MS"/>
                <a:cs typeface="Trebuchet MS"/>
              </a:rPr>
              <a:t>e</a:t>
            </a:r>
            <a:r>
              <a:rPr dirty="0" sz="900" spc="-5">
                <a:solidFill>
                  <a:srgbClr val="313231"/>
                </a:solidFill>
                <a:latin typeface="Trebuchet MS"/>
                <a:cs typeface="Trebuchet MS"/>
              </a:rPr>
              <a:t>d</a:t>
            </a:r>
            <a:r>
              <a:rPr dirty="0" sz="900" spc="-10">
                <a:solidFill>
                  <a:srgbClr val="313231"/>
                </a:solidFill>
                <a:latin typeface="Trebuchet MS"/>
                <a:cs typeface="Trebuchet MS"/>
              </a:rPr>
              <a:t>ia  </a:t>
            </a:r>
            <a:r>
              <a:rPr dirty="0" sz="900" spc="-5">
                <a:solidFill>
                  <a:srgbClr val="313231"/>
                </a:solidFill>
                <a:latin typeface="Trebuchet MS"/>
                <a:cs typeface="Trebuchet MS"/>
              </a:rPr>
              <a:t>2.6%</a:t>
            </a:r>
            <a:endParaRPr sz="900">
              <a:latin typeface="Trebuchet MS"/>
              <a:cs typeface="Trebuchet MS"/>
            </a:endParaRPr>
          </a:p>
          <a:p>
            <a:pPr algn="ctr" marL="12065" marR="5080">
              <a:lnSpc>
                <a:spcPts val="1060"/>
              </a:lnSpc>
              <a:spcBef>
                <a:spcPts val="200"/>
              </a:spcBef>
            </a:pPr>
            <a:r>
              <a:rPr dirty="0" sz="900" spc="-5">
                <a:solidFill>
                  <a:srgbClr val="313231"/>
                </a:solidFill>
                <a:latin typeface="Trebuchet MS"/>
                <a:cs typeface="Trebuchet MS"/>
              </a:rPr>
              <a:t>Consumer</a:t>
            </a:r>
            <a:r>
              <a:rPr dirty="0" sz="900" spc="-60">
                <a:solidFill>
                  <a:srgbClr val="313231"/>
                </a:solidFill>
                <a:latin typeface="Trebuchet MS"/>
                <a:cs typeface="Trebuchet MS"/>
              </a:rPr>
              <a:t> </a:t>
            </a:r>
            <a:r>
              <a:rPr dirty="0" sz="900" spc="-5">
                <a:solidFill>
                  <a:srgbClr val="313231"/>
                </a:solidFill>
                <a:latin typeface="Trebuchet MS"/>
                <a:cs typeface="Trebuchet MS"/>
              </a:rPr>
              <a:t>Goods  6.0%</a:t>
            </a:r>
            <a:endParaRPr sz="900">
              <a:latin typeface="Trebuchet MS"/>
              <a:cs typeface="Trebuchet MS"/>
            </a:endParaRPr>
          </a:p>
        </p:txBody>
      </p:sp>
      <p:sp>
        <p:nvSpPr>
          <p:cNvPr id="45" name="object 45"/>
          <p:cNvSpPr txBox="1"/>
          <p:nvPr/>
        </p:nvSpPr>
        <p:spPr>
          <a:xfrm>
            <a:off x="4267831" y="1118608"/>
            <a:ext cx="609600" cy="280035"/>
          </a:xfrm>
          <a:prstGeom prst="rect">
            <a:avLst/>
          </a:prstGeom>
        </p:spPr>
        <p:txBody>
          <a:bodyPr wrap="square" lIns="0" tIns="0" rIns="0" bIns="0" rtlCol="0" vert="horz">
            <a:spAutoFit/>
          </a:bodyPr>
          <a:lstStyle/>
          <a:p>
            <a:pPr marL="189230" marR="5080" indent="-177165">
              <a:lnSpc>
                <a:spcPts val="1060"/>
              </a:lnSpc>
            </a:pPr>
            <a:r>
              <a:rPr dirty="0" sz="900" spc="-10">
                <a:solidFill>
                  <a:srgbClr val="313231"/>
                </a:solidFill>
                <a:latin typeface="Trebuchet MS"/>
                <a:cs typeface="Trebuchet MS"/>
              </a:rPr>
              <a:t>A</a:t>
            </a:r>
            <a:r>
              <a:rPr dirty="0" sz="900" spc="-5">
                <a:solidFill>
                  <a:srgbClr val="313231"/>
                </a:solidFill>
                <a:latin typeface="Trebuchet MS"/>
                <a:cs typeface="Trebuchet MS"/>
              </a:rPr>
              <a:t>u</a:t>
            </a:r>
            <a:r>
              <a:rPr dirty="0" sz="900" spc="-5">
                <a:solidFill>
                  <a:srgbClr val="313231"/>
                </a:solidFill>
                <a:latin typeface="Trebuchet MS"/>
                <a:cs typeface="Trebuchet MS"/>
              </a:rPr>
              <a:t>t</a:t>
            </a:r>
            <a:r>
              <a:rPr dirty="0" sz="900" spc="-5">
                <a:solidFill>
                  <a:srgbClr val="313231"/>
                </a:solidFill>
                <a:latin typeface="Trebuchet MS"/>
                <a:cs typeface="Trebuchet MS"/>
              </a:rPr>
              <a:t>omo</a:t>
            </a:r>
            <a:r>
              <a:rPr dirty="0" sz="900" spc="-5">
                <a:solidFill>
                  <a:srgbClr val="313231"/>
                </a:solidFill>
                <a:latin typeface="Trebuchet MS"/>
                <a:cs typeface="Trebuchet MS"/>
              </a:rPr>
              <a:t>b</a:t>
            </a:r>
            <a:r>
              <a:rPr dirty="0" sz="900" spc="-10">
                <a:solidFill>
                  <a:srgbClr val="313231"/>
                </a:solidFill>
                <a:latin typeface="Trebuchet MS"/>
                <a:cs typeface="Trebuchet MS"/>
              </a:rPr>
              <a:t>i</a:t>
            </a:r>
            <a:r>
              <a:rPr dirty="0" sz="900" spc="-5">
                <a:solidFill>
                  <a:srgbClr val="313231"/>
                </a:solidFill>
                <a:latin typeface="Trebuchet MS"/>
                <a:cs typeface="Trebuchet MS"/>
              </a:rPr>
              <a:t>l</a:t>
            </a:r>
            <a:r>
              <a:rPr dirty="0" sz="900" spc="-5">
                <a:solidFill>
                  <a:srgbClr val="313231"/>
                </a:solidFill>
                <a:latin typeface="Trebuchet MS"/>
                <a:cs typeface="Trebuchet MS"/>
              </a:rPr>
              <a:t>e  </a:t>
            </a:r>
            <a:r>
              <a:rPr dirty="0" sz="900" spc="-5">
                <a:solidFill>
                  <a:srgbClr val="313231"/>
                </a:solidFill>
                <a:latin typeface="Trebuchet MS"/>
                <a:cs typeface="Trebuchet MS"/>
              </a:rPr>
              <a:t>4.3%</a:t>
            </a:r>
            <a:endParaRPr sz="900">
              <a:latin typeface="Trebuchet MS"/>
              <a:cs typeface="Trebuchet MS"/>
            </a:endParaRPr>
          </a:p>
        </p:txBody>
      </p:sp>
      <p:sp>
        <p:nvSpPr>
          <p:cNvPr id="46" name="object 46"/>
          <p:cNvSpPr txBox="1"/>
          <p:nvPr/>
        </p:nvSpPr>
        <p:spPr>
          <a:xfrm>
            <a:off x="5788135" y="1188902"/>
            <a:ext cx="1676400" cy="611505"/>
          </a:xfrm>
          <a:prstGeom prst="rect">
            <a:avLst/>
          </a:prstGeom>
        </p:spPr>
        <p:txBody>
          <a:bodyPr wrap="square" lIns="0" tIns="0" rIns="0" bIns="0" rtlCol="0" vert="horz">
            <a:spAutoFit/>
          </a:bodyPr>
          <a:lstStyle/>
          <a:p>
            <a:pPr marL="277495" marR="892810" indent="-265430">
              <a:lnSpc>
                <a:spcPts val="1060"/>
              </a:lnSpc>
            </a:pPr>
            <a:r>
              <a:rPr dirty="0" sz="900" spc="-5">
                <a:solidFill>
                  <a:srgbClr val="313231"/>
                </a:solidFill>
                <a:latin typeface="Trebuchet MS"/>
                <a:cs typeface="Trebuchet MS"/>
              </a:rPr>
              <a:t>Food </a:t>
            </a:r>
            <a:r>
              <a:rPr dirty="0" sz="900">
                <a:solidFill>
                  <a:srgbClr val="313231"/>
                </a:solidFill>
                <a:latin typeface="Trebuchet MS"/>
                <a:cs typeface="Trebuchet MS"/>
              </a:rPr>
              <a:t>&amp;</a:t>
            </a:r>
            <a:r>
              <a:rPr dirty="0" sz="900" spc="-60">
                <a:solidFill>
                  <a:srgbClr val="313231"/>
                </a:solidFill>
                <a:latin typeface="Trebuchet MS"/>
                <a:cs typeface="Trebuchet MS"/>
              </a:rPr>
              <a:t> </a:t>
            </a:r>
            <a:r>
              <a:rPr dirty="0" sz="900" spc="-5">
                <a:solidFill>
                  <a:srgbClr val="313231"/>
                </a:solidFill>
                <a:latin typeface="Trebuchet MS"/>
                <a:cs typeface="Trebuchet MS"/>
              </a:rPr>
              <a:t>Staples  2.6%</a:t>
            </a:r>
            <a:endParaRPr sz="900">
              <a:latin typeface="Trebuchet MS"/>
              <a:cs typeface="Trebuchet MS"/>
            </a:endParaRPr>
          </a:p>
          <a:p>
            <a:pPr marL="986155" marR="5080" indent="-388620">
              <a:lnSpc>
                <a:spcPts val="1060"/>
              </a:lnSpc>
              <a:spcBef>
                <a:spcPts val="495"/>
              </a:spcBef>
            </a:pPr>
            <a:r>
              <a:rPr dirty="0" sz="900" spc="-5">
                <a:solidFill>
                  <a:srgbClr val="313231"/>
                </a:solidFill>
                <a:latin typeface="Trebuchet MS"/>
                <a:cs typeface="Trebuchet MS"/>
              </a:rPr>
              <a:t>Professional Services  22.4%</a:t>
            </a:r>
            <a:endParaRPr sz="900">
              <a:latin typeface="Trebuchet MS"/>
              <a:cs typeface="Trebuchet MS"/>
            </a:endParaRPr>
          </a:p>
        </p:txBody>
      </p:sp>
      <p:sp>
        <p:nvSpPr>
          <p:cNvPr id="47" name="object 47"/>
          <p:cNvSpPr txBox="1"/>
          <p:nvPr/>
        </p:nvSpPr>
        <p:spPr>
          <a:xfrm>
            <a:off x="604202" y="4931600"/>
            <a:ext cx="2138045" cy="121285"/>
          </a:xfrm>
          <a:prstGeom prst="rect">
            <a:avLst/>
          </a:prstGeom>
        </p:spPr>
        <p:txBody>
          <a:bodyPr wrap="square" lIns="0" tIns="0" rIns="0" bIns="0" rtlCol="0" vert="horz">
            <a:spAutoFit/>
          </a:bodyPr>
          <a:lstStyle/>
          <a:p>
            <a:pPr marL="12700">
              <a:lnSpc>
                <a:spcPct val="100000"/>
              </a:lnSpc>
            </a:pPr>
            <a:r>
              <a:rPr dirty="0" sz="700" spc="-5">
                <a:solidFill>
                  <a:srgbClr val="313231"/>
                </a:solidFill>
                <a:latin typeface="Trebuchet MS"/>
                <a:cs typeface="Trebuchet MS"/>
              </a:rPr>
              <a:t>Source: Coveware's </a:t>
            </a:r>
            <a:r>
              <a:rPr dirty="0" sz="700" spc="-10" i="1">
                <a:solidFill>
                  <a:srgbClr val="313231"/>
                </a:solidFill>
                <a:latin typeface="Trebuchet MS"/>
                <a:cs typeface="Trebuchet MS"/>
              </a:rPr>
              <a:t>Ransomware Marketplace</a:t>
            </a:r>
            <a:r>
              <a:rPr dirty="0" sz="700" spc="140" i="1">
                <a:solidFill>
                  <a:srgbClr val="313231"/>
                </a:solidFill>
                <a:latin typeface="Trebuchet MS"/>
                <a:cs typeface="Trebuchet MS"/>
              </a:rPr>
              <a:t> </a:t>
            </a:r>
            <a:r>
              <a:rPr dirty="0" sz="700" spc="-10" i="1">
                <a:solidFill>
                  <a:srgbClr val="313231"/>
                </a:solidFill>
                <a:latin typeface="Trebuchet MS"/>
                <a:cs typeface="Trebuchet MS"/>
              </a:rPr>
              <a:t>Report</a:t>
            </a:r>
            <a:endParaRPr sz="700">
              <a:latin typeface="Trebuchet MS"/>
              <a:cs typeface="Trebuchet MS"/>
            </a:endParaRPr>
          </a:p>
        </p:txBody>
      </p:sp>
      <p:sp>
        <p:nvSpPr>
          <p:cNvPr id="48" name="object 48"/>
          <p:cNvSpPr txBox="1">
            <a:spLocks noGrp="1"/>
          </p:cNvSpPr>
          <p:nvPr>
            <p:ph type="title"/>
          </p:nvPr>
        </p:nvSpPr>
        <p:spPr>
          <a:xfrm>
            <a:off x="535940" y="245998"/>
            <a:ext cx="3155315" cy="292100"/>
          </a:xfrm>
          <a:prstGeom prst="rect"/>
        </p:spPr>
        <p:txBody>
          <a:bodyPr wrap="square" lIns="0" tIns="0" rIns="0" bIns="0" rtlCol="0" vert="horz">
            <a:spAutoFit/>
          </a:bodyPr>
          <a:lstStyle/>
          <a:p>
            <a:pPr marL="12700">
              <a:lnSpc>
                <a:spcPct val="100000"/>
              </a:lnSpc>
            </a:pPr>
            <a:r>
              <a:rPr dirty="0" sz="1800">
                <a:solidFill>
                  <a:srgbClr val="00467F"/>
                </a:solidFill>
              </a:rPr>
              <a:t>R</a:t>
            </a:r>
            <a:r>
              <a:rPr dirty="0" sz="1800" spc="-325">
                <a:solidFill>
                  <a:srgbClr val="00467F"/>
                </a:solidFill>
              </a:rPr>
              <a:t> </a:t>
            </a:r>
            <a:r>
              <a:rPr dirty="0" sz="1800" spc="105">
                <a:solidFill>
                  <a:srgbClr val="00467F"/>
                </a:solidFill>
              </a:rPr>
              <a:t>AN</a:t>
            </a:r>
            <a:r>
              <a:rPr dirty="0" sz="1800" spc="-320">
                <a:solidFill>
                  <a:srgbClr val="00467F"/>
                </a:solidFill>
              </a:rPr>
              <a:t> </a:t>
            </a:r>
            <a:r>
              <a:rPr dirty="0" sz="1800" spc="155">
                <a:solidFill>
                  <a:srgbClr val="00467F"/>
                </a:solidFill>
              </a:rPr>
              <a:t>SOMWAR</a:t>
            </a:r>
            <a:r>
              <a:rPr dirty="0" sz="1800" spc="-325">
                <a:solidFill>
                  <a:srgbClr val="00467F"/>
                </a:solidFill>
              </a:rPr>
              <a:t> </a:t>
            </a:r>
            <a:r>
              <a:rPr dirty="0" sz="1800">
                <a:solidFill>
                  <a:srgbClr val="00467F"/>
                </a:solidFill>
              </a:rPr>
              <a:t>E</a:t>
            </a:r>
            <a:r>
              <a:rPr dirty="0" sz="1800" spc="420">
                <a:solidFill>
                  <a:srgbClr val="00467F"/>
                </a:solidFill>
              </a:rPr>
              <a:t> </a:t>
            </a:r>
            <a:r>
              <a:rPr dirty="0" sz="1800">
                <a:solidFill>
                  <a:srgbClr val="00467F"/>
                </a:solidFill>
              </a:rPr>
              <a:t>S</a:t>
            </a:r>
            <a:r>
              <a:rPr dirty="0" sz="1800" spc="-325">
                <a:solidFill>
                  <a:srgbClr val="00467F"/>
                </a:solidFill>
              </a:rPr>
              <a:t> </a:t>
            </a:r>
            <a:r>
              <a:rPr dirty="0" sz="1800" spc="75">
                <a:solidFill>
                  <a:srgbClr val="00467F"/>
                </a:solidFill>
              </a:rPr>
              <a:t>TATI</a:t>
            </a:r>
            <a:r>
              <a:rPr dirty="0" sz="1800" spc="-320">
                <a:solidFill>
                  <a:srgbClr val="00467F"/>
                </a:solidFill>
              </a:rPr>
              <a:t> </a:t>
            </a:r>
            <a:r>
              <a:rPr dirty="0" sz="1800" spc="145">
                <a:solidFill>
                  <a:srgbClr val="00467F"/>
                </a:solidFill>
              </a:rPr>
              <a:t>STI</a:t>
            </a:r>
            <a:r>
              <a:rPr dirty="0" sz="1800" spc="-315">
                <a:solidFill>
                  <a:srgbClr val="00467F"/>
                </a:solidFill>
              </a:rPr>
              <a:t> </a:t>
            </a:r>
            <a:r>
              <a:rPr dirty="0" sz="1800" spc="-5">
                <a:solidFill>
                  <a:srgbClr val="00467F"/>
                </a:solidFill>
              </a:rPr>
              <a:t>C</a:t>
            </a:r>
            <a:r>
              <a:rPr dirty="0" sz="1800" spc="-320">
                <a:solidFill>
                  <a:srgbClr val="00467F"/>
                </a:solidFill>
              </a:rPr>
              <a:t> </a:t>
            </a:r>
            <a:r>
              <a:rPr dirty="0" sz="1800">
                <a:solidFill>
                  <a:srgbClr val="00467F"/>
                </a:solidFill>
              </a:rPr>
              <a:t>S</a:t>
            </a:r>
            <a:endParaRPr sz="1800"/>
          </a:p>
        </p:txBody>
      </p:sp>
      <p:sp>
        <p:nvSpPr>
          <p:cNvPr id="49" name="object 49"/>
          <p:cNvSpPr txBox="1"/>
          <p:nvPr/>
        </p:nvSpPr>
        <p:spPr>
          <a:xfrm>
            <a:off x="523240" y="905255"/>
            <a:ext cx="1744980" cy="784225"/>
          </a:xfrm>
          <a:prstGeom prst="rect">
            <a:avLst/>
          </a:prstGeom>
        </p:spPr>
        <p:txBody>
          <a:bodyPr wrap="square" lIns="0" tIns="0" rIns="0" bIns="0" rtlCol="0" vert="horz">
            <a:spAutoFit/>
          </a:bodyPr>
          <a:lstStyle/>
          <a:p>
            <a:pPr marL="12700" marR="5080">
              <a:lnSpc>
                <a:spcPct val="120000"/>
              </a:lnSpc>
            </a:pP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spc="150">
                <a:solidFill>
                  <a:srgbClr val="00467F"/>
                </a:solidFill>
                <a:latin typeface="Trebuchet MS"/>
                <a:cs typeface="Trebuchet MS"/>
              </a:rPr>
              <a:t>MMO</a:t>
            </a:r>
            <a:r>
              <a:rPr dirty="0" sz="1050" spc="-100">
                <a:solidFill>
                  <a:srgbClr val="00467F"/>
                </a:solidFill>
                <a:latin typeface="Trebuchet MS"/>
                <a:cs typeface="Trebuchet MS"/>
              </a:rPr>
              <a:t> </a:t>
            </a:r>
            <a:r>
              <a:rPr dirty="0" sz="1050">
                <a:solidFill>
                  <a:srgbClr val="00467F"/>
                </a:solidFill>
                <a:latin typeface="Trebuchet MS"/>
                <a:cs typeface="Trebuchet MS"/>
              </a:rPr>
              <a:t>N</a:t>
            </a:r>
            <a:r>
              <a:rPr dirty="0" sz="1050" spc="105">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N</a:t>
            </a:r>
            <a:r>
              <a:rPr dirty="0" sz="1050" spc="-95">
                <a:solidFill>
                  <a:srgbClr val="00467F"/>
                </a:solidFill>
                <a:latin typeface="Trebuchet MS"/>
                <a:cs typeface="Trebuchet MS"/>
              </a:rPr>
              <a:t> </a:t>
            </a:r>
            <a:r>
              <a:rPr dirty="0" sz="1050">
                <a:solidFill>
                  <a:srgbClr val="00467F"/>
                </a:solidFill>
                <a:latin typeface="Trebuchet MS"/>
                <a:cs typeface="Trebuchet MS"/>
              </a:rPr>
              <a:t>D</a:t>
            </a:r>
            <a:r>
              <a:rPr dirty="0" sz="1050" spc="-95">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a:solidFill>
                  <a:srgbClr val="00467F"/>
                </a:solidFill>
                <a:latin typeface="Trebuchet MS"/>
                <a:cs typeface="Trebuchet MS"/>
              </a:rPr>
              <a:t>S  </a:t>
            </a:r>
            <a:r>
              <a:rPr dirty="0" sz="1050" spc="114">
                <a:solidFill>
                  <a:srgbClr val="00467F"/>
                </a:solidFill>
                <a:latin typeface="Trebuchet MS"/>
                <a:cs typeface="Trebuchet MS"/>
              </a:rPr>
              <a:t>TA</a:t>
            </a:r>
            <a:r>
              <a:rPr dirty="0" sz="1050" spc="-190">
                <a:solidFill>
                  <a:srgbClr val="00467F"/>
                </a:solidFill>
                <a:latin typeface="Trebuchet MS"/>
                <a:cs typeface="Trebuchet MS"/>
              </a:rPr>
              <a:t> </a:t>
            </a:r>
            <a:r>
              <a:rPr dirty="0" sz="1050">
                <a:solidFill>
                  <a:srgbClr val="00467F"/>
                </a:solidFill>
                <a:latin typeface="Trebuchet MS"/>
                <a:cs typeface="Trebuchet MS"/>
              </a:rPr>
              <a:t>R G </a:t>
            </a:r>
            <a:r>
              <a:rPr dirty="0" sz="1050" spc="170">
                <a:solidFill>
                  <a:srgbClr val="00467F"/>
                </a:solidFill>
                <a:latin typeface="Trebuchet MS"/>
                <a:cs typeface="Trebuchet MS"/>
              </a:rPr>
              <a:t>ETED </a:t>
            </a:r>
            <a:r>
              <a:rPr dirty="0" sz="1050">
                <a:solidFill>
                  <a:srgbClr val="00467F"/>
                </a:solidFill>
                <a:latin typeface="Trebuchet MS"/>
                <a:cs typeface="Trebuchet MS"/>
              </a:rPr>
              <a:t>B Y</a:t>
            </a:r>
            <a:endParaRPr sz="1050">
              <a:latin typeface="Trebuchet MS"/>
              <a:cs typeface="Trebuchet MS"/>
            </a:endParaRPr>
          </a:p>
          <a:p>
            <a:pPr marL="12700">
              <a:lnSpc>
                <a:spcPct val="100000"/>
              </a:lnSpc>
              <a:spcBef>
                <a:spcPts val="250"/>
              </a:spcBef>
            </a:pPr>
            <a:r>
              <a:rPr dirty="0" sz="1050" spc="114">
                <a:solidFill>
                  <a:srgbClr val="00467F"/>
                </a:solidFill>
                <a:latin typeface="Trebuchet MS"/>
                <a:cs typeface="Trebuchet MS"/>
              </a:rPr>
              <a:t>RA</a:t>
            </a:r>
            <a:r>
              <a:rPr dirty="0" sz="1050" spc="-105">
                <a:solidFill>
                  <a:srgbClr val="00467F"/>
                </a:solidFill>
                <a:latin typeface="Trebuchet MS"/>
                <a:cs typeface="Trebuchet MS"/>
              </a:rPr>
              <a:t> </a:t>
            </a:r>
            <a:r>
              <a:rPr dirty="0" sz="1050">
                <a:solidFill>
                  <a:srgbClr val="00467F"/>
                </a:solidFill>
                <a:latin typeface="Trebuchet MS"/>
                <a:cs typeface="Trebuchet MS"/>
              </a:rPr>
              <a:t>N</a:t>
            </a:r>
            <a:r>
              <a:rPr dirty="0" sz="1050" spc="-105">
                <a:solidFill>
                  <a:srgbClr val="00467F"/>
                </a:solidFill>
                <a:latin typeface="Trebuchet MS"/>
                <a:cs typeface="Trebuchet MS"/>
              </a:rPr>
              <a:t> </a:t>
            </a:r>
            <a:r>
              <a:rPr dirty="0" sz="1050">
                <a:solidFill>
                  <a:srgbClr val="00467F"/>
                </a:solidFill>
                <a:latin typeface="Trebuchet MS"/>
                <a:cs typeface="Trebuchet MS"/>
              </a:rPr>
              <a:t>S</a:t>
            </a:r>
            <a:r>
              <a:rPr dirty="0" sz="1050" spc="-110">
                <a:solidFill>
                  <a:srgbClr val="00467F"/>
                </a:solidFill>
                <a:latin typeface="Trebuchet MS"/>
                <a:cs typeface="Trebuchet MS"/>
              </a:rPr>
              <a:t> </a:t>
            </a:r>
            <a:r>
              <a:rPr dirty="0" sz="1050">
                <a:solidFill>
                  <a:srgbClr val="00467F"/>
                </a:solidFill>
                <a:latin typeface="Trebuchet MS"/>
                <a:cs typeface="Trebuchet MS"/>
              </a:rPr>
              <a:t>O</a:t>
            </a:r>
            <a:r>
              <a:rPr dirty="0" sz="1050" spc="-110">
                <a:solidFill>
                  <a:srgbClr val="00467F"/>
                </a:solidFill>
                <a:latin typeface="Trebuchet MS"/>
                <a:cs typeface="Trebuchet MS"/>
              </a:rPr>
              <a:t> </a:t>
            </a:r>
            <a:r>
              <a:rPr dirty="0" sz="1050">
                <a:solidFill>
                  <a:srgbClr val="00467F"/>
                </a:solidFill>
                <a:latin typeface="Trebuchet MS"/>
                <a:cs typeface="Trebuchet MS"/>
              </a:rPr>
              <a:t>M</a:t>
            </a:r>
            <a:r>
              <a:rPr dirty="0" sz="1050" spc="-110">
                <a:solidFill>
                  <a:srgbClr val="00467F"/>
                </a:solidFill>
                <a:latin typeface="Trebuchet MS"/>
                <a:cs typeface="Trebuchet MS"/>
              </a:rPr>
              <a:t> </a:t>
            </a:r>
            <a:r>
              <a:rPr dirty="0" sz="1050" spc="5">
                <a:solidFill>
                  <a:srgbClr val="00467F"/>
                </a:solidFill>
                <a:latin typeface="Trebuchet MS"/>
                <a:cs typeface="Trebuchet MS"/>
              </a:rPr>
              <a:t>W</a:t>
            </a:r>
            <a:r>
              <a:rPr dirty="0" sz="1050" spc="-105">
                <a:solidFill>
                  <a:srgbClr val="00467F"/>
                </a:solidFill>
                <a:latin typeface="Trebuchet MS"/>
                <a:cs typeface="Trebuchet MS"/>
              </a:rPr>
              <a:t> </a:t>
            </a:r>
            <a:r>
              <a:rPr dirty="0" sz="1050">
                <a:solidFill>
                  <a:srgbClr val="00467F"/>
                </a:solidFill>
                <a:latin typeface="Trebuchet MS"/>
                <a:cs typeface="Trebuchet MS"/>
              </a:rPr>
              <a:t>A</a:t>
            </a:r>
            <a:r>
              <a:rPr dirty="0" sz="1050" spc="-105">
                <a:solidFill>
                  <a:srgbClr val="00467F"/>
                </a:solidFill>
                <a:latin typeface="Trebuchet MS"/>
                <a:cs typeface="Trebuchet MS"/>
              </a:rPr>
              <a:t> </a:t>
            </a:r>
            <a:r>
              <a:rPr dirty="0" sz="1050" spc="114">
                <a:solidFill>
                  <a:srgbClr val="00467F"/>
                </a:solidFill>
                <a:latin typeface="Trebuchet MS"/>
                <a:cs typeface="Trebuchet MS"/>
              </a:rPr>
              <a:t>RE</a:t>
            </a:r>
            <a:r>
              <a:rPr dirty="0" sz="1050" spc="-95">
                <a:solidFill>
                  <a:srgbClr val="00467F"/>
                </a:solidFill>
                <a:latin typeface="Trebuchet MS"/>
                <a:cs typeface="Trebuchet MS"/>
              </a:rPr>
              <a:t> </a:t>
            </a:r>
            <a:endParaRPr sz="1050">
              <a:latin typeface="Trebuchet MS"/>
              <a:cs typeface="Trebuchet MS"/>
            </a:endParaRPr>
          </a:p>
          <a:p>
            <a:pPr marL="12700">
              <a:lnSpc>
                <a:spcPct val="100000"/>
              </a:lnSpc>
              <a:spcBef>
                <a:spcPts val="250"/>
              </a:spcBef>
            </a:pPr>
            <a:r>
              <a:rPr dirty="0" sz="1050" spc="110">
                <a:solidFill>
                  <a:srgbClr val="00467F"/>
                </a:solidFill>
                <a:latin typeface="Trebuchet MS"/>
                <a:cs typeface="Trebuchet MS"/>
              </a:rPr>
              <a:t>FI</a:t>
            </a:r>
            <a:r>
              <a:rPr dirty="0" sz="1050" spc="-100">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T </a:t>
            </a:r>
            <a:r>
              <a:rPr dirty="0" sz="1050" spc="90">
                <a:solidFill>
                  <a:srgbClr val="00467F"/>
                </a:solidFill>
                <a:latin typeface="Trebuchet MS"/>
                <a:cs typeface="Trebuchet MS"/>
              </a:rPr>
              <a:t> </a:t>
            </a:r>
            <a:r>
              <a:rPr dirty="0" sz="1050">
                <a:solidFill>
                  <a:srgbClr val="00467F"/>
                </a:solidFill>
                <a:latin typeface="Trebuchet MS"/>
                <a:cs typeface="Trebuchet MS"/>
              </a:rPr>
              <a:t>H</a:t>
            </a:r>
            <a:r>
              <a:rPr dirty="0" sz="1050" spc="-9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L</a:t>
            </a:r>
            <a:r>
              <a:rPr dirty="0" sz="1050" spc="-90">
                <a:solidFill>
                  <a:srgbClr val="00467F"/>
                </a:solidFill>
                <a:latin typeface="Trebuchet MS"/>
                <a:cs typeface="Trebuchet MS"/>
              </a:rPr>
              <a:t> </a:t>
            </a:r>
            <a:r>
              <a:rPr dirty="0" sz="1050">
                <a:solidFill>
                  <a:srgbClr val="00467F"/>
                </a:solidFill>
                <a:latin typeface="Trebuchet MS"/>
                <a:cs typeface="Trebuchet MS"/>
              </a:rPr>
              <a:t>F </a:t>
            </a:r>
            <a:r>
              <a:rPr dirty="0" sz="1050" spc="90">
                <a:solidFill>
                  <a:srgbClr val="00467F"/>
                </a:solidFill>
                <a:latin typeface="Trebuchet MS"/>
                <a:cs typeface="Trebuchet MS"/>
              </a:rPr>
              <a:t> </a:t>
            </a:r>
            <a:r>
              <a:rPr dirty="0" sz="1050">
                <a:solidFill>
                  <a:srgbClr val="00467F"/>
                </a:solidFill>
                <a:latin typeface="Trebuchet MS"/>
                <a:cs typeface="Trebuchet MS"/>
              </a:rPr>
              <a:t>2</a:t>
            </a:r>
            <a:r>
              <a:rPr dirty="0" sz="1050" spc="-95">
                <a:solidFill>
                  <a:srgbClr val="00467F"/>
                </a:solidFill>
                <a:latin typeface="Trebuchet MS"/>
                <a:cs typeface="Trebuchet MS"/>
              </a:rPr>
              <a:t> </a:t>
            </a:r>
            <a:r>
              <a:rPr dirty="0" sz="1050">
                <a:solidFill>
                  <a:srgbClr val="00467F"/>
                </a:solidFill>
                <a:latin typeface="Trebuchet MS"/>
                <a:cs typeface="Trebuchet MS"/>
              </a:rPr>
              <a:t>0</a:t>
            </a:r>
            <a:r>
              <a:rPr dirty="0" sz="1050" spc="-95">
                <a:solidFill>
                  <a:srgbClr val="00467F"/>
                </a:solidFill>
                <a:latin typeface="Trebuchet MS"/>
                <a:cs typeface="Trebuchet MS"/>
              </a:rPr>
              <a:t> </a:t>
            </a:r>
            <a:r>
              <a:rPr dirty="0" sz="1050">
                <a:solidFill>
                  <a:srgbClr val="00467F"/>
                </a:solidFill>
                <a:latin typeface="Trebuchet MS"/>
                <a:cs typeface="Trebuchet MS"/>
              </a:rPr>
              <a:t>1</a:t>
            </a:r>
            <a:r>
              <a:rPr dirty="0" sz="1050" spc="-95">
                <a:solidFill>
                  <a:srgbClr val="00467F"/>
                </a:solidFill>
                <a:latin typeface="Trebuchet MS"/>
                <a:cs typeface="Trebuchet MS"/>
              </a:rPr>
              <a:t> </a:t>
            </a:r>
            <a:r>
              <a:rPr dirty="0" sz="1050">
                <a:solidFill>
                  <a:srgbClr val="00467F"/>
                </a:solidFill>
                <a:latin typeface="Trebuchet MS"/>
                <a:cs typeface="Trebuchet MS"/>
              </a:rPr>
              <a:t>9</a:t>
            </a:r>
            <a:endParaRPr sz="1050">
              <a:latin typeface="Trebuchet MS"/>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3871595" cy="292100"/>
          </a:xfrm>
          <a:prstGeom prst="rect"/>
        </p:spPr>
        <p:txBody>
          <a:bodyPr wrap="square" lIns="0" tIns="0" rIns="0" bIns="0" rtlCol="0" vert="horz">
            <a:spAutoFit/>
          </a:bodyPr>
          <a:lstStyle/>
          <a:p>
            <a:pPr marL="12700">
              <a:lnSpc>
                <a:spcPct val="100000"/>
              </a:lnSpc>
            </a:pPr>
            <a:r>
              <a:rPr dirty="0" sz="1800">
                <a:solidFill>
                  <a:srgbClr val="00467F"/>
                </a:solidFill>
              </a:rPr>
              <a:t>R</a:t>
            </a:r>
            <a:r>
              <a:rPr dirty="0" sz="1800" spc="-325">
                <a:solidFill>
                  <a:srgbClr val="00467F"/>
                </a:solidFill>
              </a:rPr>
              <a:t> </a:t>
            </a:r>
            <a:r>
              <a:rPr dirty="0" sz="1800" spc="105">
                <a:solidFill>
                  <a:srgbClr val="00467F"/>
                </a:solidFill>
              </a:rPr>
              <a:t>AN</a:t>
            </a:r>
            <a:r>
              <a:rPr dirty="0" sz="1800" spc="-320">
                <a:solidFill>
                  <a:srgbClr val="00467F"/>
                </a:solidFill>
              </a:rPr>
              <a:t> </a:t>
            </a:r>
            <a:r>
              <a:rPr dirty="0" sz="1800">
                <a:solidFill>
                  <a:srgbClr val="00467F"/>
                </a:solidFill>
              </a:rPr>
              <a:t>S</a:t>
            </a:r>
            <a:r>
              <a:rPr dirty="0" sz="1800" spc="-325">
                <a:solidFill>
                  <a:srgbClr val="00467F"/>
                </a:solidFill>
              </a:rPr>
              <a:t> </a:t>
            </a:r>
            <a:r>
              <a:rPr dirty="0" sz="1800">
                <a:solidFill>
                  <a:srgbClr val="00467F"/>
                </a:solidFill>
              </a:rPr>
              <a:t>O</a:t>
            </a:r>
            <a:r>
              <a:rPr dirty="0" sz="1800" spc="-325">
                <a:solidFill>
                  <a:srgbClr val="00467F"/>
                </a:solidFill>
              </a:rPr>
              <a:t> </a:t>
            </a:r>
            <a:r>
              <a:rPr dirty="0" sz="1800" spc="125">
                <a:solidFill>
                  <a:srgbClr val="00467F"/>
                </a:solidFill>
              </a:rPr>
              <a:t>MWAR</a:t>
            </a:r>
            <a:r>
              <a:rPr dirty="0" sz="1800" spc="-325">
                <a:solidFill>
                  <a:srgbClr val="00467F"/>
                </a:solidFill>
              </a:rPr>
              <a:t> </a:t>
            </a:r>
            <a:r>
              <a:rPr dirty="0" sz="1800">
                <a:solidFill>
                  <a:srgbClr val="00467F"/>
                </a:solidFill>
              </a:rPr>
              <a:t>E</a:t>
            </a:r>
            <a:r>
              <a:rPr dirty="0" sz="1800" spc="420">
                <a:solidFill>
                  <a:srgbClr val="00467F"/>
                </a:solidFill>
              </a:rPr>
              <a:t> </a:t>
            </a:r>
            <a:r>
              <a:rPr dirty="0" sz="1800">
                <a:solidFill>
                  <a:srgbClr val="00467F"/>
                </a:solidFill>
              </a:rPr>
              <a:t>B</a:t>
            </a:r>
            <a:r>
              <a:rPr dirty="0" sz="1800" spc="-320">
                <a:solidFill>
                  <a:srgbClr val="00467F"/>
                </a:solidFill>
              </a:rPr>
              <a:t> </a:t>
            </a:r>
            <a:r>
              <a:rPr dirty="0" sz="1800" spc="110">
                <a:solidFill>
                  <a:srgbClr val="00467F"/>
                </a:solidFill>
              </a:rPr>
              <a:t>ES</a:t>
            </a:r>
            <a:r>
              <a:rPr dirty="0" sz="1800" spc="-325">
                <a:solidFill>
                  <a:srgbClr val="00467F"/>
                </a:solidFill>
              </a:rPr>
              <a:t> </a:t>
            </a:r>
            <a:r>
              <a:rPr dirty="0" sz="1800">
                <a:solidFill>
                  <a:srgbClr val="00467F"/>
                </a:solidFill>
              </a:rPr>
              <a:t>T</a:t>
            </a:r>
            <a:r>
              <a:rPr dirty="0" sz="1800" spc="385">
                <a:solidFill>
                  <a:srgbClr val="00467F"/>
                </a:solidFill>
              </a:rPr>
              <a:t> </a:t>
            </a:r>
            <a:r>
              <a:rPr dirty="0" sz="1800">
                <a:solidFill>
                  <a:srgbClr val="00467F"/>
                </a:solidFill>
              </a:rPr>
              <a:t>P</a:t>
            </a:r>
            <a:r>
              <a:rPr dirty="0" sz="1800" spc="-315">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AC</a:t>
            </a:r>
            <a:r>
              <a:rPr dirty="0" sz="1800" spc="-320">
                <a:solidFill>
                  <a:srgbClr val="00467F"/>
                </a:solidFill>
              </a:rPr>
              <a:t> </a:t>
            </a:r>
            <a:r>
              <a:rPr dirty="0" sz="1800">
                <a:solidFill>
                  <a:srgbClr val="00467F"/>
                </a:solidFill>
              </a:rPr>
              <a:t>T</a:t>
            </a:r>
            <a:r>
              <a:rPr dirty="0" sz="1800" spc="-325">
                <a:solidFill>
                  <a:srgbClr val="00467F"/>
                </a:solidFill>
              </a:rPr>
              <a:t> </a:t>
            </a:r>
            <a:r>
              <a:rPr dirty="0" sz="1800" spc="-5">
                <a:solidFill>
                  <a:srgbClr val="00467F"/>
                </a:solidFill>
              </a:rPr>
              <a:t>I</a:t>
            </a:r>
            <a:r>
              <a:rPr dirty="0" sz="1800" spc="-320">
                <a:solidFill>
                  <a:srgbClr val="00467F"/>
                </a:solidFill>
              </a:rPr>
              <a:t> </a:t>
            </a:r>
            <a:r>
              <a:rPr dirty="0" sz="1800" spc="-5">
                <a:solidFill>
                  <a:srgbClr val="00467F"/>
                </a:solidFill>
              </a:rPr>
              <a:t>C</a:t>
            </a:r>
            <a:r>
              <a:rPr dirty="0" sz="1800" spc="-320">
                <a:solidFill>
                  <a:srgbClr val="00467F"/>
                </a:solidFill>
              </a:rPr>
              <a:t> </a:t>
            </a:r>
            <a:r>
              <a:rPr dirty="0" sz="1800" spc="110">
                <a:solidFill>
                  <a:srgbClr val="00467F"/>
                </a:solidFill>
              </a:rPr>
              <a:t>ES</a:t>
            </a:r>
            <a:r>
              <a:rPr dirty="0" sz="1800" spc="-320">
                <a:solidFill>
                  <a:srgbClr val="00467F"/>
                </a:solidFill>
              </a:rPr>
              <a:t> </a:t>
            </a:r>
            <a:endParaRPr sz="1800"/>
          </a:p>
        </p:txBody>
      </p:sp>
      <p:sp>
        <p:nvSpPr>
          <p:cNvPr id="3" name="object 3"/>
          <p:cNvSpPr txBox="1"/>
          <p:nvPr/>
        </p:nvSpPr>
        <p:spPr>
          <a:xfrm>
            <a:off x="523240" y="937259"/>
            <a:ext cx="8063230" cy="260032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B</a:t>
            </a:r>
            <a:r>
              <a:rPr dirty="0" sz="1050" spc="-95">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N</a:t>
            </a:r>
            <a:r>
              <a:rPr dirty="0" sz="1050" spc="-100">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S </a:t>
            </a:r>
            <a:r>
              <a:rPr dirty="0" sz="1050" spc="75">
                <a:solidFill>
                  <a:srgbClr val="00467F"/>
                </a:solidFill>
                <a:latin typeface="Trebuchet MS"/>
                <a:cs typeface="Trebuchet MS"/>
              </a:rPr>
              <a:t> </a:t>
            </a:r>
            <a:r>
              <a:rPr dirty="0" sz="1050">
                <a:solidFill>
                  <a:srgbClr val="00467F"/>
                </a:solidFill>
                <a:latin typeface="Trebuchet MS"/>
                <a:cs typeface="Trebuchet MS"/>
              </a:rPr>
              <a:t>P</a:t>
            </a:r>
            <a:r>
              <a:rPr dirty="0" sz="1050" spc="-95">
                <a:solidFill>
                  <a:srgbClr val="00467F"/>
                </a:solidFill>
                <a:latin typeface="Trebuchet MS"/>
                <a:cs typeface="Trebuchet MS"/>
              </a:rPr>
              <a:t> </a:t>
            </a:r>
            <a:r>
              <a:rPr dirty="0" sz="1050" spc="114">
                <a:solidFill>
                  <a:srgbClr val="00467F"/>
                </a:solidFill>
                <a:latin typeface="Trebuchet MS"/>
                <a:cs typeface="Trebuchet MS"/>
              </a:rPr>
              <a:t>RO</a:t>
            </a:r>
            <a:r>
              <a:rPr dirty="0" sz="1050" spc="-100">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S </a:t>
            </a:r>
            <a:r>
              <a:rPr dirty="0" sz="1050" spc="90">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N</a:t>
            </a:r>
            <a:r>
              <a:rPr dirty="0" sz="1050" spc="-95">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spc="114">
                <a:solidFill>
                  <a:srgbClr val="00467F"/>
                </a:solidFill>
                <a:latin typeface="Trebuchet MS"/>
                <a:cs typeface="Trebuchet MS"/>
              </a:rPr>
              <a:t>RO</a:t>
            </a:r>
            <a:r>
              <a:rPr dirty="0" sz="1050" spc="-100">
                <a:solidFill>
                  <a:srgbClr val="00467F"/>
                </a:solidFill>
                <a:latin typeface="Trebuchet MS"/>
                <a:cs typeface="Trebuchet MS"/>
              </a:rPr>
              <a:t> </a:t>
            </a:r>
            <a:r>
              <a:rPr dirty="0" sz="1050">
                <a:solidFill>
                  <a:srgbClr val="00467F"/>
                </a:solidFill>
                <a:latin typeface="Trebuchet MS"/>
                <a:cs typeface="Trebuchet MS"/>
              </a:rPr>
              <a:t>L</a:t>
            </a:r>
            <a:r>
              <a:rPr dirty="0" sz="1050" spc="-90">
                <a:solidFill>
                  <a:srgbClr val="00467F"/>
                </a:solidFill>
                <a:latin typeface="Trebuchet MS"/>
                <a:cs typeface="Trebuchet MS"/>
              </a:rPr>
              <a:t> </a:t>
            </a:r>
            <a:r>
              <a:rPr dirty="0" sz="1050">
                <a:solidFill>
                  <a:srgbClr val="00467F"/>
                </a:solidFill>
                <a:latin typeface="Trebuchet MS"/>
                <a:cs typeface="Trebuchet MS"/>
              </a:rPr>
              <a:t>S</a:t>
            </a:r>
            <a:endParaRPr sz="1050">
              <a:latin typeface="Trebuchet MS"/>
              <a:cs typeface="Trebuchet MS"/>
            </a:endParaRPr>
          </a:p>
          <a:p>
            <a:pPr>
              <a:lnSpc>
                <a:spcPct val="100000"/>
              </a:lnSpc>
              <a:spcBef>
                <a:spcPts val="45"/>
              </a:spcBef>
            </a:pPr>
            <a:endParaRPr sz="1150">
              <a:latin typeface="Times New Roman"/>
              <a:cs typeface="Times New Roman"/>
            </a:endParaRPr>
          </a:p>
          <a:p>
            <a:pPr marL="205740" marR="59055" indent="-167640">
              <a:lnSpc>
                <a:spcPct val="100000"/>
              </a:lnSpc>
              <a:buFont typeface="Arial"/>
              <a:buChar char="•"/>
              <a:tabLst>
                <a:tab pos="205104" algn="l"/>
                <a:tab pos="205740" algn="l"/>
              </a:tabLst>
            </a:pPr>
            <a:r>
              <a:rPr dirty="0" sz="900" spc="-5">
                <a:solidFill>
                  <a:srgbClr val="313231"/>
                </a:solidFill>
                <a:latin typeface="Trebuchet MS"/>
                <a:cs typeface="Trebuchet MS"/>
              </a:rPr>
              <a:t>Establish a process to regularly back up all critical systems and data, including regularly verifying the integrity of the backups. Backups should not be  connected to any network longer than necessary to perform the backup. It is critical to segregate the copies from the original networks to prevent any  compromise from affecting the</a:t>
            </a:r>
            <a:r>
              <a:rPr dirty="0" sz="900" spc="70">
                <a:solidFill>
                  <a:srgbClr val="313231"/>
                </a:solidFill>
                <a:latin typeface="Trebuchet MS"/>
                <a:cs typeface="Trebuchet MS"/>
              </a:rPr>
              <a:t> </a:t>
            </a:r>
            <a:r>
              <a:rPr dirty="0" sz="900" spc="-5">
                <a:solidFill>
                  <a:srgbClr val="313231"/>
                </a:solidFill>
                <a:latin typeface="Trebuchet MS"/>
                <a:cs typeface="Trebuchet MS"/>
              </a:rPr>
              <a:t>backup.</a:t>
            </a:r>
            <a:endParaRPr sz="900">
              <a:latin typeface="Trebuchet MS"/>
              <a:cs typeface="Trebuchet MS"/>
            </a:endParaRPr>
          </a:p>
          <a:p>
            <a:pPr marL="205740" marR="5080" indent="-167640">
              <a:lnSpc>
                <a:spcPct val="100000"/>
              </a:lnSpc>
              <a:spcBef>
                <a:spcPts val="210"/>
              </a:spcBef>
              <a:buFont typeface="Arial"/>
              <a:buChar char="•"/>
              <a:tabLst>
                <a:tab pos="205104" algn="l"/>
                <a:tab pos="205740" algn="l"/>
              </a:tabLst>
            </a:pPr>
            <a:r>
              <a:rPr dirty="0" sz="900" spc="-5">
                <a:solidFill>
                  <a:srgbClr val="313231"/>
                </a:solidFill>
                <a:latin typeface="Trebuchet MS"/>
                <a:cs typeface="Trebuchet MS"/>
              </a:rPr>
              <a:t>Employ good network practices, including, but not limited to, keeping your software patches up to date, and restricting entry points into your network.  Ransomware typically exploits vulnerabilities left in software that has not had the appropriate patches </a:t>
            </a:r>
            <a:r>
              <a:rPr dirty="0" sz="900" spc="120">
                <a:solidFill>
                  <a:srgbClr val="313231"/>
                </a:solidFill>
                <a:latin typeface="Trebuchet MS"/>
                <a:cs typeface="Trebuchet MS"/>
              </a:rPr>
              <a:t> </a:t>
            </a:r>
            <a:r>
              <a:rPr dirty="0" sz="900" spc="-5">
                <a:solidFill>
                  <a:srgbClr val="313231"/>
                </a:solidFill>
                <a:latin typeface="Trebuchet MS"/>
                <a:cs typeface="Trebuchet MS"/>
              </a:rPr>
              <a:t>applied.</a:t>
            </a:r>
            <a:endParaRPr sz="900">
              <a:latin typeface="Trebuchet MS"/>
              <a:cs typeface="Trebuchet MS"/>
            </a:endParaRPr>
          </a:p>
          <a:p>
            <a:pPr marL="205740" indent="-167640">
              <a:lnSpc>
                <a:spcPct val="100000"/>
              </a:lnSpc>
              <a:spcBef>
                <a:spcPts val="210"/>
              </a:spcBef>
              <a:buFont typeface="Arial"/>
              <a:buChar char="•"/>
              <a:tabLst>
                <a:tab pos="205104" algn="l"/>
                <a:tab pos="205740" algn="l"/>
              </a:tabLst>
            </a:pPr>
            <a:r>
              <a:rPr dirty="0" sz="900" spc="-5">
                <a:solidFill>
                  <a:srgbClr val="313231"/>
                </a:solidFill>
                <a:latin typeface="Trebuchet MS"/>
                <a:cs typeface="Trebuchet MS"/>
              </a:rPr>
              <a:t>Deploy anti-virus and anti-malware solutions and ensure that they are set to automatically update and execute regular </a:t>
            </a:r>
            <a:r>
              <a:rPr dirty="0" sz="900" spc="130">
                <a:solidFill>
                  <a:srgbClr val="313231"/>
                </a:solidFill>
                <a:latin typeface="Trebuchet MS"/>
                <a:cs typeface="Trebuchet MS"/>
              </a:rPr>
              <a:t> </a:t>
            </a:r>
            <a:r>
              <a:rPr dirty="0" sz="900" spc="-5">
                <a:solidFill>
                  <a:srgbClr val="313231"/>
                </a:solidFill>
                <a:latin typeface="Trebuchet MS"/>
                <a:cs typeface="Trebuchet MS"/>
              </a:rPr>
              <a:t>scans.</a:t>
            </a:r>
            <a:endParaRPr sz="900">
              <a:latin typeface="Trebuchet MS"/>
              <a:cs typeface="Trebuchet MS"/>
            </a:endParaRPr>
          </a:p>
          <a:p>
            <a:pPr marL="205104" marR="420370" indent="-167005">
              <a:lnSpc>
                <a:spcPct val="100000"/>
              </a:lnSpc>
              <a:spcBef>
                <a:spcPts val="210"/>
              </a:spcBef>
              <a:buFont typeface="Arial"/>
              <a:buChar char="•"/>
              <a:tabLst>
                <a:tab pos="205104" algn="l"/>
                <a:tab pos="205740" algn="l"/>
              </a:tabLst>
            </a:pPr>
            <a:r>
              <a:rPr dirty="0" sz="900" spc="-5">
                <a:solidFill>
                  <a:srgbClr val="313231"/>
                </a:solidFill>
                <a:latin typeface="Trebuchet MS"/>
                <a:cs typeface="Trebuchet MS"/>
              </a:rPr>
              <a:t>Restrict access where possible. Limit users to only the access they require to perform business functions and minimize the number of users with  administrator accounts. In cases where users only need to read information, </a:t>
            </a:r>
            <a:r>
              <a:rPr dirty="0" sz="900">
                <a:solidFill>
                  <a:srgbClr val="313231"/>
                </a:solidFill>
                <a:latin typeface="Trebuchet MS"/>
                <a:cs typeface="Trebuchet MS"/>
              </a:rPr>
              <a:t>do </a:t>
            </a:r>
            <a:r>
              <a:rPr dirty="0" sz="900" spc="-5">
                <a:solidFill>
                  <a:srgbClr val="313231"/>
                </a:solidFill>
                <a:latin typeface="Trebuchet MS"/>
                <a:cs typeface="Trebuchet MS"/>
              </a:rPr>
              <a:t>not give them write or update </a:t>
            </a:r>
            <a:r>
              <a:rPr dirty="0" sz="900" spc="105">
                <a:solidFill>
                  <a:srgbClr val="313231"/>
                </a:solidFill>
                <a:latin typeface="Trebuchet MS"/>
                <a:cs typeface="Trebuchet MS"/>
              </a:rPr>
              <a:t> </a:t>
            </a:r>
            <a:r>
              <a:rPr dirty="0" sz="900" spc="-5">
                <a:solidFill>
                  <a:srgbClr val="313231"/>
                </a:solidFill>
                <a:latin typeface="Trebuchet MS"/>
                <a:cs typeface="Trebuchet MS"/>
              </a:rPr>
              <a:t>access.</a:t>
            </a:r>
            <a:endParaRPr sz="900">
              <a:latin typeface="Trebuchet MS"/>
              <a:cs typeface="Trebuchet MS"/>
            </a:endParaRPr>
          </a:p>
          <a:p>
            <a:pPr marL="205740" indent="-167640">
              <a:lnSpc>
                <a:spcPct val="100000"/>
              </a:lnSpc>
              <a:spcBef>
                <a:spcPts val="210"/>
              </a:spcBef>
              <a:buFont typeface="Arial"/>
              <a:buChar char="•"/>
              <a:tabLst>
                <a:tab pos="205104" algn="l"/>
                <a:tab pos="205740" algn="l"/>
              </a:tabLst>
            </a:pPr>
            <a:r>
              <a:rPr dirty="0" sz="900" spc="-5">
                <a:solidFill>
                  <a:srgbClr val="313231"/>
                </a:solidFill>
                <a:latin typeface="Trebuchet MS"/>
                <a:cs typeface="Trebuchet MS"/>
              </a:rPr>
              <a:t>Prevent your users from running executables or macros from files transmitted over</a:t>
            </a:r>
            <a:r>
              <a:rPr dirty="0" sz="900" spc="240">
                <a:solidFill>
                  <a:srgbClr val="313231"/>
                </a:solidFill>
                <a:latin typeface="Trebuchet MS"/>
                <a:cs typeface="Trebuchet MS"/>
              </a:rPr>
              <a:t> </a:t>
            </a:r>
            <a:r>
              <a:rPr dirty="0" sz="900" spc="-5">
                <a:solidFill>
                  <a:srgbClr val="313231"/>
                </a:solidFill>
                <a:latin typeface="Trebuchet MS"/>
                <a:cs typeface="Trebuchet MS"/>
              </a:rPr>
              <a:t>email.</a:t>
            </a:r>
            <a:endParaRPr sz="900">
              <a:latin typeface="Trebuchet MS"/>
              <a:cs typeface="Trebuchet MS"/>
            </a:endParaRPr>
          </a:p>
          <a:p>
            <a:pPr marL="205740" marR="235585" indent="-167640">
              <a:lnSpc>
                <a:spcPct val="100000"/>
              </a:lnSpc>
              <a:spcBef>
                <a:spcPts val="210"/>
              </a:spcBef>
              <a:buFont typeface="Arial"/>
              <a:buChar char="•"/>
              <a:tabLst>
                <a:tab pos="205104" algn="l"/>
                <a:tab pos="205740" algn="l"/>
              </a:tabLst>
            </a:pPr>
            <a:r>
              <a:rPr dirty="0" sz="900" spc="-5">
                <a:solidFill>
                  <a:srgbClr val="313231"/>
                </a:solidFill>
                <a:latin typeface="Trebuchet MS"/>
                <a:cs typeface="Trebuchet MS"/>
              </a:rPr>
              <a:t>Implement software restriction policies or other controls to prevent programs from executing from common ransomware locations (e.g., temporary  folders supporting popular internet browsers, compression/decompression</a:t>
            </a:r>
            <a:r>
              <a:rPr dirty="0" sz="900" spc="180">
                <a:solidFill>
                  <a:srgbClr val="313231"/>
                </a:solidFill>
                <a:latin typeface="Trebuchet MS"/>
                <a:cs typeface="Trebuchet MS"/>
              </a:rPr>
              <a:t> </a:t>
            </a:r>
            <a:r>
              <a:rPr dirty="0" sz="900" spc="-5">
                <a:solidFill>
                  <a:srgbClr val="313231"/>
                </a:solidFill>
                <a:latin typeface="Trebuchet MS"/>
                <a:cs typeface="Trebuchet MS"/>
              </a:rPr>
              <a:t>programs).</a:t>
            </a:r>
            <a:endParaRPr sz="900">
              <a:latin typeface="Trebuchet MS"/>
              <a:cs typeface="Trebuchet MS"/>
            </a:endParaRPr>
          </a:p>
          <a:p>
            <a:pPr marL="205740" marR="41910" indent="-167640">
              <a:lnSpc>
                <a:spcPct val="101099"/>
              </a:lnSpc>
              <a:spcBef>
                <a:spcPts val="200"/>
              </a:spcBef>
              <a:buFont typeface="Arial"/>
              <a:buChar char="•"/>
              <a:tabLst>
                <a:tab pos="205104" algn="l"/>
                <a:tab pos="205740" algn="l"/>
              </a:tabLst>
            </a:pPr>
            <a:r>
              <a:rPr dirty="0" sz="900" spc="-5">
                <a:solidFill>
                  <a:srgbClr val="313231"/>
                </a:solidFill>
                <a:latin typeface="Trebuchet MS"/>
                <a:cs typeface="Trebuchet MS"/>
              </a:rPr>
              <a:t>Train your employees to be aware of ransomware and how they can be tricked into installing it. Make sure employees are aware of their critical role in  protecting your organization</a:t>
            </a:r>
            <a:r>
              <a:rPr dirty="0" sz="900" spc="-5">
                <a:solidFill>
                  <a:srgbClr val="313231"/>
                </a:solidFill>
                <a:latin typeface="MS PGothic"/>
                <a:cs typeface="MS PGothic"/>
              </a:rPr>
              <a:t>’</a:t>
            </a:r>
            <a:r>
              <a:rPr dirty="0" sz="900" spc="-5">
                <a:solidFill>
                  <a:srgbClr val="313231"/>
                </a:solidFill>
                <a:latin typeface="Trebuchet MS"/>
                <a:cs typeface="Trebuchet MS"/>
              </a:rPr>
              <a:t>s</a:t>
            </a:r>
            <a:r>
              <a:rPr dirty="0" sz="900" spc="50">
                <a:solidFill>
                  <a:srgbClr val="313231"/>
                </a:solidFill>
                <a:latin typeface="Trebuchet MS"/>
                <a:cs typeface="Trebuchet MS"/>
              </a:rPr>
              <a:t> </a:t>
            </a:r>
            <a:r>
              <a:rPr dirty="0" sz="900" spc="-5">
                <a:solidFill>
                  <a:srgbClr val="313231"/>
                </a:solidFill>
                <a:latin typeface="Trebuchet MS"/>
                <a:cs typeface="Trebuchet MS"/>
              </a:rPr>
              <a:t>data.</a:t>
            </a:r>
            <a:endParaRPr sz="900">
              <a:latin typeface="Trebuchet MS"/>
              <a:cs typeface="Trebuchet MS"/>
            </a:endParaRPr>
          </a:p>
          <a:p>
            <a:pPr marL="205740" marR="20955" indent="-167640">
              <a:lnSpc>
                <a:spcPct val="100000"/>
              </a:lnSpc>
              <a:spcBef>
                <a:spcPts val="215"/>
              </a:spcBef>
              <a:buFont typeface="Arial"/>
              <a:buChar char="•"/>
              <a:tabLst>
                <a:tab pos="205104" algn="l"/>
                <a:tab pos="205740" algn="l"/>
              </a:tabLst>
            </a:pPr>
            <a:r>
              <a:rPr dirty="0" sz="900" spc="-5">
                <a:solidFill>
                  <a:srgbClr val="313231"/>
                </a:solidFill>
                <a:latin typeface="Trebuchet MS"/>
                <a:cs typeface="Trebuchet MS"/>
              </a:rPr>
              <a:t>Don</a:t>
            </a:r>
            <a:r>
              <a:rPr dirty="0" sz="900" spc="-5">
                <a:solidFill>
                  <a:srgbClr val="313231"/>
                </a:solidFill>
                <a:latin typeface="MS PGothic"/>
                <a:cs typeface="MS PGothic"/>
              </a:rPr>
              <a:t>’</a:t>
            </a:r>
            <a:r>
              <a:rPr dirty="0" sz="900" spc="-5">
                <a:solidFill>
                  <a:srgbClr val="313231"/>
                </a:solidFill>
                <a:latin typeface="Trebuchet MS"/>
                <a:cs typeface="Trebuchet MS"/>
              </a:rPr>
              <a:t>t open attachments in unsolicited e-mails, even if they come from people in your contact list, and never click on a URL contained in an unsolicited  e-mail, even if you think it looks safe. Instead, close the e-mail and </a:t>
            </a:r>
            <a:r>
              <a:rPr dirty="0" sz="900">
                <a:solidFill>
                  <a:srgbClr val="313231"/>
                </a:solidFill>
                <a:latin typeface="Trebuchet MS"/>
                <a:cs typeface="Trebuchet MS"/>
              </a:rPr>
              <a:t>go </a:t>
            </a:r>
            <a:r>
              <a:rPr dirty="0" sz="900" spc="-5">
                <a:solidFill>
                  <a:srgbClr val="313231"/>
                </a:solidFill>
                <a:latin typeface="Trebuchet MS"/>
                <a:cs typeface="Trebuchet MS"/>
              </a:rPr>
              <a:t>to the organization</a:t>
            </a:r>
            <a:r>
              <a:rPr dirty="0" sz="900" spc="-5">
                <a:solidFill>
                  <a:srgbClr val="313231"/>
                </a:solidFill>
                <a:latin typeface="MS PGothic"/>
                <a:cs typeface="MS PGothic"/>
              </a:rPr>
              <a:t>’</a:t>
            </a:r>
            <a:r>
              <a:rPr dirty="0" sz="900" spc="-5">
                <a:solidFill>
                  <a:srgbClr val="313231"/>
                </a:solidFill>
                <a:latin typeface="Trebuchet MS"/>
                <a:cs typeface="Trebuchet MS"/>
              </a:rPr>
              <a:t>s website </a:t>
            </a:r>
            <a:r>
              <a:rPr dirty="0" sz="900" spc="90">
                <a:solidFill>
                  <a:srgbClr val="313231"/>
                </a:solidFill>
                <a:latin typeface="Trebuchet MS"/>
                <a:cs typeface="Trebuchet MS"/>
              </a:rPr>
              <a:t> </a:t>
            </a:r>
            <a:r>
              <a:rPr dirty="0" sz="900" spc="-5">
                <a:solidFill>
                  <a:srgbClr val="313231"/>
                </a:solidFill>
                <a:latin typeface="Trebuchet MS"/>
                <a:cs typeface="Trebuchet MS"/>
              </a:rPr>
              <a:t>directly.</a:t>
            </a:r>
            <a:endParaRPr sz="90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3871595" cy="292100"/>
          </a:xfrm>
          <a:prstGeom prst="rect"/>
        </p:spPr>
        <p:txBody>
          <a:bodyPr wrap="square" lIns="0" tIns="0" rIns="0" bIns="0" rtlCol="0" vert="horz">
            <a:spAutoFit/>
          </a:bodyPr>
          <a:lstStyle/>
          <a:p>
            <a:pPr marL="12700">
              <a:lnSpc>
                <a:spcPct val="100000"/>
              </a:lnSpc>
            </a:pPr>
            <a:r>
              <a:rPr dirty="0" sz="1800">
                <a:solidFill>
                  <a:srgbClr val="00467F"/>
                </a:solidFill>
              </a:rPr>
              <a:t>R</a:t>
            </a:r>
            <a:r>
              <a:rPr dirty="0" sz="1800" spc="-325">
                <a:solidFill>
                  <a:srgbClr val="00467F"/>
                </a:solidFill>
              </a:rPr>
              <a:t> </a:t>
            </a:r>
            <a:r>
              <a:rPr dirty="0" sz="1800" spc="105">
                <a:solidFill>
                  <a:srgbClr val="00467F"/>
                </a:solidFill>
              </a:rPr>
              <a:t>AN</a:t>
            </a:r>
            <a:r>
              <a:rPr dirty="0" sz="1800" spc="-320">
                <a:solidFill>
                  <a:srgbClr val="00467F"/>
                </a:solidFill>
              </a:rPr>
              <a:t> </a:t>
            </a:r>
            <a:r>
              <a:rPr dirty="0" sz="1800">
                <a:solidFill>
                  <a:srgbClr val="00467F"/>
                </a:solidFill>
              </a:rPr>
              <a:t>S</a:t>
            </a:r>
            <a:r>
              <a:rPr dirty="0" sz="1800" spc="-325">
                <a:solidFill>
                  <a:srgbClr val="00467F"/>
                </a:solidFill>
              </a:rPr>
              <a:t> </a:t>
            </a:r>
            <a:r>
              <a:rPr dirty="0" sz="1800">
                <a:solidFill>
                  <a:srgbClr val="00467F"/>
                </a:solidFill>
              </a:rPr>
              <a:t>O</a:t>
            </a:r>
            <a:r>
              <a:rPr dirty="0" sz="1800" spc="-325">
                <a:solidFill>
                  <a:srgbClr val="00467F"/>
                </a:solidFill>
              </a:rPr>
              <a:t> </a:t>
            </a:r>
            <a:r>
              <a:rPr dirty="0" sz="1800" spc="125">
                <a:solidFill>
                  <a:srgbClr val="00467F"/>
                </a:solidFill>
              </a:rPr>
              <a:t>MWAR</a:t>
            </a:r>
            <a:r>
              <a:rPr dirty="0" sz="1800" spc="-325">
                <a:solidFill>
                  <a:srgbClr val="00467F"/>
                </a:solidFill>
              </a:rPr>
              <a:t> </a:t>
            </a:r>
            <a:r>
              <a:rPr dirty="0" sz="1800">
                <a:solidFill>
                  <a:srgbClr val="00467F"/>
                </a:solidFill>
              </a:rPr>
              <a:t>E</a:t>
            </a:r>
            <a:r>
              <a:rPr dirty="0" sz="1800" spc="420">
                <a:solidFill>
                  <a:srgbClr val="00467F"/>
                </a:solidFill>
              </a:rPr>
              <a:t> </a:t>
            </a:r>
            <a:r>
              <a:rPr dirty="0" sz="1800">
                <a:solidFill>
                  <a:srgbClr val="00467F"/>
                </a:solidFill>
              </a:rPr>
              <a:t>B</a:t>
            </a:r>
            <a:r>
              <a:rPr dirty="0" sz="1800" spc="-320">
                <a:solidFill>
                  <a:srgbClr val="00467F"/>
                </a:solidFill>
              </a:rPr>
              <a:t> </a:t>
            </a:r>
            <a:r>
              <a:rPr dirty="0" sz="1800" spc="110">
                <a:solidFill>
                  <a:srgbClr val="00467F"/>
                </a:solidFill>
              </a:rPr>
              <a:t>ES</a:t>
            </a:r>
            <a:r>
              <a:rPr dirty="0" sz="1800" spc="-325">
                <a:solidFill>
                  <a:srgbClr val="00467F"/>
                </a:solidFill>
              </a:rPr>
              <a:t> </a:t>
            </a:r>
            <a:r>
              <a:rPr dirty="0" sz="1800">
                <a:solidFill>
                  <a:srgbClr val="00467F"/>
                </a:solidFill>
              </a:rPr>
              <a:t>T</a:t>
            </a:r>
            <a:r>
              <a:rPr dirty="0" sz="1800" spc="385">
                <a:solidFill>
                  <a:srgbClr val="00467F"/>
                </a:solidFill>
              </a:rPr>
              <a:t> </a:t>
            </a:r>
            <a:r>
              <a:rPr dirty="0" sz="1800">
                <a:solidFill>
                  <a:srgbClr val="00467F"/>
                </a:solidFill>
              </a:rPr>
              <a:t>P</a:t>
            </a:r>
            <a:r>
              <a:rPr dirty="0" sz="1800" spc="-315">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AC</a:t>
            </a:r>
            <a:r>
              <a:rPr dirty="0" sz="1800" spc="-320">
                <a:solidFill>
                  <a:srgbClr val="00467F"/>
                </a:solidFill>
              </a:rPr>
              <a:t> </a:t>
            </a:r>
            <a:r>
              <a:rPr dirty="0" sz="1800">
                <a:solidFill>
                  <a:srgbClr val="00467F"/>
                </a:solidFill>
              </a:rPr>
              <a:t>T</a:t>
            </a:r>
            <a:r>
              <a:rPr dirty="0" sz="1800" spc="-325">
                <a:solidFill>
                  <a:srgbClr val="00467F"/>
                </a:solidFill>
              </a:rPr>
              <a:t> </a:t>
            </a:r>
            <a:r>
              <a:rPr dirty="0" sz="1800" spc="-5">
                <a:solidFill>
                  <a:srgbClr val="00467F"/>
                </a:solidFill>
              </a:rPr>
              <a:t>I</a:t>
            </a:r>
            <a:r>
              <a:rPr dirty="0" sz="1800" spc="-320">
                <a:solidFill>
                  <a:srgbClr val="00467F"/>
                </a:solidFill>
              </a:rPr>
              <a:t> </a:t>
            </a:r>
            <a:r>
              <a:rPr dirty="0" sz="1800" spc="-5">
                <a:solidFill>
                  <a:srgbClr val="00467F"/>
                </a:solidFill>
              </a:rPr>
              <a:t>C</a:t>
            </a:r>
            <a:r>
              <a:rPr dirty="0" sz="1800" spc="-320">
                <a:solidFill>
                  <a:srgbClr val="00467F"/>
                </a:solidFill>
              </a:rPr>
              <a:t> </a:t>
            </a:r>
            <a:r>
              <a:rPr dirty="0" sz="1800" spc="110">
                <a:solidFill>
                  <a:srgbClr val="00467F"/>
                </a:solidFill>
              </a:rPr>
              <a:t>ES</a:t>
            </a:r>
            <a:r>
              <a:rPr dirty="0" sz="1800" spc="-320">
                <a:solidFill>
                  <a:srgbClr val="00467F"/>
                </a:solidFill>
              </a:rPr>
              <a:t> </a:t>
            </a:r>
            <a:endParaRPr sz="1800"/>
          </a:p>
        </p:txBody>
      </p:sp>
      <p:sp>
        <p:nvSpPr>
          <p:cNvPr id="3" name="object 3"/>
          <p:cNvSpPr txBox="1"/>
          <p:nvPr/>
        </p:nvSpPr>
        <p:spPr>
          <a:xfrm>
            <a:off x="548601" y="3109341"/>
            <a:ext cx="5975985" cy="152400"/>
          </a:xfrm>
          <a:prstGeom prst="rect">
            <a:avLst/>
          </a:prstGeom>
        </p:spPr>
        <p:txBody>
          <a:bodyPr wrap="square" lIns="0" tIns="0" rIns="0" bIns="0" rtlCol="0" vert="horz">
            <a:spAutoFit/>
          </a:bodyPr>
          <a:lstStyle/>
          <a:p>
            <a:pPr marL="12700">
              <a:lnSpc>
                <a:spcPct val="100000"/>
              </a:lnSpc>
            </a:pPr>
            <a:r>
              <a:rPr dirty="0" sz="900" b="1">
                <a:solidFill>
                  <a:srgbClr val="C00000"/>
                </a:solidFill>
                <a:latin typeface="Trebuchet MS"/>
                <a:cs typeface="Trebuchet MS"/>
              </a:rPr>
              <a:t>REMEMBER: </a:t>
            </a:r>
            <a:r>
              <a:rPr dirty="0" sz="900" spc="-5" b="1">
                <a:solidFill>
                  <a:srgbClr val="C00000"/>
                </a:solidFill>
                <a:latin typeface="Trebuchet MS"/>
                <a:cs typeface="Trebuchet MS"/>
              </a:rPr>
              <a:t>PAYING THE CRIMINALS BEHIND RANSOMWARE DOES NOT GUARANTEE THE </a:t>
            </a:r>
            <a:r>
              <a:rPr dirty="0" sz="900" b="1">
                <a:solidFill>
                  <a:srgbClr val="C00000"/>
                </a:solidFill>
                <a:latin typeface="Trebuchet MS"/>
                <a:cs typeface="Trebuchet MS"/>
              </a:rPr>
              <a:t>RETURN </a:t>
            </a:r>
            <a:r>
              <a:rPr dirty="0" sz="900" spc="-5" b="1">
                <a:solidFill>
                  <a:srgbClr val="C00000"/>
                </a:solidFill>
                <a:latin typeface="Trebuchet MS"/>
                <a:cs typeface="Trebuchet MS"/>
              </a:rPr>
              <a:t>OF </a:t>
            </a:r>
            <a:r>
              <a:rPr dirty="0" sz="900" b="1">
                <a:solidFill>
                  <a:srgbClr val="C00000"/>
                </a:solidFill>
                <a:latin typeface="Trebuchet MS"/>
                <a:cs typeface="Trebuchet MS"/>
              </a:rPr>
              <a:t>YOUR</a:t>
            </a:r>
            <a:r>
              <a:rPr dirty="0" sz="900" spc="155" b="1">
                <a:solidFill>
                  <a:srgbClr val="C00000"/>
                </a:solidFill>
                <a:latin typeface="Trebuchet MS"/>
                <a:cs typeface="Trebuchet MS"/>
              </a:rPr>
              <a:t> </a:t>
            </a:r>
            <a:r>
              <a:rPr dirty="0" sz="900" spc="-10" b="1">
                <a:solidFill>
                  <a:srgbClr val="C00000"/>
                </a:solidFill>
                <a:latin typeface="Trebuchet MS"/>
                <a:cs typeface="Trebuchet MS"/>
              </a:rPr>
              <a:t>DATA.</a:t>
            </a:r>
            <a:endParaRPr sz="900">
              <a:latin typeface="Trebuchet MS"/>
              <a:cs typeface="Trebuchet MS"/>
            </a:endParaRPr>
          </a:p>
        </p:txBody>
      </p:sp>
      <p:sp>
        <p:nvSpPr>
          <p:cNvPr id="4" name="object 4"/>
          <p:cNvSpPr txBox="1"/>
          <p:nvPr/>
        </p:nvSpPr>
        <p:spPr>
          <a:xfrm>
            <a:off x="523240" y="937259"/>
            <a:ext cx="8135620" cy="183070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F </a:t>
            </a:r>
            <a:r>
              <a:rPr dirty="0" sz="1050" spc="114">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T </a:t>
            </a:r>
            <a:r>
              <a:rPr dirty="0" sz="1050" spc="114">
                <a:solidFill>
                  <a:srgbClr val="00467F"/>
                </a:solidFill>
                <a:latin typeface="Trebuchet MS"/>
                <a:cs typeface="Trebuchet MS"/>
              </a:rPr>
              <a:t> </a:t>
            </a:r>
            <a:r>
              <a:rPr dirty="0" sz="1050">
                <a:solidFill>
                  <a:srgbClr val="00467F"/>
                </a:solidFill>
                <a:latin typeface="Trebuchet MS"/>
                <a:cs typeface="Trebuchet MS"/>
              </a:rPr>
              <a:t>H</a:t>
            </a:r>
            <a:r>
              <a:rPr dirty="0" sz="1050" spc="-9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P</a:t>
            </a:r>
            <a:r>
              <a:rPr dirty="0" sz="1050" spc="-95">
                <a:solidFill>
                  <a:srgbClr val="00467F"/>
                </a:solidFill>
                <a:latin typeface="Trebuchet MS"/>
                <a:cs typeface="Trebuchet MS"/>
              </a:rPr>
              <a:t> </a:t>
            </a:r>
            <a:r>
              <a:rPr dirty="0" sz="1050">
                <a:solidFill>
                  <a:srgbClr val="00467F"/>
                </a:solidFill>
                <a:latin typeface="Trebuchet MS"/>
                <a:cs typeface="Trebuchet MS"/>
              </a:rPr>
              <a:t>P</a:t>
            </a:r>
            <a:r>
              <a:rPr dirty="0" sz="1050" spc="-95">
                <a:solidFill>
                  <a:srgbClr val="00467F"/>
                </a:solidFill>
                <a:latin typeface="Trebuchet MS"/>
                <a:cs typeface="Trebuchet MS"/>
              </a:rPr>
              <a:t> </a:t>
            </a:r>
            <a:r>
              <a:rPr dirty="0" sz="1050" spc="150">
                <a:solidFill>
                  <a:srgbClr val="00467F"/>
                </a:solidFill>
                <a:latin typeface="Trebuchet MS"/>
                <a:cs typeface="Trebuchet MS"/>
              </a:rPr>
              <a:t>ENS</a:t>
            </a:r>
            <a:r>
              <a:rPr dirty="0" sz="1050" spc="-100">
                <a:solidFill>
                  <a:srgbClr val="00467F"/>
                </a:solidFill>
                <a:latin typeface="Trebuchet MS"/>
                <a:cs typeface="Trebuchet MS"/>
              </a:rPr>
              <a:t> </a:t>
            </a:r>
            <a:r>
              <a:rPr dirty="0" sz="1050">
                <a:solidFill>
                  <a:srgbClr val="00467F"/>
                </a:solidFill>
                <a:latin typeface="Trebuchet MS"/>
                <a:cs typeface="Trebuchet MS"/>
              </a:rPr>
              <a:t>, </a:t>
            </a:r>
            <a:r>
              <a:rPr dirty="0" sz="1050" spc="100">
                <a:solidFill>
                  <a:srgbClr val="00467F"/>
                </a:solidFill>
                <a:latin typeface="Trebuchet MS"/>
                <a:cs typeface="Trebuchet MS"/>
              </a:rPr>
              <a:t> </a:t>
            </a:r>
            <a:r>
              <a:rPr dirty="0" sz="1050" spc="5">
                <a:solidFill>
                  <a:srgbClr val="00467F"/>
                </a:solidFill>
                <a:latin typeface="Trebuchet MS"/>
                <a:cs typeface="Trebuchet MS"/>
              </a:rPr>
              <a:t>W</a:t>
            </a:r>
            <a:r>
              <a:rPr dirty="0" sz="1050" spc="-95">
                <a:solidFill>
                  <a:srgbClr val="00467F"/>
                </a:solidFill>
                <a:latin typeface="Trebuchet MS"/>
                <a:cs typeface="Trebuchet MS"/>
              </a:rPr>
              <a:t> </a:t>
            </a:r>
            <a:r>
              <a:rPr dirty="0" sz="1050">
                <a:solidFill>
                  <a:srgbClr val="00467F"/>
                </a:solidFill>
                <a:latin typeface="Trebuchet MS"/>
                <a:cs typeface="Trebuchet MS"/>
              </a:rPr>
              <a:t>H</a:t>
            </a:r>
            <a:r>
              <a:rPr dirty="0" sz="1050" spc="-9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T </a:t>
            </a:r>
            <a:r>
              <a:rPr dirty="0" sz="1050" spc="100">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N </a:t>
            </a:r>
            <a:r>
              <a:rPr dirty="0" sz="1050" spc="100">
                <a:solidFill>
                  <a:srgbClr val="00467F"/>
                </a:solidFill>
                <a:latin typeface="Trebuchet MS"/>
                <a:cs typeface="Trebuchet MS"/>
              </a:rPr>
              <a:t> </a:t>
            </a:r>
            <a:r>
              <a:rPr dirty="0" sz="1050" spc="114">
                <a:solidFill>
                  <a:srgbClr val="00467F"/>
                </a:solidFill>
                <a:latin typeface="Trebuchet MS"/>
                <a:cs typeface="Trebuchet MS"/>
              </a:rPr>
              <a:t>YO</a:t>
            </a:r>
            <a:r>
              <a:rPr dirty="0" sz="1050" spc="-100">
                <a:solidFill>
                  <a:srgbClr val="00467F"/>
                </a:solidFill>
                <a:latin typeface="Trebuchet MS"/>
                <a:cs typeface="Trebuchet MS"/>
              </a:rPr>
              <a:t> </a:t>
            </a:r>
            <a:r>
              <a:rPr dirty="0" sz="1050">
                <a:solidFill>
                  <a:srgbClr val="00467F"/>
                </a:solidFill>
                <a:latin typeface="Trebuchet MS"/>
                <a:cs typeface="Trebuchet MS"/>
              </a:rPr>
              <a:t>U </a:t>
            </a:r>
            <a:r>
              <a:rPr dirty="0" sz="1050" spc="114">
                <a:solidFill>
                  <a:srgbClr val="00467F"/>
                </a:solidFill>
                <a:latin typeface="Trebuchet MS"/>
                <a:cs typeface="Trebuchet MS"/>
              </a:rPr>
              <a:t> </a:t>
            </a:r>
            <a:r>
              <a:rPr dirty="0" sz="1050">
                <a:solidFill>
                  <a:srgbClr val="00467F"/>
                </a:solidFill>
                <a:latin typeface="Trebuchet MS"/>
                <a:cs typeface="Trebuchet MS"/>
              </a:rPr>
              <a:t>D</a:t>
            </a:r>
            <a:r>
              <a:rPr dirty="0" sz="1050" spc="-95">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a:t>
            </a:r>
            <a:endParaRPr sz="1050">
              <a:latin typeface="Trebuchet MS"/>
              <a:cs typeface="Trebuchet MS"/>
            </a:endParaRPr>
          </a:p>
          <a:p>
            <a:pPr>
              <a:lnSpc>
                <a:spcPct val="100000"/>
              </a:lnSpc>
              <a:spcBef>
                <a:spcPts val="45"/>
              </a:spcBef>
            </a:pPr>
            <a:endParaRPr sz="1150">
              <a:latin typeface="Times New Roman"/>
              <a:cs typeface="Times New Roman"/>
            </a:endParaRPr>
          </a:p>
          <a:p>
            <a:pPr marL="205104" marR="5080" indent="-167005">
              <a:lnSpc>
                <a:spcPct val="100000"/>
              </a:lnSpc>
              <a:buFont typeface="Arial"/>
              <a:buChar char="•"/>
              <a:tabLst>
                <a:tab pos="205104" algn="l"/>
                <a:tab pos="205740" algn="l"/>
              </a:tabLst>
            </a:pPr>
            <a:r>
              <a:rPr dirty="0" sz="900" spc="-5">
                <a:solidFill>
                  <a:srgbClr val="313231"/>
                </a:solidFill>
                <a:latin typeface="Trebuchet MS"/>
                <a:cs typeface="Trebuchet MS"/>
              </a:rPr>
              <a:t>Contact your local FBI office. Your local FBI field office can provide guidance on how to deal with the ransomware. You can find contact information for  your local field office at </a:t>
            </a:r>
            <a:r>
              <a:rPr dirty="0" sz="900" spc="-5" u="sng">
                <a:solidFill>
                  <a:srgbClr val="021D48"/>
                </a:solidFill>
                <a:latin typeface="Trebuchet MS"/>
                <a:cs typeface="Trebuchet MS"/>
                <a:hlinkClick r:id="rId2"/>
              </a:rPr>
              <a:t>www.fbi.gov/contact-us/field. </a:t>
            </a:r>
            <a:r>
              <a:rPr dirty="0" sz="900" spc="-5">
                <a:solidFill>
                  <a:srgbClr val="313231"/>
                </a:solidFill>
                <a:latin typeface="Trebuchet MS"/>
                <a:cs typeface="Trebuchet MS"/>
              </a:rPr>
              <a:t>Do not pay the ransom. Paying the ransom does not guarantee the return of your data or prevent  the criminals from escalating their demands. It only serves to embolden criminals and fund their future </a:t>
            </a:r>
            <a:r>
              <a:rPr dirty="0" sz="900" spc="85">
                <a:solidFill>
                  <a:srgbClr val="313231"/>
                </a:solidFill>
                <a:latin typeface="Trebuchet MS"/>
                <a:cs typeface="Trebuchet MS"/>
              </a:rPr>
              <a:t> </a:t>
            </a:r>
            <a:r>
              <a:rPr dirty="0" sz="900" spc="-5">
                <a:solidFill>
                  <a:srgbClr val="313231"/>
                </a:solidFill>
                <a:latin typeface="Trebuchet MS"/>
                <a:cs typeface="Trebuchet MS"/>
              </a:rPr>
              <a:t>activities.</a:t>
            </a:r>
            <a:endParaRPr sz="900">
              <a:latin typeface="Trebuchet MS"/>
              <a:cs typeface="Trebuchet MS"/>
            </a:endParaRPr>
          </a:p>
          <a:p>
            <a:pPr marL="205740" indent="-167640">
              <a:lnSpc>
                <a:spcPct val="100000"/>
              </a:lnSpc>
              <a:spcBef>
                <a:spcPts val="210"/>
              </a:spcBef>
              <a:buFont typeface="Arial"/>
              <a:buChar char="•"/>
              <a:tabLst>
                <a:tab pos="205104" algn="l"/>
                <a:tab pos="205740" algn="l"/>
              </a:tabLst>
            </a:pPr>
            <a:r>
              <a:rPr dirty="0" sz="900" spc="-5">
                <a:solidFill>
                  <a:srgbClr val="313231"/>
                </a:solidFill>
                <a:latin typeface="Trebuchet MS"/>
                <a:cs typeface="Trebuchet MS"/>
              </a:rPr>
              <a:t>Isolate the infected systems. If the infection has not spread to your entire network, take steps to segregate and protect the rest of your  </a:t>
            </a:r>
            <a:r>
              <a:rPr dirty="0" sz="900" spc="15">
                <a:solidFill>
                  <a:srgbClr val="313231"/>
                </a:solidFill>
                <a:latin typeface="Trebuchet MS"/>
                <a:cs typeface="Trebuchet MS"/>
              </a:rPr>
              <a:t> </a:t>
            </a:r>
            <a:r>
              <a:rPr dirty="0" sz="900" spc="-5">
                <a:solidFill>
                  <a:srgbClr val="313231"/>
                </a:solidFill>
                <a:latin typeface="Trebuchet MS"/>
                <a:cs typeface="Trebuchet MS"/>
              </a:rPr>
              <a:t>network.</a:t>
            </a:r>
            <a:endParaRPr sz="900">
              <a:latin typeface="Trebuchet MS"/>
              <a:cs typeface="Trebuchet MS"/>
            </a:endParaRPr>
          </a:p>
          <a:p>
            <a:pPr marL="205740" marR="146050" indent="-167640">
              <a:lnSpc>
                <a:spcPct val="100000"/>
              </a:lnSpc>
              <a:spcBef>
                <a:spcPts val="210"/>
              </a:spcBef>
              <a:buFont typeface="Arial"/>
              <a:buChar char="•"/>
              <a:tabLst>
                <a:tab pos="205104" algn="l"/>
                <a:tab pos="205740" algn="l"/>
              </a:tabLst>
            </a:pPr>
            <a:r>
              <a:rPr dirty="0" sz="900" spc="-5">
                <a:solidFill>
                  <a:srgbClr val="313231"/>
                </a:solidFill>
                <a:latin typeface="Trebuchet MS"/>
                <a:cs typeface="Trebuchet MS"/>
              </a:rPr>
              <a:t>Research the ransomware variant. Some, but not all, types of ransomware can be defeated without paying the ransom. If the variant can be identified  and has a working mitigation, your data may be</a:t>
            </a:r>
            <a:r>
              <a:rPr dirty="0" sz="900" spc="170">
                <a:solidFill>
                  <a:srgbClr val="313231"/>
                </a:solidFill>
                <a:latin typeface="Trebuchet MS"/>
                <a:cs typeface="Trebuchet MS"/>
              </a:rPr>
              <a:t> </a:t>
            </a:r>
            <a:r>
              <a:rPr dirty="0" sz="900" spc="-5">
                <a:solidFill>
                  <a:srgbClr val="313231"/>
                </a:solidFill>
                <a:latin typeface="Trebuchet MS"/>
                <a:cs typeface="Trebuchet MS"/>
              </a:rPr>
              <a:t>recoverable.</a:t>
            </a:r>
            <a:endParaRPr sz="900">
              <a:latin typeface="Trebuchet MS"/>
              <a:cs typeface="Trebuchet MS"/>
            </a:endParaRPr>
          </a:p>
          <a:p>
            <a:pPr marL="205740" marR="90170" indent="-167640">
              <a:lnSpc>
                <a:spcPct val="100000"/>
              </a:lnSpc>
              <a:spcBef>
                <a:spcPts val="210"/>
              </a:spcBef>
              <a:buFont typeface="Arial"/>
              <a:buChar char="•"/>
              <a:tabLst>
                <a:tab pos="205104" algn="l"/>
                <a:tab pos="205740" algn="l"/>
              </a:tabLst>
            </a:pPr>
            <a:r>
              <a:rPr dirty="0" sz="900" spc="-5">
                <a:solidFill>
                  <a:srgbClr val="313231"/>
                </a:solidFill>
                <a:latin typeface="Trebuchet MS"/>
                <a:cs typeface="Trebuchet MS"/>
              </a:rPr>
              <a:t>File a complaint with the Internet Crime Complaint Center (IC3) at </a:t>
            </a:r>
            <a:r>
              <a:rPr dirty="0" sz="900" spc="-5" u="sng">
                <a:solidFill>
                  <a:srgbClr val="021D48"/>
                </a:solidFill>
                <a:latin typeface="Trebuchet MS"/>
                <a:cs typeface="Trebuchet MS"/>
                <a:hlinkClick r:id="rId3"/>
              </a:rPr>
              <a:t>www.ic3.gov. </a:t>
            </a:r>
            <a:r>
              <a:rPr dirty="0" sz="900">
                <a:solidFill>
                  <a:srgbClr val="313231"/>
                </a:solidFill>
                <a:latin typeface="Trebuchet MS"/>
                <a:cs typeface="Trebuchet MS"/>
              </a:rPr>
              <a:t>The </a:t>
            </a:r>
            <a:r>
              <a:rPr dirty="0" sz="900" spc="-5">
                <a:solidFill>
                  <a:srgbClr val="313231"/>
                </a:solidFill>
                <a:latin typeface="Trebuchet MS"/>
                <a:cs typeface="Trebuchet MS"/>
              </a:rPr>
              <a:t>IC3 will route your case to the appropriate local law enforcement  bureau. It is at the discretion of that bureau as to whether to move forward on your </a:t>
            </a:r>
            <a:r>
              <a:rPr dirty="0" sz="900" spc="60">
                <a:solidFill>
                  <a:srgbClr val="313231"/>
                </a:solidFill>
                <a:latin typeface="Trebuchet MS"/>
                <a:cs typeface="Trebuchet MS"/>
              </a:rPr>
              <a:t> </a:t>
            </a:r>
            <a:r>
              <a:rPr dirty="0" sz="900" spc="-5">
                <a:solidFill>
                  <a:srgbClr val="313231"/>
                </a:solidFill>
                <a:latin typeface="Trebuchet MS"/>
                <a:cs typeface="Trebuchet MS"/>
              </a:rPr>
              <a:t>case.</a:t>
            </a:r>
            <a:endParaRPr sz="900">
              <a:latin typeface="Trebuchet MS"/>
              <a:cs typeface="Trebuchet MS"/>
            </a:endParaRPr>
          </a:p>
          <a:p>
            <a:pPr marL="205740" marR="320040" indent="-167640">
              <a:lnSpc>
                <a:spcPct val="100000"/>
              </a:lnSpc>
              <a:spcBef>
                <a:spcPts val="210"/>
              </a:spcBef>
              <a:buFont typeface="Arial"/>
              <a:buChar char="•"/>
              <a:tabLst>
                <a:tab pos="205104" algn="l"/>
                <a:tab pos="205740" algn="l"/>
              </a:tabLst>
            </a:pPr>
            <a:r>
              <a:rPr dirty="0" sz="900" spc="-5">
                <a:solidFill>
                  <a:srgbClr val="313231"/>
                </a:solidFill>
                <a:latin typeface="Trebuchet MS"/>
                <a:cs typeface="Trebuchet MS"/>
              </a:rPr>
              <a:t>Review your business processes to identify the gap that allowed the malicious software to be executed. Once you find the gap, close it and provide  training to your</a:t>
            </a:r>
            <a:r>
              <a:rPr dirty="0" sz="900" spc="15">
                <a:solidFill>
                  <a:srgbClr val="313231"/>
                </a:solidFill>
                <a:latin typeface="Trebuchet MS"/>
                <a:cs typeface="Trebuchet MS"/>
              </a:rPr>
              <a:t> </a:t>
            </a:r>
            <a:r>
              <a:rPr dirty="0" sz="900" spc="-5">
                <a:solidFill>
                  <a:srgbClr val="313231"/>
                </a:solidFill>
                <a:latin typeface="Trebuchet MS"/>
                <a:cs typeface="Trebuchet MS"/>
              </a:rPr>
              <a:t>staff.</a:t>
            </a:r>
            <a:endParaRPr sz="900">
              <a:latin typeface="Trebuchet MS"/>
              <a:cs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1689100" cy="292100"/>
          </a:xfrm>
          <a:prstGeom prst="rect"/>
        </p:spPr>
        <p:txBody>
          <a:bodyPr wrap="square" lIns="0" tIns="0" rIns="0" bIns="0" rtlCol="0" vert="horz">
            <a:spAutoFit/>
          </a:bodyPr>
          <a:lstStyle/>
          <a:p>
            <a:pPr marL="12700">
              <a:lnSpc>
                <a:spcPct val="100000"/>
              </a:lnSpc>
            </a:pPr>
            <a:r>
              <a:rPr dirty="0" sz="1800">
                <a:solidFill>
                  <a:srgbClr val="00467F"/>
                </a:solidFill>
              </a:rPr>
              <a:t>R</a:t>
            </a:r>
            <a:r>
              <a:rPr dirty="0" sz="1800" spc="-340">
                <a:solidFill>
                  <a:srgbClr val="00467F"/>
                </a:solidFill>
              </a:rPr>
              <a:t> </a:t>
            </a:r>
            <a:r>
              <a:rPr dirty="0" sz="1800" spc="105">
                <a:solidFill>
                  <a:srgbClr val="00467F"/>
                </a:solidFill>
              </a:rPr>
              <a:t>AN</a:t>
            </a:r>
            <a:r>
              <a:rPr dirty="0" sz="1800" spc="-335">
                <a:solidFill>
                  <a:srgbClr val="00467F"/>
                </a:solidFill>
              </a:rPr>
              <a:t> </a:t>
            </a:r>
            <a:r>
              <a:rPr dirty="0" sz="1800">
                <a:solidFill>
                  <a:srgbClr val="00467F"/>
                </a:solidFill>
              </a:rPr>
              <a:t>S</a:t>
            </a:r>
            <a:r>
              <a:rPr dirty="0" sz="1800" spc="-340">
                <a:solidFill>
                  <a:srgbClr val="00467F"/>
                </a:solidFill>
              </a:rPr>
              <a:t> </a:t>
            </a:r>
            <a:r>
              <a:rPr dirty="0" sz="1800">
                <a:solidFill>
                  <a:srgbClr val="00467F"/>
                </a:solidFill>
              </a:rPr>
              <a:t>O</a:t>
            </a:r>
            <a:r>
              <a:rPr dirty="0" sz="1800" spc="-340">
                <a:solidFill>
                  <a:srgbClr val="00467F"/>
                </a:solidFill>
              </a:rPr>
              <a:t> </a:t>
            </a:r>
            <a:r>
              <a:rPr dirty="0" sz="1800" spc="125">
                <a:solidFill>
                  <a:srgbClr val="00467F"/>
                </a:solidFill>
              </a:rPr>
              <a:t>MWAR</a:t>
            </a:r>
            <a:r>
              <a:rPr dirty="0" sz="1800" spc="-340">
                <a:solidFill>
                  <a:srgbClr val="00467F"/>
                </a:solidFill>
              </a:rPr>
              <a:t> </a:t>
            </a:r>
            <a:r>
              <a:rPr dirty="0" sz="1800">
                <a:solidFill>
                  <a:srgbClr val="00467F"/>
                </a:solidFill>
              </a:rPr>
              <a:t>E</a:t>
            </a:r>
            <a:endParaRPr sz="1800"/>
          </a:p>
        </p:txBody>
      </p:sp>
      <p:sp>
        <p:nvSpPr>
          <p:cNvPr id="3" name="object 3"/>
          <p:cNvSpPr txBox="1"/>
          <p:nvPr/>
        </p:nvSpPr>
        <p:spPr>
          <a:xfrm>
            <a:off x="548641" y="1271396"/>
            <a:ext cx="1165225" cy="701040"/>
          </a:xfrm>
          <a:prstGeom prst="rect">
            <a:avLst/>
          </a:prstGeom>
        </p:spPr>
        <p:txBody>
          <a:bodyPr wrap="square" lIns="0" tIns="0" rIns="0" bIns="0" rtlCol="0" vert="horz">
            <a:spAutoFit/>
          </a:bodyPr>
          <a:lstStyle/>
          <a:p>
            <a:pPr marL="12700" marR="5080">
              <a:lnSpc>
                <a:spcPct val="100000"/>
              </a:lnSpc>
            </a:pPr>
            <a:r>
              <a:rPr dirty="0" sz="900" spc="-5" b="1">
                <a:solidFill>
                  <a:srgbClr val="00A1DF"/>
                </a:solidFill>
                <a:latin typeface="Trebuchet MS"/>
                <a:cs typeface="Trebuchet MS"/>
              </a:rPr>
              <a:t>S </a:t>
            </a:r>
            <a:r>
              <a:rPr dirty="0" sz="900" spc="25" b="1">
                <a:solidFill>
                  <a:srgbClr val="00A1DF"/>
                </a:solidFill>
                <a:latin typeface="Trebuchet MS"/>
                <a:cs typeface="Trebuchet MS"/>
              </a:rPr>
              <a:t>T </a:t>
            </a:r>
            <a:r>
              <a:rPr dirty="0" sz="900" spc="-5" b="1">
                <a:solidFill>
                  <a:srgbClr val="00A1DF"/>
                </a:solidFill>
                <a:latin typeface="Trebuchet MS"/>
                <a:cs typeface="Trebuchet MS"/>
              </a:rPr>
              <a:t>A </a:t>
            </a:r>
            <a:r>
              <a:rPr dirty="0" sz="900" spc="30" b="1">
                <a:solidFill>
                  <a:srgbClr val="00A1DF"/>
                </a:solidFill>
                <a:latin typeface="Trebuchet MS"/>
                <a:cs typeface="Trebuchet MS"/>
              </a:rPr>
              <a:t>T </a:t>
            </a:r>
            <a:r>
              <a:rPr dirty="0" sz="900" b="1">
                <a:solidFill>
                  <a:srgbClr val="00A1DF"/>
                </a:solidFill>
                <a:latin typeface="Trebuchet MS"/>
                <a:cs typeface="Trebuchet MS"/>
              </a:rPr>
              <a:t>E </a:t>
            </a:r>
            <a:r>
              <a:rPr dirty="0" sz="900" spc="-5" b="1">
                <a:solidFill>
                  <a:srgbClr val="00A1DF"/>
                </a:solidFill>
                <a:latin typeface="Trebuchet MS"/>
                <a:cs typeface="Trebuchet MS"/>
              </a:rPr>
              <a:t>S </a:t>
            </a:r>
            <a:r>
              <a:rPr dirty="0" sz="900" spc="30" b="1">
                <a:solidFill>
                  <a:srgbClr val="00A1DF"/>
                </a:solidFill>
                <a:latin typeface="Trebuchet MS"/>
                <a:cs typeface="Trebuchet MS"/>
              </a:rPr>
              <a:t>T </a:t>
            </a:r>
            <a:r>
              <a:rPr dirty="0" sz="900" b="1">
                <a:solidFill>
                  <a:srgbClr val="00A1DF"/>
                </a:solidFill>
                <a:latin typeface="Trebuchet MS"/>
                <a:cs typeface="Trebuchet MS"/>
              </a:rPr>
              <a:t>H </a:t>
            </a:r>
            <a:r>
              <a:rPr dirty="0" sz="900" spc="-5" b="1">
                <a:solidFill>
                  <a:srgbClr val="00A1DF"/>
                </a:solidFill>
                <a:latin typeface="Trebuchet MS"/>
                <a:cs typeface="Trebuchet MS"/>
              </a:rPr>
              <a:t>A </a:t>
            </a:r>
            <a:r>
              <a:rPr dirty="0" sz="900" b="1">
                <a:solidFill>
                  <a:srgbClr val="00A1DF"/>
                </a:solidFill>
                <a:latin typeface="Trebuchet MS"/>
                <a:cs typeface="Trebuchet MS"/>
              </a:rPr>
              <a:t>T  </a:t>
            </a:r>
            <a:r>
              <a:rPr dirty="0" sz="900" spc="30" b="1">
                <a:solidFill>
                  <a:srgbClr val="00A1DF"/>
                </a:solidFill>
                <a:latin typeface="Trebuchet MS"/>
                <a:cs typeface="Trebuchet MS"/>
              </a:rPr>
              <a:t>E </a:t>
            </a:r>
            <a:r>
              <a:rPr dirty="0" sz="900" b="1">
                <a:solidFill>
                  <a:srgbClr val="00A1DF"/>
                </a:solidFill>
                <a:latin typeface="Trebuchet MS"/>
                <a:cs typeface="Trebuchet MS"/>
              </a:rPr>
              <a:t>X P </a:t>
            </a:r>
            <a:r>
              <a:rPr dirty="0" sz="900" spc="30" b="1">
                <a:solidFill>
                  <a:srgbClr val="00A1DF"/>
                </a:solidFill>
                <a:latin typeface="Trebuchet MS"/>
                <a:cs typeface="Trebuchet MS"/>
              </a:rPr>
              <a:t>E </a:t>
            </a:r>
            <a:r>
              <a:rPr dirty="0" sz="900" b="1">
                <a:solidFill>
                  <a:srgbClr val="00A1DF"/>
                </a:solidFill>
                <a:latin typeface="Trebuchet MS"/>
                <a:cs typeface="Trebuchet MS"/>
              </a:rPr>
              <a:t>R </a:t>
            </a:r>
            <a:r>
              <a:rPr dirty="0" sz="900" spc="-5" b="1">
                <a:solidFill>
                  <a:srgbClr val="00A1DF"/>
                </a:solidFill>
                <a:latin typeface="Trebuchet MS"/>
                <a:cs typeface="Trebuchet MS"/>
              </a:rPr>
              <a:t>I </a:t>
            </a:r>
            <a:r>
              <a:rPr dirty="0" sz="900" spc="25" b="1">
                <a:solidFill>
                  <a:srgbClr val="00A1DF"/>
                </a:solidFill>
                <a:latin typeface="Trebuchet MS"/>
                <a:cs typeface="Trebuchet MS"/>
              </a:rPr>
              <a:t>E </a:t>
            </a:r>
            <a:r>
              <a:rPr dirty="0" sz="900" spc="-5" b="1">
                <a:solidFill>
                  <a:srgbClr val="00A1DF"/>
                </a:solidFill>
                <a:latin typeface="Trebuchet MS"/>
                <a:cs typeface="Trebuchet MS"/>
              </a:rPr>
              <a:t>N </a:t>
            </a:r>
            <a:r>
              <a:rPr dirty="0" sz="900" b="1">
                <a:solidFill>
                  <a:srgbClr val="00A1DF"/>
                </a:solidFill>
                <a:latin typeface="Trebuchet MS"/>
                <a:cs typeface="Trebuchet MS"/>
              </a:rPr>
              <a:t>C </a:t>
            </a:r>
            <a:r>
              <a:rPr dirty="0" sz="900" spc="30" b="1">
                <a:solidFill>
                  <a:srgbClr val="00A1DF"/>
                </a:solidFill>
                <a:latin typeface="Trebuchet MS"/>
                <a:cs typeface="Trebuchet MS"/>
              </a:rPr>
              <a:t>E </a:t>
            </a:r>
            <a:r>
              <a:rPr dirty="0" sz="900" b="1">
                <a:solidFill>
                  <a:srgbClr val="00A1DF"/>
                </a:solidFill>
                <a:latin typeface="Trebuchet MS"/>
                <a:cs typeface="Trebuchet MS"/>
              </a:rPr>
              <a:t>D  R </a:t>
            </a:r>
            <a:r>
              <a:rPr dirty="0" sz="900" spc="15" b="1">
                <a:solidFill>
                  <a:srgbClr val="00A1DF"/>
                </a:solidFill>
                <a:latin typeface="Trebuchet MS"/>
                <a:cs typeface="Trebuchet MS"/>
              </a:rPr>
              <a:t>A </a:t>
            </a:r>
            <a:r>
              <a:rPr dirty="0" sz="900" spc="-5" b="1">
                <a:solidFill>
                  <a:srgbClr val="00A1DF"/>
                </a:solidFill>
                <a:latin typeface="Trebuchet MS"/>
                <a:cs typeface="Trebuchet MS"/>
              </a:rPr>
              <a:t>N S O M </a:t>
            </a:r>
            <a:r>
              <a:rPr dirty="0" sz="900" b="1">
                <a:solidFill>
                  <a:srgbClr val="00A1DF"/>
                </a:solidFill>
                <a:latin typeface="Trebuchet MS"/>
                <a:cs typeface="Trebuchet MS"/>
              </a:rPr>
              <a:t>W </a:t>
            </a:r>
            <a:r>
              <a:rPr dirty="0" sz="900" spc="15" b="1">
                <a:solidFill>
                  <a:srgbClr val="00A1DF"/>
                </a:solidFill>
                <a:latin typeface="Trebuchet MS"/>
                <a:cs typeface="Trebuchet MS"/>
              </a:rPr>
              <a:t>A </a:t>
            </a:r>
            <a:r>
              <a:rPr dirty="0" sz="900" spc="-5" b="1">
                <a:solidFill>
                  <a:srgbClr val="00A1DF"/>
                </a:solidFill>
                <a:latin typeface="Trebuchet MS"/>
                <a:cs typeface="Trebuchet MS"/>
              </a:rPr>
              <a:t>R </a:t>
            </a:r>
            <a:r>
              <a:rPr dirty="0" sz="900" b="1">
                <a:solidFill>
                  <a:srgbClr val="00A1DF"/>
                </a:solidFill>
                <a:latin typeface="Trebuchet MS"/>
                <a:cs typeface="Trebuchet MS"/>
              </a:rPr>
              <a:t>E  </a:t>
            </a:r>
            <a:r>
              <a:rPr dirty="0" sz="900" spc="-5" b="1">
                <a:solidFill>
                  <a:srgbClr val="00A1DF"/>
                </a:solidFill>
                <a:latin typeface="Trebuchet MS"/>
                <a:cs typeface="Trebuchet MS"/>
              </a:rPr>
              <a:t>A </a:t>
            </a:r>
            <a:r>
              <a:rPr dirty="0" sz="900" spc="30" b="1">
                <a:solidFill>
                  <a:srgbClr val="00A1DF"/>
                </a:solidFill>
                <a:latin typeface="Trebuchet MS"/>
                <a:cs typeface="Trebuchet MS"/>
              </a:rPr>
              <a:t>T T </a:t>
            </a:r>
            <a:r>
              <a:rPr dirty="0" sz="900" b="1">
                <a:solidFill>
                  <a:srgbClr val="00A1DF"/>
                </a:solidFill>
                <a:latin typeface="Trebuchet MS"/>
                <a:cs typeface="Trebuchet MS"/>
              </a:rPr>
              <a:t>A </a:t>
            </a:r>
            <a:r>
              <a:rPr dirty="0" sz="900" spc="30" b="1">
                <a:solidFill>
                  <a:srgbClr val="00A1DF"/>
                </a:solidFill>
                <a:latin typeface="Trebuchet MS"/>
                <a:cs typeface="Trebuchet MS"/>
              </a:rPr>
              <a:t>C </a:t>
            </a:r>
            <a:r>
              <a:rPr dirty="0" sz="900" b="1">
                <a:solidFill>
                  <a:srgbClr val="00A1DF"/>
                </a:solidFill>
                <a:latin typeface="Trebuchet MS"/>
                <a:cs typeface="Trebuchet MS"/>
              </a:rPr>
              <a:t>K </a:t>
            </a:r>
            <a:r>
              <a:rPr dirty="0" sz="900" spc="-5" b="1">
                <a:solidFill>
                  <a:srgbClr val="00A1DF"/>
                </a:solidFill>
                <a:latin typeface="Trebuchet MS"/>
                <a:cs typeface="Trebuchet MS"/>
              </a:rPr>
              <a:t>S </a:t>
            </a:r>
            <a:r>
              <a:rPr dirty="0" sz="900" spc="25" b="1">
                <a:solidFill>
                  <a:srgbClr val="00A1DF"/>
                </a:solidFill>
                <a:latin typeface="Trebuchet MS"/>
                <a:cs typeface="Trebuchet MS"/>
              </a:rPr>
              <a:t>I </a:t>
            </a:r>
            <a:r>
              <a:rPr dirty="0" sz="900" spc="-5" b="1">
                <a:solidFill>
                  <a:srgbClr val="00A1DF"/>
                </a:solidFill>
                <a:latin typeface="Trebuchet MS"/>
                <a:cs typeface="Trebuchet MS"/>
              </a:rPr>
              <a:t>N  </a:t>
            </a:r>
            <a:r>
              <a:rPr dirty="0" sz="900" spc="25" b="1">
                <a:solidFill>
                  <a:srgbClr val="00A1DF"/>
                </a:solidFill>
                <a:latin typeface="Trebuchet MS"/>
                <a:cs typeface="Trebuchet MS"/>
              </a:rPr>
              <a:t>2 0 1</a:t>
            </a:r>
            <a:r>
              <a:rPr dirty="0" sz="900" spc="-150" b="1">
                <a:solidFill>
                  <a:srgbClr val="00A1DF"/>
                </a:solidFill>
                <a:latin typeface="Trebuchet MS"/>
                <a:cs typeface="Trebuchet MS"/>
              </a:rPr>
              <a:t> </a:t>
            </a:r>
            <a:r>
              <a:rPr dirty="0" sz="900" b="1">
                <a:solidFill>
                  <a:srgbClr val="00A1DF"/>
                </a:solidFill>
                <a:latin typeface="Trebuchet MS"/>
                <a:cs typeface="Trebuchet MS"/>
              </a:rPr>
              <a:t>8</a:t>
            </a:r>
            <a:r>
              <a:rPr dirty="0" sz="900" spc="25" b="1">
                <a:solidFill>
                  <a:srgbClr val="00A1DF"/>
                </a:solidFill>
                <a:latin typeface="Trebuchet MS"/>
                <a:cs typeface="Trebuchet MS"/>
              </a:rPr>
              <a:t> </a:t>
            </a:r>
            <a:endParaRPr sz="900">
              <a:latin typeface="Trebuchet MS"/>
              <a:cs typeface="Trebuchet MS"/>
            </a:endParaRPr>
          </a:p>
        </p:txBody>
      </p:sp>
      <p:sp>
        <p:nvSpPr>
          <p:cNvPr id="4" name="object 4"/>
          <p:cNvSpPr txBox="1"/>
          <p:nvPr/>
        </p:nvSpPr>
        <p:spPr>
          <a:xfrm>
            <a:off x="535940" y="4947984"/>
            <a:ext cx="3124200" cy="91440"/>
          </a:xfrm>
          <a:prstGeom prst="rect">
            <a:avLst/>
          </a:prstGeom>
        </p:spPr>
        <p:txBody>
          <a:bodyPr wrap="square" lIns="0" tIns="0" rIns="0" bIns="0" rtlCol="0" vert="horz">
            <a:spAutoFit/>
          </a:bodyPr>
          <a:lstStyle/>
          <a:p>
            <a:pPr marL="12700">
              <a:lnSpc>
                <a:spcPct val="100000"/>
              </a:lnSpc>
            </a:pPr>
            <a:r>
              <a:rPr dirty="0" sz="500" spc="10">
                <a:solidFill>
                  <a:srgbClr val="313231"/>
                </a:solidFill>
                <a:latin typeface="Trebuchet MS"/>
                <a:cs typeface="Trebuchet MS"/>
              </a:rPr>
              <a:t>Source</a:t>
            </a:r>
            <a:r>
              <a:rPr dirty="0" sz="500" spc="10" i="1">
                <a:solidFill>
                  <a:srgbClr val="313231"/>
                </a:solidFill>
                <a:latin typeface="Trebuchet MS"/>
                <a:cs typeface="Trebuchet MS"/>
              </a:rPr>
              <a:t>: Early Findings: </a:t>
            </a:r>
            <a:r>
              <a:rPr dirty="0" sz="500" spc="15" i="1">
                <a:solidFill>
                  <a:srgbClr val="313231"/>
                </a:solidFill>
                <a:latin typeface="Trebuchet MS"/>
                <a:cs typeface="Trebuchet MS"/>
              </a:rPr>
              <a:t>Review </a:t>
            </a:r>
            <a:r>
              <a:rPr dirty="0" sz="500" spc="10" i="1">
                <a:solidFill>
                  <a:srgbClr val="313231"/>
                </a:solidFill>
                <a:latin typeface="Trebuchet MS"/>
                <a:cs typeface="Trebuchet MS"/>
              </a:rPr>
              <a:t>of </a:t>
            </a:r>
            <a:r>
              <a:rPr dirty="0" sz="500" spc="5" i="1">
                <a:solidFill>
                  <a:srgbClr val="313231"/>
                </a:solidFill>
                <a:latin typeface="Trebuchet MS"/>
                <a:cs typeface="Trebuchet MS"/>
              </a:rPr>
              <a:t>State </a:t>
            </a:r>
            <a:r>
              <a:rPr dirty="0" sz="500" spc="10" i="1">
                <a:solidFill>
                  <a:srgbClr val="313231"/>
                </a:solidFill>
                <a:latin typeface="Trebuchet MS"/>
                <a:cs typeface="Trebuchet MS"/>
              </a:rPr>
              <a:t>and Local </a:t>
            </a:r>
            <a:r>
              <a:rPr dirty="0" sz="500" spc="15" i="1">
                <a:solidFill>
                  <a:srgbClr val="313231"/>
                </a:solidFill>
                <a:latin typeface="Trebuchet MS"/>
                <a:cs typeface="Trebuchet MS"/>
              </a:rPr>
              <a:t>Government </a:t>
            </a:r>
            <a:r>
              <a:rPr dirty="0" sz="500" spc="10" i="1">
                <a:solidFill>
                  <a:srgbClr val="313231"/>
                </a:solidFill>
                <a:latin typeface="Trebuchet MS"/>
                <a:cs typeface="Trebuchet MS"/>
              </a:rPr>
              <a:t>Ransomware </a:t>
            </a:r>
            <a:r>
              <a:rPr dirty="0" sz="500" spc="5" i="1">
                <a:solidFill>
                  <a:srgbClr val="313231"/>
                </a:solidFill>
                <a:latin typeface="Trebuchet MS"/>
                <a:cs typeface="Trebuchet MS"/>
              </a:rPr>
              <a:t>Attacks</a:t>
            </a:r>
            <a:r>
              <a:rPr dirty="0" sz="500" spc="5">
                <a:solidFill>
                  <a:srgbClr val="313231"/>
                </a:solidFill>
                <a:latin typeface="Trebuchet MS"/>
                <a:cs typeface="Trebuchet MS"/>
              </a:rPr>
              <a:t>, </a:t>
            </a:r>
            <a:r>
              <a:rPr dirty="0" sz="500" spc="10">
                <a:solidFill>
                  <a:srgbClr val="313231"/>
                </a:solidFill>
                <a:latin typeface="Trebuchet MS"/>
                <a:cs typeface="Trebuchet MS"/>
              </a:rPr>
              <a:t>Recorded</a:t>
            </a:r>
            <a:r>
              <a:rPr dirty="0" sz="500" spc="160">
                <a:solidFill>
                  <a:srgbClr val="313231"/>
                </a:solidFill>
                <a:latin typeface="Trebuchet MS"/>
                <a:cs typeface="Trebuchet MS"/>
              </a:rPr>
              <a:t> </a:t>
            </a:r>
            <a:r>
              <a:rPr dirty="0" sz="500" spc="5">
                <a:solidFill>
                  <a:srgbClr val="313231"/>
                </a:solidFill>
                <a:latin typeface="Trebuchet MS"/>
                <a:cs typeface="Trebuchet MS"/>
              </a:rPr>
              <a:t>Future</a:t>
            </a:r>
            <a:endParaRPr sz="500">
              <a:latin typeface="Trebuchet MS"/>
              <a:cs typeface="Trebuchet MS"/>
            </a:endParaRPr>
          </a:p>
        </p:txBody>
      </p:sp>
      <p:sp>
        <p:nvSpPr>
          <p:cNvPr id="5" name="object 5"/>
          <p:cNvSpPr txBox="1"/>
          <p:nvPr/>
        </p:nvSpPr>
        <p:spPr>
          <a:xfrm>
            <a:off x="523240" y="937356"/>
            <a:ext cx="1661160"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a:solidFill>
                  <a:srgbClr val="00467F"/>
                </a:solidFill>
                <a:latin typeface="Trebuchet MS"/>
                <a:cs typeface="Trebuchet MS"/>
              </a:rPr>
              <a:t>G</a:t>
            </a:r>
            <a:r>
              <a:rPr dirty="0" sz="1050" spc="-90">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a:solidFill>
                  <a:srgbClr val="00467F"/>
                </a:solidFill>
                <a:latin typeface="Trebuchet MS"/>
                <a:cs typeface="Trebuchet MS"/>
              </a:rPr>
              <a:t>D </a:t>
            </a:r>
            <a:r>
              <a:rPr dirty="0" sz="1050" spc="9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K</a:t>
            </a:r>
            <a:r>
              <a:rPr dirty="0" sz="1050" spc="-90">
                <a:solidFill>
                  <a:srgbClr val="00467F"/>
                </a:solidFill>
                <a:latin typeface="Trebuchet MS"/>
                <a:cs typeface="Trebuchet MS"/>
              </a:rPr>
              <a:t> </a:t>
            </a:r>
            <a:r>
              <a:rPr dirty="0" sz="1050">
                <a:solidFill>
                  <a:srgbClr val="00467F"/>
                </a:solidFill>
                <a:latin typeface="Trebuchet MS"/>
                <a:cs typeface="Trebuchet MS"/>
              </a:rPr>
              <a:t>S</a:t>
            </a:r>
            <a:endParaRPr sz="1050">
              <a:latin typeface="Trebuchet MS"/>
              <a:cs typeface="Trebuchet MS"/>
            </a:endParaRPr>
          </a:p>
        </p:txBody>
      </p:sp>
      <p:sp>
        <p:nvSpPr>
          <p:cNvPr id="6" name="object 6"/>
          <p:cNvSpPr txBox="1"/>
          <p:nvPr/>
        </p:nvSpPr>
        <p:spPr>
          <a:xfrm>
            <a:off x="2249958" y="937356"/>
            <a:ext cx="1812289"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O N  S </a:t>
            </a:r>
            <a:r>
              <a:rPr dirty="0" sz="1050" spc="114">
                <a:solidFill>
                  <a:srgbClr val="00467F"/>
                </a:solidFill>
                <a:latin typeface="Trebuchet MS"/>
                <a:cs typeface="Trebuchet MS"/>
              </a:rPr>
              <a:t>TA TE </a:t>
            </a:r>
            <a:r>
              <a:rPr dirty="0" sz="1050">
                <a:solidFill>
                  <a:srgbClr val="00467F"/>
                </a:solidFill>
                <a:latin typeface="Trebuchet MS"/>
                <a:cs typeface="Trebuchet MS"/>
              </a:rPr>
              <a:t>A </a:t>
            </a:r>
            <a:r>
              <a:rPr dirty="0" sz="1050" spc="114">
                <a:solidFill>
                  <a:srgbClr val="00467F"/>
                </a:solidFill>
                <a:latin typeface="Trebuchet MS"/>
                <a:cs typeface="Trebuchet MS"/>
              </a:rPr>
              <a:t>ND </a:t>
            </a:r>
            <a:r>
              <a:rPr dirty="0" sz="1050">
                <a:solidFill>
                  <a:srgbClr val="00467F"/>
                </a:solidFill>
                <a:latin typeface="Trebuchet MS"/>
                <a:cs typeface="Trebuchet MS"/>
              </a:rPr>
              <a:t>L O C A</a:t>
            </a:r>
            <a:r>
              <a:rPr dirty="0" sz="1050" spc="-135">
                <a:solidFill>
                  <a:srgbClr val="00467F"/>
                </a:solidFill>
                <a:latin typeface="Trebuchet MS"/>
                <a:cs typeface="Trebuchet MS"/>
              </a:rPr>
              <a:t> </a:t>
            </a:r>
            <a:r>
              <a:rPr dirty="0" sz="1050">
                <a:solidFill>
                  <a:srgbClr val="00467F"/>
                </a:solidFill>
                <a:latin typeface="Trebuchet MS"/>
                <a:cs typeface="Trebuchet MS"/>
              </a:rPr>
              <a:t>L</a:t>
            </a:r>
            <a:endParaRPr sz="1050">
              <a:latin typeface="Trebuchet MS"/>
              <a:cs typeface="Trebuchet MS"/>
            </a:endParaRPr>
          </a:p>
        </p:txBody>
      </p:sp>
      <p:sp>
        <p:nvSpPr>
          <p:cNvPr id="7" name="object 7"/>
          <p:cNvSpPr txBox="1"/>
          <p:nvPr/>
        </p:nvSpPr>
        <p:spPr>
          <a:xfrm>
            <a:off x="4131912" y="937356"/>
            <a:ext cx="158178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G</a:t>
            </a:r>
            <a:r>
              <a:rPr dirty="0" sz="1050" spc="-95">
                <a:solidFill>
                  <a:srgbClr val="00467F"/>
                </a:solidFill>
                <a:latin typeface="Trebuchet MS"/>
                <a:cs typeface="Trebuchet MS"/>
              </a:rPr>
              <a:t> </a:t>
            </a:r>
            <a:r>
              <a:rPr dirty="0" sz="1050">
                <a:solidFill>
                  <a:srgbClr val="00467F"/>
                </a:solidFill>
                <a:latin typeface="Trebuchet MS"/>
                <a:cs typeface="Trebuchet MS"/>
              </a:rPr>
              <a:t>O</a:t>
            </a:r>
            <a:r>
              <a:rPr dirty="0" sz="1050" spc="-105">
                <a:solidFill>
                  <a:srgbClr val="00467F"/>
                </a:solidFill>
                <a:latin typeface="Trebuchet MS"/>
                <a:cs typeface="Trebuchet MS"/>
              </a:rPr>
              <a:t> </a:t>
            </a:r>
            <a:r>
              <a:rPr dirty="0" sz="1050">
                <a:solidFill>
                  <a:srgbClr val="00467F"/>
                </a:solidFill>
                <a:latin typeface="Trebuchet MS"/>
                <a:cs typeface="Trebuchet MS"/>
              </a:rPr>
              <a:t>V</a:t>
            </a:r>
            <a:r>
              <a:rPr dirty="0" sz="1050" spc="-95">
                <a:solidFill>
                  <a:srgbClr val="00467F"/>
                </a:solidFill>
                <a:latin typeface="Trebuchet MS"/>
                <a:cs typeface="Trebuchet MS"/>
              </a:rPr>
              <a:t> </a:t>
            </a:r>
            <a:r>
              <a:rPr dirty="0" sz="1050" spc="114">
                <a:solidFill>
                  <a:srgbClr val="00467F"/>
                </a:solidFill>
                <a:latin typeface="Trebuchet MS"/>
                <a:cs typeface="Trebuchet MS"/>
              </a:rPr>
              <a:t>ER</a:t>
            </a:r>
            <a:r>
              <a:rPr dirty="0" sz="1050" spc="-105">
                <a:solidFill>
                  <a:srgbClr val="00467F"/>
                </a:solidFill>
                <a:latin typeface="Trebuchet MS"/>
                <a:cs typeface="Trebuchet MS"/>
              </a:rPr>
              <a:t> </a:t>
            </a:r>
            <a:r>
              <a:rPr dirty="0" sz="1050" spc="114">
                <a:solidFill>
                  <a:srgbClr val="00467F"/>
                </a:solidFill>
                <a:latin typeface="Trebuchet MS"/>
                <a:cs typeface="Trebuchet MS"/>
              </a:rPr>
              <a:t>NM</a:t>
            </a:r>
            <a:r>
              <a:rPr dirty="0" sz="1050" spc="-105">
                <a:solidFill>
                  <a:srgbClr val="00467F"/>
                </a:solidFill>
                <a:latin typeface="Trebuchet MS"/>
                <a:cs typeface="Trebuchet MS"/>
              </a:rPr>
              <a:t> </a:t>
            </a:r>
            <a:r>
              <a:rPr dirty="0" sz="1050" spc="170">
                <a:solidFill>
                  <a:srgbClr val="00467F"/>
                </a:solidFill>
                <a:latin typeface="Trebuchet MS"/>
                <a:cs typeface="Trebuchet MS"/>
              </a:rPr>
              <a:t>ENTS</a:t>
            </a:r>
            <a:r>
              <a:rPr dirty="0" sz="1050" spc="380">
                <a:solidFill>
                  <a:srgbClr val="00467F"/>
                </a:solidFill>
                <a:latin typeface="Trebuchet MS"/>
                <a:cs typeface="Trebuchet MS"/>
              </a:rPr>
              <a:t> </a:t>
            </a:r>
            <a:r>
              <a:rPr dirty="0" sz="1050">
                <a:solidFill>
                  <a:srgbClr val="00467F"/>
                </a:solidFill>
                <a:latin typeface="Trebuchet MS"/>
                <a:cs typeface="Trebuchet MS"/>
              </a:rPr>
              <a:t>A</a:t>
            </a:r>
            <a:r>
              <a:rPr dirty="0" sz="1050" spc="-100">
                <a:solidFill>
                  <a:srgbClr val="00467F"/>
                </a:solidFill>
                <a:latin typeface="Trebuchet MS"/>
                <a:cs typeface="Trebuchet MS"/>
              </a:rPr>
              <a:t> </a:t>
            </a:r>
            <a:r>
              <a:rPr dirty="0" sz="1050">
                <a:solidFill>
                  <a:srgbClr val="00467F"/>
                </a:solidFill>
                <a:latin typeface="Trebuchet MS"/>
                <a:cs typeface="Trebuchet MS"/>
              </a:rPr>
              <a:t>R</a:t>
            </a:r>
            <a:r>
              <a:rPr dirty="0" sz="1050" spc="-105">
                <a:solidFill>
                  <a:srgbClr val="00467F"/>
                </a:solidFill>
                <a:latin typeface="Trebuchet MS"/>
                <a:cs typeface="Trebuchet MS"/>
              </a:rPr>
              <a:t> </a:t>
            </a:r>
            <a:r>
              <a:rPr dirty="0" sz="1050">
                <a:solidFill>
                  <a:srgbClr val="00467F"/>
                </a:solidFill>
                <a:latin typeface="Trebuchet MS"/>
                <a:cs typeface="Trebuchet MS"/>
              </a:rPr>
              <a:t>E</a:t>
            </a:r>
            <a:endParaRPr sz="1050">
              <a:latin typeface="Trebuchet MS"/>
              <a:cs typeface="Trebuchet MS"/>
            </a:endParaRPr>
          </a:p>
        </p:txBody>
      </p:sp>
      <p:sp>
        <p:nvSpPr>
          <p:cNvPr id="8" name="object 8"/>
          <p:cNvSpPr txBox="1"/>
          <p:nvPr/>
        </p:nvSpPr>
        <p:spPr>
          <a:xfrm>
            <a:off x="5784078" y="937356"/>
            <a:ext cx="136842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B</a:t>
            </a:r>
            <a:r>
              <a:rPr dirty="0" sz="1050" spc="-100">
                <a:solidFill>
                  <a:srgbClr val="00467F"/>
                </a:solidFill>
                <a:latin typeface="Trebuchet MS"/>
                <a:cs typeface="Trebuchet MS"/>
              </a:rPr>
              <a:t> </a:t>
            </a:r>
            <a:r>
              <a:rPr dirty="0" sz="1050" spc="114">
                <a:solidFill>
                  <a:srgbClr val="00467F"/>
                </a:solidFill>
                <a:latin typeface="Trebuchet MS"/>
                <a:cs typeface="Trebuchet MS"/>
              </a:rPr>
              <a:t>EC</a:t>
            </a:r>
            <a:r>
              <a:rPr dirty="0" sz="1050" spc="-95">
                <a:solidFill>
                  <a:srgbClr val="00467F"/>
                </a:solidFill>
                <a:latin typeface="Trebuchet MS"/>
                <a:cs typeface="Trebuchet MS"/>
              </a:rPr>
              <a:t> </a:t>
            </a:r>
            <a:r>
              <a:rPr dirty="0" sz="1050">
                <a:solidFill>
                  <a:srgbClr val="00467F"/>
                </a:solidFill>
                <a:latin typeface="Trebuchet MS"/>
                <a:cs typeface="Trebuchet MS"/>
              </a:rPr>
              <a:t>O</a:t>
            </a:r>
            <a:r>
              <a:rPr dirty="0" sz="1050" spc="-105">
                <a:solidFill>
                  <a:srgbClr val="00467F"/>
                </a:solidFill>
                <a:latin typeface="Trebuchet MS"/>
                <a:cs typeface="Trebuchet MS"/>
              </a:rPr>
              <a:t> </a:t>
            </a:r>
            <a:r>
              <a:rPr dirty="0" sz="1050">
                <a:solidFill>
                  <a:srgbClr val="00467F"/>
                </a:solidFill>
                <a:latin typeface="Trebuchet MS"/>
                <a:cs typeface="Trebuchet MS"/>
              </a:rPr>
              <a:t>M</a:t>
            </a:r>
            <a:r>
              <a:rPr dirty="0" sz="1050" spc="-105">
                <a:solidFill>
                  <a:srgbClr val="00467F"/>
                </a:solidFill>
                <a:latin typeface="Trebuchet MS"/>
                <a:cs typeface="Trebuchet MS"/>
              </a:rPr>
              <a:t> </a:t>
            </a:r>
            <a:r>
              <a:rPr dirty="0" sz="1050">
                <a:solidFill>
                  <a:srgbClr val="00467F"/>
                </a:solidFill>
                <a:latin typeface="Trebuchet MS"/>
                <a:cs typeface="Trebuchet MS"/>
              </a:rPr>
              <a:t>I</a:t>
            </a:r>
            <a:r>
              <a:rPr dirty="0" sz="1050" spc="-105">
                <a:solidFill>
                  <a:srgbClr val="00467F"/>
                </a:solidFill>
                <a:latin typeface="Trebuchet MS"/>
                <a:cs typeface="Trebuchet MS"/>
              </a:rPr>
              <a:t> </a:t>
            </a:r>
            <a:r>
              <a:rPr dirty="0" sz="1050" spc="114">
                <a:solidFill>
                  <a:srgbClr val="00467F"/>
                </a:solidFill>
                <a:latin typeface="Trebuchet MS"/>
                <a:cs typeface="Trebuchet MS"/>
              </a:rPr>
              <a:t>NG</a:t>
            </a:r>
            <a:r>
              <a:rPr dirty="0" sz="1050" spc="400">
                <a:solidFill>
                  <a:srgbClr val="00467F"/>
                </a:solidFill>
                <a:latin typeface="Trebuchet MS"/>
                <a:cs typeface="Trebuchet MS"/>
              </a:rPr>
              <a:t> </a:t>
            </a:r>
            <a:r>
              <a:rPr dirty="0" sz="1050">
                <a:solidFill>
                  <a:srgbClr val="00467F"/>
                </a:solidFill>
                <a:latin typeface="Trebuchet MS"/>
                <a:cs typeface="Trebuchet MS"/>
              </a:rPr>
              <a:t>M</a:t>
            </a:r>
            <a:r>
              <a:rPr dirty="0" sz="1050" spc="-105">
                <a:solidFill>
                  <a:srgbClr val="00467F"/>
                </a:solidFill>
                <a:latin typeface="Trebuchet MS"/>
                <a:cs typeface="Trebuchet MS"/>
              </a:rPr>
              <a:t> </a:t>
            </a:r>
            <a:r>
              <a:rPr dirty="0" sz="1050">
                <a:solidFill>
                  <a:srgbClr val="00467F"/>
                </a:solidFill>
                <a:latin typeface="Trebuchet MS"/>
                <a:cs typeface="Trebuchet MS"/>
              </a:rPr>
              <a:t>O</a:t>
            </a:r>
            <a:r>
              <a:rPr dirty="0" sz="1050" spc="-105">
                <a:solidFill>
                  <a:srgbClr val="00467F"/>
                </a:solidFill>
                <a:latin typeface="Trebuchet MS"/>
                <a:cs typeface="Trebuchet MS"/>
              </a:rPr>
              <a:t> </a:t>
            </a:r>
            <a:r>
              <a:rPr dirty="0" sz="1050">
                <a:solidFill>
                  <a:srgbClr val="00467F"/>
                </a:solidFill>
                <a:latin typeface="Trebuchet MS"/>
                <a:cs typeface="Trebuchet MS"/>
              </a:rPr>
              <a:t>R</a:t>
            </a:r>
            <a:r>
              <a:rPr dirty="0" sz="1050" spc="-105">
                <a:solidFill>
                  <a:srgbClr val="00467F"/>
                </a:solidFill>
                <a:latin typeface="Trebuchet MS"/>
                <a:cs typeface="Trebuchet MS"/>
              </a:rPr>
              <a:t> </a:t>
            </a:r>
            <a:r>
              <a:rPr dirty="0" sz="1050">
                <a:solidFill>
                  <a:srgbClr val="00467F"/>
                </a:solidFill>
                <a:latin typeface="Trebuchet MS"/>
                <a:cs typeface="Trebuchet MS"/>
              </a:rPr>
              <a:t>E</a:t>
            </a:r>
            <a:endParaRPr sz="1050">
              <a:latin typeface="Trebuchet MS"/>
              <a:cs typeface="Trebuchet MS"/>
            </a:endParaRPr>
          </a:p>
        </p:txBody>
      </p:sp>
      <p:sp>
        <p:nvSpPr>
          <p:cNvPr id="9" name="object 9"/>
          <p:cNvSpPr txBox="1"/>
          <p:nvPr/>
        </p:nvSpPr>
        <p:spPr>
          <a:xfrm>
            <a:off x="7224172" y="937356"/>
            <a:ext cx="888365" cy="175895"/>
          </a:xfrm>
          <a:prstGeom prst="rect">
            <a:avLst/>
          </a:prstGeom>
        </p:spPr>
        <p:txBody>
          <a:bodyPr wrap="square" lIns="0" tIns="0" rIns="0" bIns="0" rtlCol="0" vert="horz">
            <a:spAutoFit/>
          </a:bodyPr>
          <a:lstStyle/>
          <a:p>
            <a:pPr marL="12700">
              <a:lnSpc>
                <a:spcPct val="100000"/>
              </a:lnSpc>
            </a:pPr>
            <a:r>
              <a:rPr dirty="0" sz="1050" spc="114">
                <a:solidFill>
                  <a:srgbClr val="00467F"/>
                </a:solidFill>
                <a:latin typeface="Trebuchet MS"/>
                <a:cs typeface="Trebuchet MS"/>
              </a:rPr>
              <a:t>FR</a:t>
            </a:r>
            <a:r>
              <a:rPr dirty="0" sz="1050" spc="-125">
                <a:solidFill>
                  <a:srgbClr val="00467F"/>
                </a:solidFill>
                <a:latin typeface="Trebuchet MS"/>
                <a:cs typeface="Trebuchet MS"/>
              </a:rPr>
              <a:t> </a:t>
            </a:r>
            <a:r>
              <a:rPr dirty="0" sz="1050" spc="114">
                <a:solidFill>
                  <a:srgbClr val="00467F"/>
                </a:solidFill>
                <a:latin typeface="Trebuchet MS"/>
                <a:cs typeface="Trebuchet MS"/>
              </a:rPr>
              <a:t>EQ</a:t>
            </a:r>
            <a:r>
              <a:rPr dirty="0" sz="1050" spc="-125">
                <a:solidFill>
                  <a:srgbClr val="00467F"/>
                </a:solidFill>
                <a:latin typeface="Trebuchet MS"/>
                <a:cs typeface="Trebuchet MS"/>
              </a:rPr>
              <a:t> </a:t>
            </a:r>
            <a:r>
              <a:rPr dirty="0" sz="1050">
                <a:solidFill>
                  <a:srgbClr val="00467F"/>
                </a:solidFill>
                <a:latin typeface="Trebuchet MS"/>
                <a:cs typeface="Trebuchet MS"/>
              </a:rPr>
              <a:t>U</a:t>
            </a:r>
            <a:r>
              <a:rPr dirty="0" sz="1050" spc="-120">
                <a:solidFill>
                  <a:srgbClr val="00467F"/>
                </a:solidFill>
                <a:latin typeface="Trebuchet MS"/>
                <a:cs typeface="Trebuchet MS"/>
              </a:rPr>
              <a:t> </a:t>
            </a:r>
            <a:r>
              <a:rPr dirty="0" sz="1050" spc="150">
                <a:solidFill>
                  <a:srgbClr val="00467F"/>
                </a:solidFill>
                <a:latin typeface="Trebuchet MS"/>
                <a:cs typeface="Trebuchet MS"/>
              </a:rPr>
              <a:t>ENT</a:t>
            </a:r>
            <a:r>
              <a:rPr dirty="0" sz="1050" spc="-95">
                <a:solidFill>
                  <a:srgbClr val="00467F"/>
                </a:solidFill>
                <a:latin typeface="Trebuchet MS"/>
                <a:cs typeface="Trebuchet MS"/>
              </a:rPr>
              <a:t> </a:t>
            </a:r>
            <a:endParaRPr sz="1050">
              <a:latin typeface="Trebuchet MS"/>
              <a:cs typeface="Trebuchet MS"/>
            </a:endParaRPr>
          </a:p>
        </p:txBody>
      </p:sp>
      <p:sp>
        <p:nvSpPr>
          <p:cNvPr id="10" name="object 10"/>
          <p:cNvSpPr/>
          <p:nvPr/>
        </p:nvSpPr>
        <p:spPr>
          <a:xfrm>
            <a:off x="2624809" y="4372640"/>
            <a:ext cx="26034" cy="40640"/>
          </a:xfrm>
          <a:custGeom>
            <a:avLst/>
            <a:gdLst/>
            <a:ahLst/>
            <a:cxnLst/>
            <a:rect l="l" t="t" r="r" b="b"/>
            <a:pathLst>
              <a:path w="26035" h="40639">
                <a:moveTo>
                  <a:pt x="14617" y="0"/>
                </a:moveTo>
                <a:lnTo>
                  <a:pt x="0" y="28511"/>
                </a:lnTo>
                <a:lnTo>
                  <a:pt x="0" y="40551"/>
                </a:lnTo>
                <a:lnTo>
                  <a:pt x="13449" y="40551"/>
                </a:lnTo>
                <a:lnTo>
                  <a:pt x="25742" y="8229"/>
                </a:lnTo>
                <a:lnTo>
                  <a:pt x="14617" y="0"/>
                </a:lnTo>
                <a:close/>
              </a:path>
            </a:pathLst>
          </a:custGeom>
          <a:solidFill>
            <a:srgbClr val="777877"/>
          </a:solidFill>
        </p:spPr>
        <p:txBody>
          <a:bodyPr wrap="square" lIns="0" tIns="0" rIns="0" bIns="0" rtlCol="0"/>
          <a:lstStyle/>
          <a:p/>
        </p:txBody>
      </p:sp>
      <p:sp>
        <p:nvSpPr>
          <p:cNvPr id="11" name="object 11"/>
          <p:cNvSpPr/>
          <p:nvPr/>
        </p:nvSpPr>
        <p:spPr>
          <a:xfrm>
            <a:off x="2661660" y="4337151"/>
            <a:ext cx="48895" cy="51435"/>
          </a:xfrm>
          <a:custGeom>
            <a:avLst/>
            <a:gdLst/>
            <a:ahLst/>
            <a:cxnLst/>
            <a:rect l="l" t="t" r="r" b="b"/>
            <a:pathLst>
              <a:path w="48894" h="51435">
                <a:moveTo>
                  <a:pt x="43281" y="0"/>
                </a:moveTo>
                <a:lnTo>
                  <a:pt x="10528" y="5702"/>
                </a:lnTo>
                <a:lnTo>
                  <a:pt x="0" y="30416"/>
                </a:lnTo>
                <a:lnTo>
                  <a:pt x="18719" y="46888"/>
                </a:lnTo>
                <a:lnTo>
                  <a:pt x="40360" y="51333"/>
                </a:lnTo>
                <a:lnTo>
                  <a:pt x="48552" y="31051"/>
                </a:lnTo>
                <a:lnTo>
                  <a:pt x="43281" y="0"/>
                </a:lnTo>
                <a:close/>
              </a:path>
            </a:pathLst>
          </a:custGeom>
          <a:solidFill>
            <a:srgbClr val="777877"/>
          </a:solidFill>
        </p:spPr>
        <p:txBody>
          <a:bodyPr wrap="square" lIns="0" tIns="0" rIns="0" bIns="0" rtlCol="0"/>
          <a:lstStyle/>
          <a:p/>
        </p:txBody>
      </p:sp>
      <p:sp>
        <p:nvSpPr>
          <p:cNvPr id="12" name="object 12"/>
          <p:cNvSpPr/>
          <p:nvPr/>
        </p:nvSpPr>
        <p:spPr>
          <a:xfrm>
            <a:off x="2707284" y="4372632"/>
            <a:ext cx="72390" cy="57785"/>
          </a:xfrm>
          <a:custGeom>
            <a:avLst/>
            <a:gdLst/>
            <a:ahLst/>
            <a:cxnLst/>
            <a:rect l="l" t="t" r="r" b="b"/>
            <a:pathLst>
              <a:path w="72389" h="57785">
                <a:moveTo>
                  <a:pt x="49136" y="0"/>
                </a:moveTo>
                <a:lnTo>
                  <a:pt x="0" y="20281"/>
                </a:lnTo>
                <a:lnTo>
                  <a:pt x="29832" y="57670"/>
                </a:lnTo>
                <a:lnTo>
                  <a:pt x="47383" y="53860"/>
                </a:lnTo>
                <a:lnTo>
                  <a:pt x="71945" y="50698"/>
                </a:lnTo>
                <a:lnTo>
                  <a:pt x="67856" y="30416"/>
                </a:lnTo>
                <a:lnTo>
                  <a:pt x="58496" y="24714"/>
                </a:lnTo>
                <a:lnTo>
                  <a:pt x="49136" y="0"/>
                </a:lnTo>
                <a:close/>
              </a:path>
            </a:pathLst>
          </a:custGeom>
          <a:solidFill>
            <a:srgbClr val="777877"/>
          </a:solidFill>
        </p:spPr>
        <p:txBody>
          <a:bodyPr wrap="square" lIns="0" tIns="0" rIns="0" bIns="0" rtlCol="0"/>
          <a:lstStyle/>
          <a:p/>
        </p:txBody>
      </p:sp>
      <p:sp>
        <p:nvSpPr>
          <p:cNvPr id="13" name="object 13"/>
          <p:cNvSpPr/>
          <p:nvPr/>
        </p:nvSpPr>
        <p:spPr>
          <a:xfrm>
            <a:off x="2781569" y="4416359"/>
            <a:ext cx="57785" cy="30480"/>
          </a:xfrm>
          <a:custGeom>
            <a:avLst/>
            <a:gdLst/>
            <a:ahLst/>
            <a:cxnLst/>
            <a:rect l="l" t="t" r="r" b="b"/>
            <a:pathLst>
              <a:path w="57785" h="30479">
                <a:moveTo>
                  <a:pt x="39776" y="0"/>
                </a:moveTo>
                <a:lnTo>
                  <a:pt x="8775" y="1270"/>
                </a:lnTo>
                <a:lnTo>
                  <a:pt x="0" y="28524"/>
                </a:lnTo>
                <a:lnTo>
                  <a:pt x="15214" y="30416"/>
                </a:lnTo>
                <a:lnTo>
                  <a:pt x="24574" y="24079"/>
                </a:lnTo>
                <a:lnTo>
                  <a:pt x="42915" y="24079"/>
                </a:lnTo>
                <a:lnTo>
                  <a:pt x="57327" y="12674"/>
                </a:lnTo>
                <a:lnTo>
                  <a:pt x="47383" y="8242"/>
                </a:lnTo>
                <a:lnTo>
                  <a:pt x="39776" y="0"/>
                </a:lnTo>
                <a:close/>
              </a:path>
              <a:path w="57785" h="30479">
                <a:moveTo>
                  <a:pt x="42915" y="24079"/>
                </a:moveTo>
                <a:lnTo>
                  <a:pt x="24574" y="24079"/>
                </a:lnTo>
                <a:lnTo>
                  <a:pt x="42113" y="24714"/>
                </a:lnTo>
                <a:lnTo>
                  <a:pt x="42915" y="24079"/>
                </a:lnTo>
                <a:close/>
              </a:path>
            </a:pathLst>
          </a:custGeom>
          <a:solidFill>
            <a:srgbClr val="777877"/>
          </a:solidFill>
        </p:spPr>
        <p:txBody>
          <a:bodyPr wrap="square" lIns="0" tIns="0" rIns="0" bIns="0" rtlCol="0"/>
          <a:lstStyle/>
          <a:p/>
        </p:txBody>
      </p:sp>
      <p:sp>
        <p:nvSpPr>
          <p:cNvPr id="14" name="object 14"/>
          <p:cNvSpPr/>
          <p:nvPr/>
        </p:nvSpPr>
        <p:spPr>
          <a:xfrm>
            <a:off x="2798533" y="4459451"/>
            <a:ext cx="23495" cy="22225"/>
          </a:xfrm>
          <a:custGeom>
            <a:avLst/>
            <a:gdLst/>
            <a:ahLst/>
            <a:cxnLst/>
            <a:rect l="l" t="t" r="r" b="b"/>
            <a:pathLst>
              <a:path w="23494" h="22225">
                <a:moveTo>
                  <a:pt x="20472" y="0"/>
                </a:moveTo>
                <a:lnTo>
                  <a:pt x="0" y="1905"/>
                </a:lnTo>
                <a:lnTo>
                  <a:pt x="3505" y="22174"/>
                </a:lnTo>
                <a:lnTo>
                  <a:pt x="23393" y="17106"/>
                </a:lnTo>
                <a:lnTo>
                  <a:pt x="20472" y="0"/>
                </a:lnTo>
                <a:close/>
              </a:path>
            </a:pathLst>
          </a:custGeom>
          <a:solidFill>
            <a:srgbClr val="777877"/>
          </a:solidFill>
        </p:spPr>
        <p:txBody>
          <a:bodyPr wrap="square" lIns="0" tIns="0" rIns="0" bIns="0" rtlCol="0"/>
          <a:lstStyle/>
          <a:p/>
        </p:txBody>
      </p:sp>
      <p:sp>
        <p:nvSpPr>
          <p:cNvPr id="15" name="object 15"/>
          <p:cNvSpPr/>
          <p:nvPr/>
        </p:nvSpPr>
        <p:spPr>
          <a:xfrm>
            <a:off x="2824270" y="4483526"/>
            <a:ext cx="15875" cy="21590"/>
          </a:xfrm>
          <a:custGeom>
            <a:avLst/>
            <a:gdLst/>
            <a:ahLst/>
            <a:cxnLst/>
            <a:rect l="l" t="t" r="r" b="b"/>
            <a:pathLst>
              <a:path w="15875" h="21589">
                <a:moveTo>
                  <a:pt x="15798" y="0"/>
                </a:moveTo>
                <a:lnTo>
                  <a:pt x="0" y="8242"/>
                </a:lnTo>
                <a:lnTo>
                  <a:pt x="5270" y="21551"/>
                </a:lnTo>
                <a:lnTo>
                  <a:pt x="15798" y="19011"/>
                </a:lnTo>
                <a:lnTo>
                  <a:pt x="15798" y="0"/>
                </a:lnTo>
                <a:close/>
              </a:path>
            </a:pathLst>
          </a:custGeom>
          <a:solidFill>
            <a:srgbClr val="777877"/>
          </a:solidFill>
        </p:spPr>
        <p:txBody>
          <a:bodyPr wrap="square" lIns="0" tIns="0" rIns="0" bIns="0" rtlCol="0"/>
          <a:lstStyle/>
          <a:p/>
        </p:txBody>
      </p:sp>
      <p:sp>
        <p:nvSpPr>
          <p:cNvPr id="16" name="object 16"/>
          <p:cNvSpPr/>
          <p:nvPr/>
        </p:nvSpPr>
        <p:spPr>
          <a:xfrm>
            <a:off x="2864625" y="4493669"/>
            <a:ext cx="97790" cy="125095"/>
          </a:xfrm>
          <a:custGeom>
            <a:avLst/>
            <a:gdLst/>
            <a:ahLst/>
            <a:cxnLst/>
            <a:rect l="l" t="t" r="r" b="b"/>
            <a:pathLst>
              <a:path w="97789" h="125095">
                <a:moveTo>
                  <a:pt x="16382" y="0"/>
                </a:moveTo>
                <a:lnTo>
                  <a:pt x="0" y="47523"/>
                </a:lnTo>
                <a:lnTo>
                  <a:pt x="11709" y="70967"/>
                </a:lnTo>
                <a:lnTo>
                  <a:pt x="11709" y="113423"/>
                </a:lnTo>
                <a:lnTo>
                  <a:pt x="35102" y="124841"/>
                </a:lnTo>
                <a:lnTo>
                  <a:pt x="45631" y="100126"/>
                </a:lnTo>
                <a:lnTo>
                  <a:pt x="75463" y="94424"/>
                </a:lnTo>
                <a:lnTo>
                  <a:pt x="97688" y="67170"/>
                </a:lnTo>
                <a:lnTo>
                  <a:pt x="74294" y="24714"/>
                </a:lnTo>
                <a:lnTo>
                  <a:pt x="16382" y="0"/>
                </a:lnTo>
                <a:close/>
              </a:path>
            </a:pathLst>
          </a:custGeom>
          <a:solidFill>
            <a:srgbClr val="777877"/>
          </a:solidFill>
        </p:spPr>
        <p:txBody>
          <a:bodyPr wrap="square" lIns="0" tIns="0" rIns="0" bIns="0" rtlCol="0"/>
          <a:lstStyle/>
          <a:p/>
        </p:txBody>
      </p:sp>
      <p:sp>
        <p:nvSpPr>
          <p:cNvPr id="17" name="object 17"/>
          <p:cNvSpPr/>
          <p:nvPr/>
        </p:nvSpPr>
        <p:spPr>
          <a:xfrm>
            <a:off x="2830121" y="4435370"/>
            <a:ext cx="53975" cy="48895"/>
          </a:xfrm>
          <a:custGeom>
            <a:avLst/>
            <a:gdLst/>
            <a:ahLst/>
            <a:cxnLst/>
            <a:rect l="l" t="t" r="r" b="b"/>
            <a:pathLst>
              <a:path w="53975" h="48895">
                <a:moveTo>
                  <a:pt x="11112" y="0"/>
                </a:moveTo>
                <a:lnTo>
                  <a:pt x="0" y="14579"/>
                </a:lnTo>
                <a:lnTo>
                  <a:pt x="4673" y="25984"/>
                </a:lnTo>
                <a:lnTo>
                  <a:pt x="14617" y="29781"/>
                </a:lnTo>
                <a:lnTo>
                  <a:pt x="25146" y="48793"/>
                </a:lnTo>
                <a:lnTo>
                  <a:pt x="53225" y="41186"/>
                </a:lnTo>
                <a:lnTo>
                  <a:pt x="53809" y="20916"/>
                </a:lnTo>
                <a:lnTo>
                  <a:pt x="33337" y="3797"/>
                </a:lnTo>
                <a:lnTo>
                  <a:pt x="11112" y="0"/>
                </a:lnTo>
                <a:close/>
              </a:path>
            </a:pathLst>
          </a:custGeom>
          <a:solidFill>
            <a:srgbClr val="777877"/>
          </a:solidFill>
        </p:spPr>
        <p:txBody>
          <a:bodyPr wrap="square" lIns="0" tIns="0" rIns="0" bIns="0" rtlCol="0"/>
          <a:lstStyle/>
          <a:p/>
        </p:txBody>
      </p:sp>
      <p:sp>
        <p:nvSpPr>
          <p:cNvPr id="18" name="object 18"/>
          <p:cNvSpPr/>
          <p:nvPr/>
        </p:nvSpPr>
        <p:spPr>
          <a:xfrm>
            <a:off x="1858750" y="1710350"/>
            <a:ext cx="5464599" cy="302674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35562"/>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1219200"/>
            <a:ext cx="9143999" cy="3924300"/>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0" y="0"/>
            <a:ext cx="9144000" cy="833755"/>
          </a:xfrm>
          <a:custGeom>
            <a:avLst/>
            <a:gdLst/>
            <a:ahLst/>
            <a:cxnLst/>
            <a:rect l="l" t="t" r="r" b="b"/>
            <a:pathLst>
              <a:path w="9144000" h="833755">
                <a:moveTo>
                  <a:pt x="0" y="833437"/>
                </a:moveTo>
                <a:lnTo>
                  <a:pt x="9144000" y="833437"/>
                </a:lnTo>
                <a:lnTo>
                  <a:pt x="9144000" y="0"/>
                </a:lnTo>
                <a:lnTo>
                  <a:pt x="0" y="0"/>
                </a:lnTo>
                <a:lnTo>
                  <a:pt x="0" y="833437"/>
                </a:lnTo>
                <a:close/>
              </a:path>
            </a:pathLst>
          </a:custGeom>
          <a:solidFill>
            <a:srgbClr val="021D49"/>
          </a:solidFill>
        </p:spPr>
        <p:txBody>
          <a:bodyPr wrap="square" lIns="0" tIns="0" rIns="0" bIns="0" rtlCol="0"/>
          <a:lstStyle/>
          <a:p/>
        </p:txBody>
      </p:sp>
      <p:sp>
        <p:nvSpPr>
          <p:cNvPr id="5" name="object 5"/>
          <p:cNvSpPr/>
          <p:nvPr/>
        </p:nvSpPr>
        <p:spPr>
          <a:xfrm>
            <a:off x="7080250" y="228600"/>
            <a:ext cx="1657349" cy="342900"/>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1732596" y="2773045"/>
            <a:ext cx="5648960" cy="339090"/>
          </a:xfrm>
          <a:prstGeom prst="rect">
            <a:avLst/>
          </a:prstGeom>
        </p:spPr>
        <p:txBody>
          <a:bodyPr wrap="square" lIns="0" tIns="0" rIns="0" bIns="0" rtlCol="0" vert="horz">
            <a:spAutoFit/>
          </a:bodyPr>
          <a:lstStyle/>
          <a:p>
            <a:pPr marL="12700">
              <a:lnSpc>
                <a:spcPct val="100000"/>
              </a:lnSpc>
              <a:tabLst>
                <a:tab pos="658495" algn="l"/>
                <a:tab pos="1358265" algn="l"/>
                <a:tab pos="2877185" algn="l"/>
                <a:tab pos="3364865" algn="l"/>
                <a:tab pos="4605655" algn="l"/>
              </a:tabLst>
            </a:pPr>
            <a:r>
              <a:rPr dirty="0" sz="2100" spc="225">
                <a:solidFill>
                  <a:srgbClr val="00467F"/>
                </a:solidFill>
                <a:latin typeface="Trebuchet MS"/>
                <a:cs typeface="Trebuchet MS"/>
              </a:rPr>
              <a:t>AR</a:t>
            </a:r>
            <a:r>
              <a:rPr dirty="0" sz="2100">
                <a:solidFill>
                  <a:srgbClr val="00467F"/>
                </a:solidFill>
                <a:latin typeface="Trebuchet MS"/>
                <a:cs typeface="Trebuchet MS"/>
              </a:rPr>
              <a:t>E	</a:t>
            </a:r>
            <a:r>
              <a:rPr dirty="0" sz="2100" spc="225">
                <a:solidFill>
                  <a:srgbClr val="00467F"/>
                </a:solidFill>
                <a:latin typeface="Trebuchet MS"/>
                <a:cs typeface="Trebuchet MS"/>
              </a:rPr>
              <a:t>Y</a:t>
            </a:r>
            <a:r>
              <a:rPr dirty="0" sz="2100" spc="220">
                <a:solidFill>
                  <a:srgbClr val="00467F"/>
                </a:solidFill>
                <a:latin typeface="Trebuchet MS"/>
                <a:cs typeface="Trebuchet MS"/>
              </a:rPr>
              <a:t>O</a:t>
            </a:r>
            <a:r>
              <a:rPr dirty="0" sz="2100" spc="-5">
                <a:solidFill>
                  <a:srgbClr val="00467F"/>
                </a:solidFill>
                <a:latin typeface="Trebuchet MS"/>
                <a:cs typeface="Trebuchet MS"/>
              </a:rPr>
              <a:t>U</a:t>
            </a:r>
            <a:r>
              <a:rPr dirty="0" sz="2100">
                <a:solidFill>
                  <a:srgbClr val="00467F"/>
                </a:solidFill>
                <a:latin typeface="Trebuchet MS"/>
                <a:cs typeface="Trebuchet MS"/>
              </a:rPr>
              <a:t>	</a:t>
            </a:r>
            <a:r>
              <a:rPr dirty="0" sz="2100" spc="229">
                <a:solidFill>
                  <a:srgbClr val="00467F"/>
                </a:solidFill>
                <a:latin typeface="Trebuchet MS"/>
                <a:cs typeface="Trebuchet MS"/>
              </a:rPr>
              <a:t>P</a:t>
            </a:r>
            <a:r>
              <a:rPr dirty="0" sz="2100" spc="225">
                <a:solidFill>
                  <a:srgbClr val="00467F"/>
                </a:solidFill>
                <a:latin typeface="Trebuchet MS"/>
                <a:cs typeface="Trebuchet MS"/>
              </a:rPr>
              <a:t>R</a:t>
            </a:r>
            <a:r>
              <a:rPr dirty="0" sz="2100" spc="229">
                <a:solidFill>
                  <a:srgbClr val="00467F"/>
                </a:solidFill>
                <a:latin typeface="Trebuchet MS"/>
                <a:cs typeface="Trebuchet MS"/>
              </a:rPr>
              <a:t>E</a:t>
            </a:r>
            <a:r>
              <a:rPr dirty="0" sz="2100" spc="5">
                <a:solidFill>
                  <a:srgbClr val="00467F"/>
                </a:solidFill>
                <a:latin typeface="Trebuchet MS"/>
                <a:cs typeface="Trebuchet MS"/>
              </a:rPr>
              <a:t>P</a:t>
            </a:r>
            <a:r>
              <a:rPr dirty="0" sz="2100" spc="225">
                <a:solidFill>
                  <a:srgbClr val="00467F"/>
                </a:solidFill>
                <a:latin typeface="Trebuchet MS"/>
                <a:cs typeface="Trebuchet MS"/>
              </a:rPr>
              <a:t>AR</a:t>
            </a:r>
            <a:r>
              <a:rPr dirty="0" sz="2100" spc="229">
                <a:solidFill>
                  <a:srgbClr val="00467F"/>
                </a:solidFill>
                <a:latin typeface="Trebuchet MS"/>
                <a:cs typeface="Trebuchet MS"/>
              </a:rPr>
              <a:t>E</a:t>
            </a:r>
            <a:r>
              <a:rPr dirty="0" sz="2100" spc="-5">
                <a:solidFill>
                  <a:srgbClr val="00467F"/>
                </a:solidFill>
                <a:latin typeface="Trebuchet MS"/>
                <a:cs typeface="Trebuchet MS"/>
              </a:rPr>
              <a:t>D</a:t>
            </a:r>
            <a:r>
              <a:rPr dirty="0" sz="2100">
                <a:solidFill>
                  <a:srgbClr val="00467F"/>
                </a:solidFill>
                <a:latin typeface="Trebuchet MS"/>
                <a:cs typeface="Trebuchet MS"/>
              </a:rPr>
              <a:t>	</a:t>
            </a:r>
            <a:r>
              <a:rPr dirty="0" sz="2100" spc="110">
                <a:solidFill>
                  <a:srgbClr val="00467F"/>
                </a:solidFill>
                <a:latin typeface="Trebuchet MS"/>
                <a:cs typeface="Trebuchet MS"/>
              </a:rPr>
              <a:t>T</a:t>
            </a:r>
            <a:r>
              <a:rPr dirty="0" sz="2100">
                <a:solidFill>
                  <a:srgbClr val="00467F"/>
                </a:solidFill>
                <a:latin typeface="Trebuchet MS"/>
                <a:cs typeface="Trebuchet MS"/>
              </a:rPr>
              <a:t>O	</a:t>
            </a:r>
            <a:r>
              <a:rPr dirty="0" sz="2100" spc="225">
                <a:solidFill>
                  <a:srgbClr val="00467F"/>
                </a:solidFill>
                <a:latin typeface="Trebuchet MS"/>
                <a:cs typeface="Trebuchet MS"/>
              </a:rPr>
              <a:t>C</a:t>
            </a:r>
            <a:r>
              <a:rPr dirty="0" sz="2100" spc="220">
                <a:solidFill>
                  <a:srgbClr val="00467F"/>
                </a:solidFill>
                <a:latin typeface="Trebuchet MS"/>
                <a:cs typeface="Trebuchet MS"/>
              </a:rPr>
              <a:t>OM</a:t>
            </a:r>
            <a:r>
              <a:rPr dirty="0" sz="2100" spc="225">
                <a:solidFill>
                  <a:srgbClr val="00467F"/>
                </a:solidFill>
                <a:latin typeface="Trebuchet MS"/>
                <a:cs typeface="Trebuchet MS"/>
              </a:rPr>
              <a:t>B</a:t>
            </a:r>
            <a:r>
              <a:rPr dirty="0" sz="2100" spc="20">
                <a:solidFill>
                  <a:srgbClr val="00467F"/>
                </a:solidFill>
                <a:latin typeface="Trebuchet MS"/>
                <a:cs typeface="Trebuchet MS"/>
              </a:rPr>
              <a:t>A</a:t>
            </a:r>
            <a:r>
              <a:rPr dirty="0" sz="2100">
                <a:solidFill>
                  <a:srgbClr val="00467F"/>
                </a:solidFill>
                <a:latin typeface="Trebuchet MS"/>
                <a:cs typeface="Trebuchet MS"/>
              </a:rPr>
              <a:t>T	</a:t>
            </a:r>
            <a:r>
              <a:rPr dirty="0" sz="2100" spc="225">
                <a:solidFill>
                  <a:srgbClr val="00467F"/>
                </a:solidFill>
                <a:latin typeface="Trebuchet MS"/>
                <a:cs typeface="Trebuchet MS"/>
              </a:rPr>
              <a:t>FRA</a:t>
            </a:r>
            <a:r>
              <a:rPr dirty="0" sz="2100" spc="210">
                <a:solidFill>
                  <a:srgbClr val="00467F"/>
                </a:solidFill>
                <a:latin typeface="Trebuchet MS"/>
                <a:cs typeface="Trebuchet MS"/>
              </a:rPr>
              <a:t>U</a:t>
            </a:r>
            <a:r>
              <a:rPr dirty="0" sz="2100" spc="210">
                <a:solidFill>
                  <a:srgbClr val="00467F"/>
                </a:solidFill>
                <a:latin typeface="Trebuchet MS"/>
                <a:cs typeface="Trebuchet MS"/>
              </a:rPr>
              <a:t>D</a:t>
            </a:r>
            <a:r>
              <a:rPr dirty="0" sz="2100" spc="-5">
                <a:solidFill>
                  <a:srgbClr val="00467F"/>
                </a:solidFill>
                <a:latin typeface="Trebuchet MS"/>
                <a:cs typeface="Trebuchet MS"/>
              </a:rPr>
              <a:t>?</a:t>
            </a:r>
            <a:endParaRPr sz="2100">
              <a:latin typeface="Trebuchet MS"/>
              <a:cs typeface="Trebuchet MS"/>
            </a:endParaRPr>
          </a:p>
        </p:txBody>
      </p:sp>
      <p:sp>
        <p:nvSpPr>
          <p:cNvPr id="7" name="object 7"/>
          <p:cNvSpPr/>
          <p:nvPr/>
        </p:nvSpPr>
        <p:spPr>
          <a:xfrm>
            <a:off x="4138612" y="3162300"/>
            <a:ext cx="866774" cy="587374"/>
          </a:xfrm>
          <a:prstGeom prst="rect">
            <a:avLst/>
          </a:prstGeom>
          <a:blipFill>
            <a:blip r:embed="rId5" cstate="print"/>
            <a:stretch>
              <a:fillRect/>
            </a:stretch>
          </a:blipFill>
        </p:spPr>
        <p:txBody>
          <a:bodyPr wrap="square" lIns="0" tIns="0" rIns="0" bIns="0" rtlCol="0"/>
          <a:lstStyle/>
          <a:p/>
        </p:txBody>
      </p:sp>
      <p:sp>
        <p:nvSpPr>
          <p:cNvPr id="8" name="object 8"/>
          <p:cNvSpPr txBox="1"/>
          <p:nvPr/>
        </p:nvSpPr>
        <p:spPr>
          <a:xfrm>
            <a:off x="535940" y="4913376"/>
            <a:ext cx="5130165" cy="106045"/>
          </a:xfrm>
          <a:prstGeom prst="rect">
            <a:avLst/>
          </a:prstGeom>
        </p:spPr>
        <p:txBody>
          <a:bodyPr wrap="square" lIns="0" tIns="0" rIns="0" bIns="0" rtlCol="0" vert="horz">
            <a:spAutoFit/>
          </a:bodyPr>
          <a:lstStyle/>
          <a:p>
            <a:pPr marL="12700">
              <a:lnSpc>
                <a:spcPct val="100000"/>
              </a:lnSpc>
            </a:pPr>
            <a:r>
              <a:rPr dirty="0" sz="600" spc="-10">
                <a:solidFill>
                  <a:srgbClr val="FFFFFF"/>
                </a:solidFill>
                <a:latin typeface="Trebuchet MS"/>
                <a:cs typeface="Trebuchet MS"/>
              </a:rPr>
              <a:t>SunTrust </a:t>
            </a:r>
            <a:r>
              <a:rPr dirty="0" sz="600" spc="-5">
                <a:solidFill>
                  <a:srgbClr val="FFFFFF"/>
                </a:solidFill>
                <a:latin typeface="Trebuchet MS"/>
                <a:cs typeface="Trebuchet MS"/>
              </a:rPr>
              <a:t>Bank, Member FDIC. ©2019 </a:t>
            </a:r>
            <a:r>
              <a:rPr dirty="0" sz="600" spc="-10">
                <a:solidFill>
                  <a:srgbClr val="FFFFFF"/>
                </a:solidFill>
                <a:latin typeface="Trebuchet MS"/>
                <a:cs typeface="Trebuchet MS"/>
              </a:rPr>
              <a:t>SunTrust </a:t>
            </a:r>
            <a:r>
              <a:rPr dirty="0" sz="600" spc="-5">
                <a:solidFill>
                  <a:srgbClr val="FFFFFF"/>
                </a:solidFill>
                <a:latin typeface="Trebuchet MS"/>
                <a:cs typeface="Trebuchet MS"/>
              </a:rPr>
              <a:t>Banks, Inc. SUNTRUST and the </a:t>
            </a:r>
            <a:r>
              <a:rPr dirty="0" sz="600" spc="-10">
                <a:solidFill>
                  <a:srgbClr val="FFFFFF"/>
                </a:solidFill>
                <a:latin typeface="Trebuchet MS"/>
                <a:cs typeface="Trebuchet MS"/>
              </a:rPr>
              <a:t>SunTrust </a:t>
            </a:r>
            <a:r>
              <a:rPr dirty="0" sz="600" spc="-5">
                <a:solidFill>
                  <a:srgbClr val="FFFFFF"/>
                </a:solidFill>
                <a:latin typeface="Trebuchet MS"/>
                <a:cs typeface="Trebuchet MS"/>
              </a:rPr>
              <a:t>logo </a:t>
            </a:r>
            <a:r>
              <a:rPr dirty="0" sz="600" spc="-10">
                <a:solidFill>
                  <a:srgbClr val="FFFFFF"/>
                </a:solidFill>
                <a:latin typeface="Trebuchet MS"/>
                <a:cs typeface="Trebuchet MS"/>
              </a:rPr>
              <a:t>are </a:t>
            </a:r>
            <a:r>
              <a:rPr dirty="0" sz="600" spc="-5">
                <a:solidFill>
                  <a:srgbClr val="FFFFFF"/>
                </a:solidFill>
                <a:latin typeface="Trebuchet MS"/>
                <a:cs typeface="Trebuchet MS"/>
              </a:rPr>
              <a:t>trademarks </a:t>
            </a:r>
            <a:r>
              <a:rPr dirty="0" sz="600">
                <a:solidFill>
                  <a:srgbClr val="FFFFFF"/>
                </a:solidFill>
                <a:latin typeface="Trebuchet MS"/>
                <a:cs typeface="Trebuchet MS"/>
              </a:rPr>
              <a:t>of </a:t>
            </a:r>
            <a:r>
              <a:rPr dirty="0" sz="600" spc="-10">
                <a:solidFill>
                  <a:srgbClr val="FFFFFF"/>
                </a:solidFill>
                <a:latin typeface="Trebuchet MS"/>
                <a:cs typeface="Trebuchet MS"/>
              </a:rPr>
              <a:t>SunTrust </a:t>
            </a:r>
            <a:r>
              <a:rPr dirty="0" sz="600" spc="-5">
                <a:solidFill>
                  <a:srgbClr val="FFFFFF"/>
                </a:solidFill>
                <a:latin typeface="Trebuchet MS"/>
                <a:cs typeface="Trebuchet MS"/>
              </a:rPr>
              <a:t>Banks, Inc. All rights </a:t>
            </a:r>
            <a:r>
              <a:rPr dirty="0" sz="600" spc="150">
                <a:solidFill>
                  <a:srgbClr val="FFFFFF"/>
                </a:solidFill>
                <a:latin typeface="Trebuchet MS"/>
                <a:cs typeface="Trebuchet MS"/>
              </a:rPr>
              <a:t> </a:t>
            </a:r>
            <a:r>
              <a:rPr dirty="0" sz="600" spc="-10">
                <a:solidFill>
                  <a:srgbClr val="FFFFFF"/>
                </a:solidFill>
                <a:latin typeface="Trebuchet MS"/>
                <a:cs typeface="Trebuchet MS"/>
              </a:rPr>
              <a:t>reserved.</a:t>
            </a:r>
            <a:endParaRPr sz="600">
              <a:latin typeface="Trebuchet MS"/>
              <a:cs typeface="Trebuchet MS"/>
            </a:endParaRPr>
          </a:p>
        </p:txBody>
      </p:sp>
      <p:sp>
        <p:nvSpPr>
          <p:cNvPr id="9" name="object 9"/>
          <p:cNvSpPr txBox="1"/>
          <p:nvPr/>
        </p:nvSpPr>
        <p:spPr>
          <a:xfrm>
            <a:off x="535941" y="3956394"/>
            <a:ext cx="1412875" cy="175895"/>
          </a:xfrm>
          <a:prstGeom prst="rect">
            <a:avLst/>
          </a:prstGeom>
        </p:spPr>
        <p:txBody>
          <a:bodyPr wrap="square" lIns="0" tIns="0" rIns="0" bIns="0" rtlCol="0" vert="horz">
            <a:spAutoFit/>
          </a:bodyPr>
          <a:lstStyle/>
          <a:p>
            <a:pPr marL="12700">
              <a:lnSpc>
                <a:spcPct val="100000"/>
              </a:lnSpc>
            </a:pPr>
            <a:r>
              <a:rPr dirty="0" sz="1050">
                <a:solidFill>
                  <a:srgbClr val="021D49"/>
                </a:solidFill>
                <a:latin typeface="Trebuchet MS"/>
                <a:cs typeface="Trebuchet MS"/>
              </a:rPr>
              <a:t>DATE:  August </a:t>
            </a:r>
            <a:r>
              <a:rPr dirty="0" sz="1050" spc="-5">
                <a:solidFill>
                  <a:srgbClr val="021D49"/>
                </a:solidFill>
                <a:latin typeface="Trebuchet MS"/>
                <a:cs typeface="Trebuchet MS"/>
              </a:rPr>
              <a:t>23,</a:t>
            </a:r>
            <a:r>
              <a:rPr dirty="0" sz="1050" spc="-105">
                <a:solidFill>
                  <a:srgbClr val="021D49"/>
                </a:solidFill>
                <a:latin typeface="Trebuchet MS"/>
                <a:cs typeface="Trebuchet MS"/>
              </a:rPr>
              <a:t> </a:t>
            </a:r>
            <a:r>
              <a:rPr dirty="0" sz="1050" spc="-5">
                <a:solidFill>
                  <a:srgbClr val="021D49"/>
                </a:solidFill>
                <a:latin typeface="Trebuchet MS"/>
                <a:cs typeface="Trebuchet MS"/>
              </a:rPr>
              <a:t>2019</a:t>
            </a:r>
            <a:endParaRPr sz="1050">
              <a:latin typeface="Trebuchet MS"/>
              <a:cs typeface="Trebuchet MS"/>
            </a:endParaRPr>
          </a:p>
        </p:txBody>
      </p:sp>
      <p:sp>
        <p:nvSpPr>
          <p:cNvPr id="10" name="object 10"/>
          <p:cNvSpPr txBox="1"/>
          <p:nvPr/>
        </p:nvSpPr>
        <p:spPr>
          <a:xfrm>
            <a:off x="535941" y="4276385"/>
            <a:ext cx="3046095" cy="495934"/>
          </a:xfrm>
          <a:prstGeom prst="rect">
            <a:avLst/>
          </a:prstGeom>
        </p:spPr>
        <p:txBody>
          <a:bodyPr wrap="square" lIns="0" tIns="0" rIns="0" bIns="0" rtlCol="0" vert="horz">
            <a:spAutoFit/>
          </a:bodyPr>
          <a:lstStyle/>
          <a:p>
            <a:pPr marL="12700">
              <a:lnSpc>
                <a:spcPct val="100000"/>
              </a:lnSpc>
            </a:pPr>
            <a:r>
              <a:rPr dirty="0" sz="1050" spc="-5">
                <a:solidFill>
                  <a:srgbClr val="021D49"/>
                </a:solidFill>
                <a:latin typeface="Trebuchet MS"/>
                <a:cs typeface="Trebuchet MS"/>
              </a:rPr>
              <a:t>PRESENTED</a:t>
            </a:r>
            <a:r>
              <a:rPr dirty="0" sz="1050" spc="-65">
                <a:solidFill>
                  <a:srgbClr val="021D49"/>
                </a:solidFill>
                <a:latin typeface="Trebuchet MS"/>
                <a:cs typeface="Trebuchet MS"/>
              </a:rPr>
              <a:t> </a:t>
            </a:r>
            <a:r>
              <a:rPr dirty="0" sz="1050">
                <a:solidFill>
                  <a:srgbClr val="021D49"/>
                </a:solidFill>
                <a:latin typeface="Trebuchet MS"/>
                <a:cs typeface="Trebuchet MS"/>
              </a:rPr>
              <a:t>BY</a:t>
            </a:r>
            <a:endParaRPr sz="1050">
              <a:latin typeface="Trebuchet MS"/>
              <a:cs typeface="Trebuchet MS"/>
            </a:endParaRPr>
          </a:p>
          <a:p>
            <a:pPr marL="12700">
              <a:lnSpc>
                <a:spcPct val="100000"/>
              </a:lnSpc>
            </a:pPr>
            <a:r>
              <a:rPr dirty="0" sz="1050">
                <a:solidFill>
                  <a:srgbClr val="021D49"/>
                </a:solidFill>
                <a:latin typeface="Trebuchet MS"/>
                <a:cs typeface="Trebuchet MS"/>
              </a:rPr>
              <a:t>NAME: </a:t>
            </a:r>
            <a:r>
              <a:rPr dirty="0" sz="1050" spc="-5">
                <a:solidFill>
                  <a:srgbClr val="021D49"/>
                </a:solidFill>
                <a:latin typeface="Trebuchet MS"/>
                <a:cs typeface="Trebuchet MS"/>
              </a:rPr>
              <a:t>Brian </a:t>
            </a:r>
            <a:r>
              <a:rPr dirty="0" sz="1050">
                <a:solidFill>
                  <a:srgbClr val="021D49"/>
                </a:solidFill>
                <a:latin typeface="Trebuchet MS"/>
                <a:cs typeface="Trebuchet MS"/>
              </a:rPr>
              <a:t>S.</a:t>
            </a:r>
            <a:r>
              <a:rPr dirty="0" sz="1050" spc="-90">
                <a:solidFill>
                  <a:srgbClr val="021D49"/>
                </a:solidFill>
                <a:latin typeface="Trebuchet MS"/>
                <a:cs typeface="Trebuchet MS"/>
              </a:rPr>
              <a:t> </a:t>
            </a:r>
            <a:r>
              <a:rPr dirty="0" sz="1050">
                <a:solidFill>
                  <a:srgbClr val="021D49"/>
                </a:solidFill>
                <a:latin typeface="Trebuchet MS"/>
                <a:cs typeface="Trebuchet MS"/>
              </a:rPr>
              <a:t>Orth</a:t>
            </a:r>
            <a:endParaRPr sz="1050">
              <a:latin typeface="Trebuchet MS"/>
              <a:cs typeface="Trebuchet MS"/>
            </a:endParaRPr>
          </a:p>
          <a:p>
            <a:pPr marL="12700">
              <a:lnSpc>
                <a:spcPct val="100000"/>
              </a:lnSpc>
            </a:pPr>
            <a:r>
              <a:rPr dirty="0" sz="1050" spc="-5">
                <a:solidFill>
                  <a:srgbClr val="021D49"/>
                </a:solidFill>
                <a:latin typeface="Trebuchet MS"/>
                <a:cs typeface="Trebuchet MS"/>
              </a:rPr>
              <a:t>TITLE: Senior </a:t>
            </a:r>
            <a:r>
              <a:rPr dirty="0" sz="1050">
                <a:solidFill>
                  <a:srgbClr val="021D49"/>
                </a:solidFill>
                <a:latin typeface="Trebuchet MS"/>
                <a:cs typeface="Trebuchet MS"/>
              </a:rPr>
              <a:t>Vice President, Government</a:t>
            </a:r>
            <a:r>
              <a:rPr dirty="0" sz="1050" spc="-90">
                <a:solidFill>
                  <a:srgbClr val="021D49"/>
                </a:solidFill>
                <a:latin typeface="Trebuchet MS"/>
                <a:cs typeface="Trebuchet MS"/>
              </a:rPr>
              <a:t> </a:t>
            </a:r>
            <a:r>
              <a:rPr dirty="0" sz="1050" spc="-5">
                <a:solidFill>
                  <a:srgbClr val="021D49"/>
                </a:solidFill>
                <a:latin typeface="Trebuchet MS"/>
                <a:cs typeface="Trebuchet MS"/>
              </a:rPr>
              <a:t>Banking</a:t>
            </a:r>
            <a:endParaRPr sz="1050">
              <a:latin typeface="Trebuchet MS"/>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1689100" cy="292100"/>
          </a:xfrm>
          <a:prstGeom prst="rect"/>
        </p:spPr>
        <p:txBody>
          <a:bodyPr wrap="square" lIns="0" tIns="0" rIns="0" bIns="0" rtlCol="0" vert="horz">
            <a:spAutoFit/>
          </a:bodyPr>
          <a:lstStyle/>
          <a:p>
            <a:pPr marL="12700">
              <a:lnSpc>
                <a:spcPct val="100000"/>
              </a:lnSpc>
            </a:pPr>
            <a:r>
              <a:rPr dirty="0" sz="1800">
                <a:solidFill>
                  <a:srgbClr val="00467F"/>
                </a:solidFill>
              </a:rPr>
              <a:t>R</a:t>
            </a:r>
            <a:r>
              <a:rPr dirty="0" sz="1800" spc="-340">
                <a:solidFill>
                  <a:srgbClr val="00467F"/>
                </a:solidFill>
              </a:rPr>
              <a:t> </a:t>
            </a:r>
            <a:r>
              <a:rPr dirty="0" sz="1800" spc="105">
                <a:solidFill>
                  <a:srgbClr val="00467F"/>
                </a:solidFill>
              </a:rPr>
              <a:t>AN</a:t>
            </a:r>
            <a:r>
              <a:rPr dirty="0" sz="1800" spc="-335">
                <a:solidFill>
                  <a:srgbClr val="00467F"/>
                </a:solidFill>
              </a:rPr>
              <a:t> </a:t>
            </a:r>
            <a:r>
              <a:rPr dirty="0" sz="1800">
                <a:solidFill>
                  <a:srgbClr val="00467F"/>
                </a:solidFill>
              </a:rPr>
              <a:t>S</a:t>
            </a:r>
            <a:r>
              <a:rPr dirty="0" sz="1800" spc="-340">
                <a:solidFill>
                  <a:srgbClr val="00467F"/>
                </a:solidFill>
              </a:rPr>
              <a:t> </a:t>
            </a:r>
            <a:r>
              <a:rPr dirty="0" sz="1800">
                <a:solidFill>
                  <a:srgbClr val="00467F"/>
                </a:solidFill>
              </a:rPr>
              <a:t>O</a:t>
            </a:r>
            <a:r>
              <a:rPr dirty="0" sz="1800" spc="-340">
                <a:solidFill>
                  <a:srgbClr val="00467F"/>
                </a:solidFill>
              </a:rPr>
              <a:t> </a:t>
            </a:r>
            <a:r>
              <a:rPr dirty="0" sz="1800" spc="125">
                <a:solidFill>
                  <a:srgbClr val="00467F"/>
                </a:solidFill>
              </a:rPr>
              <a:t>MWAR</a:t>
            </a:r>
            <a:r>
              <a:rPr dirty="0" sz="1800" spc="-340">
                <a:solidFill>
                  <a:srgbClr val="00467F"/>
                </a:solidFill>
              </a:rPr>
              <a:t> </a:t>
            </a:r>
            <a:r>
              <a:rPr dirty="0" sz="1800">
                <a:solidFill>
                  <a:srgbClr val="00467F"/>
                </a:solidFill>
              </a:rPr>
              <a:t>E</a:t>
            </a:r>
            <a:endParaRPr sz="1800"/>
          </a:p>
        </p:txBody>
      </p:sp>
      <p:sp>
        <p:nvSpPr>
          <p:cNvPr id="3" name="object 3"/>
          <p:cNvSpPr txBox="1"/>
          <p:nvPr/>
        </p:nvSpPr>
        <p:spPr>
          <a:xfrm>
            <a:off x="535940" y="4947984"/>
            <a:ext cx="3917950" cy="91440"/>
          </a:xfrm>
          <a:prstGeom prst="rect">
            <a:avLst/>
          </a:prstGeom>
        </p:spPr>
        <p:txBody>
          <a:bodyPr wrap="square" lIns="0" tIns="0" rIns="0" bIns="0" rtlCol="0" vert="horz">
            <a:spAutoFit/>
          </a:bodyPr>
          <a:lstStyle/>
          <a:p>
            <a:pPr marL="12700">
              <a:lnSpc>
                <a:spcPct val="100000"/>
              </a:lnSpc>
            </a:pPr>
            <a:r>
              <a:rPr dirty="0" sz="500" spc="10">
                <a:solidFill>
                  <a:srgbClr val="313231"/>
                </a:solidFill>
                <a:latin typeface="Trebuchet MS"/>
                <a:cs typeface="Trebuchet MS"/>
              </a:rPr>
              <a:t>Sources</a:t>
            </a:r>
            <a:r>
              <a:rPr dirty="0" sz="500" spc="10" i="1">
                <a:solidFill>
                  <a:srgbClr val="313231"/>
                </a:solidFill>
                <a:latin typeface="Trebuchet MS"/>
                <a:cs typeface="Trebuchet MS"/>
              </a:rPr>
              <a:t>: Beazley Breach Briefing </a:t>
            </a:r>
            <a:r>
              <a:rPr dirty="0" sz="500" spc="5" i="1">
                <a:solidFill>
                  <a:srgbClr val="313231"/>
                </a:solidFill>
                <a:latin typeface="Trebuchet MS"/>
                <a:cs typeface="Trebuchet MS"/>
              </a:rPr>
              <a:t>2019</a:t>
            </a:r>
            <a:r>
              <a:rPr dirty="0" sz="500" spc="5">
                <a:solidFill>
                  <a:srgbClr val="313231"/>
                </a:solidFill>
                <a:latin typeface="Trebuchet MS"/>
                <a:cs typeface="Trebuchet MS"/>
              </a:rPr>
              <a:t>, </a:t>
            </a:r>
            <a:r>
              <a:rPr dirty="0" sz="500" spc="10">
                <a:solidFill>
                  <a:srgbClr val="313231"/>
                </a:solidFill>
                <a:latin typeface="Trebuchet MS"/>
                <a:cs typeface="Trebuchet MS"/>
              </a:rPr>
              <a:t>Beazley Breach Response Services; </a:t>
            </a:r>
            <a:r>
              <a:rPr dirty="0" sz="500" spc="15" i="1">
                <a:solidFill>
                  <a:srgbClr val="313231"/>
                </a:solidFill>
                <a:latin typeface="Trebuchet MS"/>
                <a:cs typeface="Trebuchet MS"/>
              </a:rPr>
              <a:t>The </a:t>
            </a:r>
            <a:r>
              <a:rPr dirty="0" sz="500" spc="10" i="1">
                <a:solidFill>
                  <a:srgbClr val="313231"/>
                </a:solidFill>
                <a:latin typeface="Trebuchet MS"/>
                <a:cs typeface="Trebuchet MS"/>
              </a:rPr>
              <a:t>Global Impact of Ransomware</a:t>
            </a:r>
            <a:r>
              <a:rPr dirty="0" sz="500" spc="10">
                <a:solidFill>
                  <a:srgbClr val="313231"/>
                </a:solidFill>
                <a:latin typeface="Trebuchet MS"/>
                <a:cs typeface="Trebuchet MS"/>
              </a:rPr>
              <a:t>, Malwarebytes</a:t>
            </a:r>
            <a:r>
              <a:rPr dirty="0" sz="500" spc="-60">
                <a:solidFill>
                  <a:srgbClr val="313231"/>
                </a:solidFill>
                <a:latin typeface="Trebuchet MS"/>
                <a:cs typeface="Trebuchet MS"/>
              </a:rPr>
              <a:t> </a:t>
            </a:r>
            <a:r>
              <a:rPr dirty="0" sz="500" spc="10">
                <a:solidFill>
                  <a:srgbClr val="313231"/>
                </a:solidFill>
                <a:latin typeface="Trebuchet MS"/>
                <a:cs typeface="Trebuchet MS"/>
              </a:rPr>
              <a:t>Labs</a:t>
            </a:r>
            <a:endParaRPr sz="500">
              <a:latin typeface="Trebuchet MS"/>
              <a:cs typeface="Trebuchet MS"/>
            </a:endParaRPr>
          </a:p>
        </p:txBody>
      </p:sp>
      <p:sp>
        <p:nvSpPr>
          <p:cNvPr id="4" name="object 4"/>
          <p:cNvSpPr txBox="1"/>
          <p:nvPr/>
        </p:nvSpPr>
        <p:spPr>
          <a:xfrm>
            <a:off x="523240" y="937356"/>
            <a:ext cx="2543810"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a:solidFill>
                  <a:srgbClr val="00467F"/>
                </a:solidFill>
                <a:latin typeface="Trebuchet MS"/>
                <a:cs typeface="Trebuchet MS"/>
              </a:rPr>
              <a:t>G</a:t>
            </a:r>
            <a:r>
              <a:rPr dirty="0" sz="1050" spc="-90">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a:solidFill>
                  <a:srgbClr val="00467F"/>
                </a:solidFill>
                <a:latin typeface="Trebuchet MS"/>
                <a:cs typeface="Trebuchet MS"/>
              </a:rPr>
              <a:t>D </a:t>
            </a:r>
            <a:r>
              <a:rPr dirty="0" sz="1050" spc="95">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K</a:t>
            </a:r>
            <a:r>
              <a:rPr dirty="0" sz="1050" spc="-90">
                <a:solidFill>
                  <a:srgbClr val="00467F"/>
                </a:solidFill>
                <a:latin typeface="Trebuchet MS"/>
                <a:cs typeface="Trebuchet MS"/>
              </a:rPr>
              <a:t> </a:t>
            </a:r>
            <a:r>
              <a:rPr dirty="0" sz="1050">
                <a:solidFill>
                  <a:srgbClr val="00467F"/>
                </a:solidFill>
                <a:latin typeface="Trebuchet MS"/>
                <a:cs typeface="Trebuchet MS"/>
              </a:rPr>
              <a:t>S </a:t>
            </a:r>
            <a:r>
              <a:rPr dirty="0" sz="1050" spc="75">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N </a:t>
            </a:r>
            <a:r>
              <a:rPr dirty="0" sz="1050" spc="125">
                <a:solidFill>
                  <a:srgbClr val="00467F"/>
                </a:solidFill>
                <a:latin typeface="Trebuchet MS"/>
                <a:cs typeface="Trebuchet MS"/>
              </a:rPr>
              <a:t> </a:t>
            </a:r>
            <a:r>
              <a:rPr dirty="0" sz="1050" spc="110">
                <a:solidFill>
                  <a:srgbClr val="00467F"/>
                </a:solidFill>
                <a:latin typeface="Trebuchet MS"/>
                <a:cs typeface="Trebuchet MS"/>
              </a:rPr>
              <a:t>SM</a:t>
            </a:r>
            <a:r>
              <a:rPr dirty="0" sz="1050" spc="-10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L</a:t>
            </a:r>
            <a:r>
              <a:rPr dirty="0" sz="1050" spc="-90">
                <a:solidFill>
                  <a:srgbClr val="00467F"/>
                </a:solidFill>
                <a:latin typeface="Trebuchet MS"/>
                <a:cs typeface="Trebuchet MS"/>
              </a:rPr>
              <a:t> </a:t>
            </a:r>
            <a:r>
              <a:rPr dirty="0" sz="1050">
                <a:solidFill>
                  <a:srgbClr val="00467F"/>
                </a:solidFill>
                <a:latin typeface="Trebuchet MS"/>
                <a:cs typeface="Trebuchet MS"/>
              </a:rPr>
              <a:t>L</a:t>
            </a:r>
            <a:endParaRPr sz="1050">
              <a:latin typeface="Trebuchet MS"/>
              <a:cs typeface="Trebuchet MS"/>
            </a:endParaRPr>
          </a:p>
        </p:txBody>
      </p:sp>
      <p:sp>
        <p:nvSpPr>
          <p:cNvPr id="5" name="object 5"/>
          <p:cNvSpPr txBox="1"/>
          <p:nvPr/>
        </p:nvSpPr>
        <p:spPr>
          <a:xfrm>
            <a:off x="3138397" y="937356"/>
            <a:ext cx="374586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B</a:t>
            </a:r>
            <a:r>
              <a:rPr dirty="0" sz="1050" spc="-95">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spc="110">
                <a:solidFill>
                  <a:srgbClr val="00467F"/>
                </a:solidFill>
                <a:latin typeface="Trebuchet MS"/>
                <a:cs typeface="Trebuchet MS"/>
              </a:rPr>
              <a:t>SI</a:t>
            </a:r>
            <a:r>
              <a:rPr dirty="0" sz="1050" spc="-100">
                <a:solidFill>
                  <a:srgbClr val="00467F"/>
                </a:solidFill>
                <a:latin typeface="Trebuchet MS"/>
                <a:cs typeface="Trebuchet MS"/>
              </a:rPr>
              <a:t> </a:t>
            </a:r>
            <a:r>
              <a:rPr dirty="0" sz="1050">
                <a:solidFill>
                  <a:srgbClr val="00467F"/>
                </a:solidFill>
                <a:latin typeface="Trebuchet MS"/>
                <a:cs typeface="Trebuchet MS"/>
              </a:rPr>
              <a:t>N</a:t>
            </a:r>
            <a:r>
              <a:rPr dirty="0" sz="1050" spc="-95">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spc="110">
                <a:solidFill>
                  <a:srgbClr val="00467F"/>
                </a:solidFill>
                <a:latin typeface="Trebuchet MS"/>
                <a:cs typeface="Trebuchet MS"/>
              </a:rPr>
              <a:t>SS</a:t>
            </a:r>
            <a:r>
              <a:rPr dirty="0" sz="1050" spc="-110">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a:solidFill>
                  <a:srgbClr val="00467F"/>
                </a:solidFill>
                <a:latin typeface="Trebuchet MS"/>
                <a:cs typeface="Trebuchet MS"/>
              </a:rPr>
              <a:t>S </a:t>
            </a:r>
            <a:r>
              <a:rPr dirty="0" sz="1050" spc="75">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a:solidFill>
                  <a:srgbClr val="00467F"/>
                </a:solidFill>
                <a:latin typeface="Trebuchet MS"/>
                <a:cs typeface="Trebuchet MS"/>
              </a:rPr>
              <a:t>E </a:t>
            </a:r>
            <a:r>
              <a:rPr dirty="0" sz="1050" spc="114">
                <a:solidFill>
                  <a:srgbClr val="00467F"/>
                </a:solidFill>
                <a:latin typeface="Trebuchet MS"/>
                <a:cs typeface="Trebuchet MS"/>
              </a:rPr>
              <a:t> </a:t>
            </a:r>
            <a:r>
              <a:rPr dirty="0" sz="1050">
                <a:solidFill>
                  <a:srgbClr val="00467F"/>
                </a:solidFill>
                <a:latin typeface="Trebuchet MS"/>
                <a:cs typeface="Trebuchet MS"/>
              </a:rPr>
              <a:t>B</a:t>
            </a:r>
            <a:r>
              <a:rPr dirty="0" sz="1050" spc="-95">
                <a:solidFill>
                  <a:srgbClr val="00467F"/>
                </a:solidFill>
                <a:latin typeface="Trebuchet MS"/>
                <a:cs typeface="Trebuchet MS"/>
              </a:rPr>
              <a:t> </a:t>
            </a:r>
            <a:r>
              <a:rPr dirty="0" sz="1050" spc="114">
                <a:solidFill>
                  <a:srgbClr val="00467F"/>
                </a:solidFill>
                <a:latin typeface="Trebuchet MS"/>
                <a:cs typeface="Trebuchet MS"/>
              </a:rPr>
              <a:t>EC</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M</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spc="114">
                <a:solidFill>
                  <a:srgbClr val="00467F"/>
                </a:solidFill>
                <a:latin typeface="Trebuchet MS"/>
                <a:cs typeface="Trebuchet MS"/>
              </a:rPr>
              <a:t>NG</a:t>
            </a:r>
            <a:r>
              <a:rPr dirty="0" sz="1050" spc="420">
                <a:solidFill>
                  <a:srgbClr val="00467F"/>
                </a:solidFill>
                <a:latin typeface="Trebuchet MS"/>
                <a:cs typeface="Trebuchet MS"/>
              </a:rPr>
              <a:t> </a:t>
            </a:r>
            <a:r>
              <a:rPr dirty="0" sz="1050">
                <a:solidFill>
                  <a:srgbClr val="00467F"/>
                </a:solidFill>
                <a:latin typeface="Trebuchet MS"/>
                <a:cs typeface="Trebuchet MS"/>
              </a:rPr>
              <a:t>M</a:t>
            </a:r>
            <a:r>
              <a:rPr dirty="0" sz="1050" spc="-10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a:solidFill>
                  <a:srgbClr val="00467F"/>
                </a:solidFill>
                <a:latin typeface="Trebuchet MS"/>
                <a:cs typeface="Trebuchet MS"/>
              </a:rPr>
              <a:t>E </a:t>
            </a:r>
            <a:r>
              <a:rPr dirty="0" sz="1050" spc="125">
                <a:solidFill>
                  <a:srgbClr val="00467F"/>
                </a:solidFill>
                <a:latin typeface="Trebuchet MS"/>
                <a:cs typeface="Trebuchet MS"/>
              </a:rPr>
              <a:t> </a:t>
            </a:r>
            <a:r>
              <a:rPr dirty="0" sz="1050" spc="114">
                <a:solidFill>
                  <a:srgbClr val="00467F"/>
                </a:solidFill>
                <a:latin typeface="Trebuchet MS"/>
                <a:cs typeface="Trebuchet MS"/>
              </a:rPr>
              <a:t>FR</a:t>
            </a:r>
            <a:r>
              <a:rPr dirty="0" sz="1050" spc="-100">
                <a:solidFill>
                  <a:srgbClr val="00467F"/>
                </a:solidFill>
                <a:latin typeface="Trebuchet MS"/>
                <a:cs typeface="Trebuchet MS"/>
              </a:rPr>
              <a:t> </a:t>
            </a:r>
            <a:r>
              <a:rPr dirty="0" sz="1050" spc="114">
                <a:solidFill>
                  <a:srgbClr val="00467F"/>
                </a:solidFill>
                <a:latin typeface="Trebuchet MS"/>
                <a:cs typeface="Trebuchet MS"/>
              </a:rPr>
              <a:t>EQ</a:t>
            </a:r>
            <a:r>
              <a:rPr dirty="0" sz="1050" spc="-100">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spc="150">
                <a:solidFill>
                  <a:srgbClr val="00467F"/>
                </a:solidFill>
                <a:latin typeface="Trebuchet MS"/>
                <a:cs typeface="Trebuchet MS"/>
              </a:rPr>
              <a:t>ENT</a:t>
            </a:r>
            <a:r>
              <a:rPr dirty="0" sz="1050" spc="-95">
                <a:solidFill>
                  <a:srgbClr val="00467F"/>
                </a:solidFill>
                <a:latin typeface="Trebuchet MS"/>
                <a:cs typeface="Trebuchet MS"/>
              </a:rPr>
              <a:t> </a:t>
            </a:r>
            <a:endParaRPr sz="1050">
              <a:latin typeface="Trebuchet MS"/>
              <a:cs typeface="Trebuchet MS"/>
            </a:endParaRPr>
          </a:p>
        </p:txBody>
      </p:sp>
      <p:sp>
        <p:nvSpPr>
          <p:cNvPr id="6" name="object 6"/>
          <p:cNvSpPr txBox="1">
            <a:spLocks noGrp="1"/>
          </p:cNvSpPr>
          <p:nvPr>
            <p:ph type="body" idx="1"/>
          </p:nvPr>
        </p:nvSpPr>
        <p:spPr>
          <a:prstGeom prst="rect"/>
        </p:spPr>
        <p:txBody>
          <a:bodyPr wrap="square" lIns="0" tIns="0" rIns="0" bIns="0" rtlCol="0" vert="horz">
            <a:spAutoFit/>
          </a:bodyPr>
          <a:lstStyle/>
          <a:p>
            <a:pPr algn="ctr" marL="3460115">
              <a:lnSpc>
                <a:spcPct val="100000"/>
              </a:lnSpc>
            </a:pPr>
            <a:r>
              <a:rPr dirty="0" spc="-5"/>
              <a:t>$116,000</a:t>
            </a:r>
          </a:p>
          <a:p>
            <a:pPr algn="ctr" marL="3461385">
              <a:lnSpc>
                <a:spcPct val="100000"/>
              </a:lnSpc>
              <a:spcBef>
                <a:spcPts val="475"/>
              </a:spcBef>
            </a:pPr>
            <a:r>
              <a:rPr dirty="0" sz="1000" spc="-5">
                <a:solidFill>
                  <a:srgbClr val="313231"/>
                </a:solidFill>
              </a:rPr>
              <a:t>average ransom</a:t>
            </a:r>
            <a:r>
              <a:rPr dirty="0" sz="1000" spc="-70">
                <a:solidFill>
                  <a:srgbClr val="313231"/>
                </a:solidFill>
              </a:rPr>
              <a:t> </a:t>
            </a:r>
            <a:r>
              <a:rPr dirty="0" sz="1000" spc="-5">
                <a:solidFill>
                  <a:srgbClr val="313231"/>
                </a:solidFill>
              </a:rPr>
              <a:t>demand</a:t>
            </a:r>
            <a:endParaRPr sz="1000"/>
          </a:p>
        </p:txBody>
      </p:sp>
      <p:sp>
        <p:nvSpPr>
          <p:cNvPr id="7" name="object 7"/>
          <p:cNvSpPr txBox="1"/>
          <p:nvPr/>
        </p:nvSpPr>
        <p:spPr>
          <a:xfrm>
            <a:off x="734772" y="1240917"/>
            <a:ext cx="1909445" cy="3117850"/>
          </a:xfrm>
          <a:prstGeom prst="rect">
            <a:avLst/>
          </a:prstGeom>
        </p:spPr>
        <p:txBody>
          <a:bodyPr wrap="square" lIns="0" tIns="0" rIns="0" bIns="0" rtlCol="0" vert="horz">
            <a:spAutoFit/>
          </a:bodyPr>
          <a:lstStyle/>
          <a:p>
            <a:pPr marL="12700">
              <a:lnSpc>
                <a:spcPct val="100000"/>
              </a:lnSpc>
            </a:pPr>
            <a:r>
              <a:rPr dirty="0" sz="9000" spc="-5">
                <a:solidFill>
                  <a:srgbClr val="00A1DF"/>
                </a:solidFill>
                <a:latin typeface="Trebuchet MS"/>
                <a:cs typeface="Trebuchet MS"/>
              </a:rPr>
              <a:t>71%</a:t>
            </a:r>
            <a:endParaRPr sz="9000">
              <a:latin typeface="Trebuchet MS"/>
              <a:cs typeface="Trebuchet MS"/>
            </a:endParaRPr>
          </a:p>
          <a:p>
            <a:pPr marL="260985" marR="8255" indent="-245745">
              <a:lnSpc>
                <a:spcPct val="100000"/>
              </a:lnSpc>
              <a:spcBef>
                <a:spcPts val="475"/>
              </a:spcBef>
            </a:pPr>
            <a:r>
              <a:rPr dirty="0" sz="1000">
                <a:solidFill>
                  <a:srgbClr val="313231"/>
                </a:solidFill>
                <a:latin typeface="Trebuchet MS"/>
                <a:cs typeface="Trebuchet MS"/>
              </a:rPr>
              <a:t>of </a:t>
            </a:r>
            <a:r>
              <a:rPr dirty="0" sz="1000" spc="-5">
                <a:solidFill>
                  <a:srgbClr val="313231"/>
                </a:solidFill>
                <a:latin typeface="Trebuchet MS"/>
                <a:cs typeface="Trebuchet MS"/>
              </a:rPr>
              <a:t>Ransomware Attacks Targeted  Small Businesses in</a:t>
            </a:r>
            <a:r>
              <a:rPr dirty="0" sz="1000" spc="-35">
                <a:solidFill>
                  <a:srgbClr val="313231"/>
                </a:solidFill>
                <a:latin typeface="Trebuchet MS"/>
                <a:cs typeface="Trebuchet MS"/>
              </a:rPr>
              <a:t> </a:t>
            </a:r>
            <a:r>
              <a:rPr dirty="0" sz="1000">
                <a:solidFill>
                  <a:srgbClr val="313231"/>
                </a:solidFill>
                <a:latin typeface="Trebuchet MS"/>
                <a:cs typeface="Trebuchet MS"/>
              </a:rPr>
              <a:t>2018</a:t>
            </a:r>
            <a:endParaRPr sz="1000">
              <a:latin typeface="Trebuchet MS"/>
              <a:cs typeface="Trebuchet MS"/>
            </a:endParaRPr>
          </a:p>
          <a:p>
            <a:pPr marL="12700">
              <a:lnSpc>
                <a:spcPts val="10570"/>
              </a:lnSpc>
            </a:pPr>
            <a:r>
              <a:rPr dirty="0" sz="9000" spc="-5">
                <a:solidFill>
                  <a:srgbClr val="00A1DF"/>
                </a:solidFill>
                <a:latin typeface="Trebuchet MS"/>
                <a:cs typeface="Trebuchet MS"/>
              </a:rPr>
              <a:t>30%</a:t>
            </a:r>
            <a:endParaRPr sz="9000">
              <a:latin typeface="Trebuchet MS"/>
              <a:cs typeface="Trebuchet MS"/>
            </a:endParaRPr>
          </a:p>
        </p:txBody>
      </p:sp>
      <p:sp>
        <p:nvSpPr>
          <p:cNvPr id="8" name="object 8"/>
          <p:cNvSpPr txBox="1"/>
          <p:nvPr/>
        </p:nvSpPr>
        <p:spPr>
          <a:xfrm>
            <a:off x="774396" y="4380561"/>
            <a:ext cx="1830070" cy="168275"/>
          </a:xfrm>
          <a:prstGeom prst="rect">
            <a:avLst/>
          </a:prstGeom>
        </p:spPr>
        <p:txBody>
          <a:bodyPr wrap="square" lIns="0" tIns="0" rIns="0" bIns="0" rtlCol="0" vert="horz">
            <a:spAutoFit/>
          </a:bodyPr>
          <a:lstStyle/>
          <a:p>
            <a:pPr marL="12700">
              <a:lnSpc>
                <a:spcPct val="100000"/>
              </a:lnSpc>
            </a:pPr>
            <a:r>
              <a:rPr dirty="0" sz="1000">
                <a:solidFill>
                  <a:srgbClr val="313231"/>
                </a:solidFill>
                <a:latin typeface="Trebuchet MS"/>
                <a:cs typeface="Trebuchet MS"/>
              </a:rPr>
              <a:t>of </a:t>
            </a:r>
            <a:r>
              <a:rPr dirty="0" sz="1000" spc="-5">
                <a:solidFill>
                  <a:srgbClr val="313231"/>
                </a:solidFill>
                <a:latin typeface="Trebuchet MS"/>
                <a:cs typeface="Trebuchet MS"/>
              </a:rPr>
              <a:t>business victims lost</a:t>
            </a:r>
            <a:r>
              <a:rPr dirty="0" sz="1000" spc="-20">
                <a:solidFill>
                  <a:srgbClr val="313231"/>
                </a:solidFill>
                <a:latin typeface="Trebuchet MS"/>
                <a:cs typeface="Trebuchet MS"/>
              </a:rPr>
              <a:t> </a:t>
            </a:r>
            <a:r>
              <a:rPr dirty="0" sz="1000" spc="-10">
                <a:solidFill>
                  <a:srgbClr val="313231"/>
                </a:solidFill>
                <a:latin typeface="Trebuchet MS"/>
                <a:cs typeface="Trebuchet MS"/>
              </a:rPr>
              <a:t>revenue</a:t>
            </a:r>
            <a:endParaRPr sz="1000">
              <a:latin typeface="Trebuchet MS"/>
              <a:cs typeface="Trebuchet MS"/>
            </a:endParaRPr>
          </a:p>
        </p:txBody>
      </p:sp>
      <p:sp>
        <p:nvSpPr>
          <p:cNvPr id="9" name="object 9"/>
          <p:cNvSpPr txBox="1"/>
          <p:nvPr/>
        </p:nvSpPr>
        <p:spPr>
          <a:xfrm>
            <a:off x="4937608" y="2939081"/>
            <a:ext cx="2730500" cy="1600200"/>
          </a:xfrm>
          <a:prstGeom prst="rect">
            <a:avLst/>
          </a:prstGeom>
        </p:spPr>
        <p:txBody>
          <a:bodyPr wrap="square" lIns="0" tIns="0" rIns="0" bIns="0" rtlCol="0" vert="horz">
            <a:spAutoFit/>
          </a:bodyPr>
          <a:lstStyle/>
          <a:p>
            <a:pPr algn="ctr">
              <a:lnSpc>
                <a:spcPct val="100000"/>
              </a:lnSpc>
            </a:pPr>
            <a:r>
              <a:rPr dirty="0" sz="9000" spc="-5">
                <a:solidFill>
                  <a:srgbClr val="00A1DF"/>
                </a:solidFill>
                <a:latin typeface="Trebuchet MS"/>
                <a:cs typeface="Trebuchet MS"/>
              </a:rPr>
              <a:t>20%</a:t>
            </a:r>
            <a:endParaRPr sz="9000">
              <a:latin typeface="Trebuchet MS"/>
              <a:cs typeface="Trebuchet MS"/>
            </a:endParaRPr>
          </a:p>
          <a:p>
            <a:pPr algn="ctr">
              <a:lnSpc>
                <a:spcPct val="100000"/>
              </a:lnSpc>
              <a:spcBef>
                <a:spcPts val="475"/>
              </a:spcBef>
            </a:pPr>
            <a:r>
              <a:rPr dirty="0" sz="1000">
                <a:solidFill>
                  <a:srgbClr val="313231"/>
                </a:solidFill>
                <a:latin typeface="Trebuchet MS"/>
                <a:cs typeface="Trebuchet MS"/>
              </a:rPr>
              <a:t>of </a:t>
            </a:r>
            <a:r>
              <a:rPr dirty="0" sz="1000" spc="-5">
                <a:solidFill>
                  <a:srgbClr val="313231"/>
                </a:solidFill>
                <a:latin typeface="Trebuchet MS"/>
                <a:cs typeface="Trebuchet MS"/>
              </a:rPr>
              <a:t>victims had to cease operations</a:t>
            </a:r>
            <a:r>
              <a:rPr dirty="0" sz="1000" spc="25">
                <a:solidFill>
                  <a:srgbClr val="313231"/>
                </a:solidFill>
                <a:latin typeface="Trebuchet MS"/>
                <a:cs typeface="Trebuchet MS"/>
              </a:rPr>
              <a:t> </a:t>
            </a:r>
            <a:r>
              <a:rPr dirty="0" sz="1000" spc="-5">
                <a:solidFill>
                  <a:srgbClr val="313231"/>
                </a:solidFill>
                <a:latin typeface="Trebuchet MS"/>
                <a:cs typeface="Trebuchet MS"/>
              </a:rPr>
              <a:t>immediately</a:t>
            </a:r>
            <a:endParaRPr sz="1000">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1102" y="573714"/>
            <a:ext cx="8448335" cy="4569785"/>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820171" y="953563"/>
            <a:ext cx="710565" cy="160655"/>
          </a:xfrm>
          <a:prstGeom prst="rect">
            <a:avLst/>
          </a:prstGeom>
        </p:spPr>
        <p:txBody>
          <a:bodyPr wrap="square" lIns="0" tIns="0" rIns="0" bIns="0" rtlCol="0" vert="horz">
            <a:spAutoFit/>
          </a:bodyPr>
          <a:lstStyle/>
          <a:p>
            <a:pPr marL="12700">
              <a:lnSpc>
                <a:spcPct val="100000"/>
              </a:lnSpc>
            </a:pPr>
            <a:r>
              <a:rPr dirty="0" sz="950" spc="-5">
                <a:solidFill>
                  <a:srgbClr val="313231"/>
                </a:solidFill>
                <a:latin typeface="Trebuchet MS"/>
                <a:cs typeface="Trebuchet MS"/>
              </a:rPr>
              <a:t>MyFitnessPal</a:t>
            </a:r>
            <a:endParaRPr sz="950">
              <a:latin typeface="Trebuchet MS"/>
              <a:cs typeface="Trebuchet MS"/>
            </a:endParaRPr>
          </a:p>
        </p:txBody>
      </p:sp>
      <p:sp>
        <p:nvSpPr>
          <p:cNvPr id="4" name="object 4"/>
          <p:cNvSpPr txBox="1"/>
          <p:nvPr/>
        </p:nvSpPr>
        <p:spPr>
          <a:xfrm>
            <a:off x="835461" y="1098399"/>
            <a:ext cx="678180" cy="160655"/>
          </a:xfrm>
          <a:prstGeom prst="rect">
            <a:avLst/>
          </a:prstGeom>
        </p:spPr>
        <p:txBody>
          <a:bodyPr wrap="square" lIns="0" tIns="0" rIns="0" bIns="0" rtlCol="0" vert="horz">
            <a:spAutoFit/>
          </a:bodyPr>
          <a:lstStyle/>
          <a:p>
            <a:pPr marL="12700">
              <a:lnSpc>
                <a:spcPct val="100000"/>
              </a:lnSpc>
            </a:pPr>
            <a:r>
              <a:rPr dirty="0" sz="950" spc="-10">
                <a:solidFill>
                  <a:srgbClr val="313231"/>
                </a:solidFill>
                <a:latin typeface="Trebuchet MS"/>
                <a:cs typeface="Trebuchet MS"/>
              </a:rPr>
              <a:t>150</a:t>
            </a:r>
            <a:r>
              <a:rPr dirty="0" sz="950" spc="-5">
                <a:solidFill>
                  <a:srgbClr val="313231"/>
                </a:solidFill>
                <a:latin typeface="Trebuchet MS"/>
                <a:cs typeface="Trebuchet MS"/>
              </a:rPr>
              <a:t>,</a:t>
            </a:r>
            <a:r>
              <a:rPr dirty="0" sz="950" spc="-10">
                <a:solidFill>
                  <a:srgbClr val="313231"/>
                </a:solidFill>
                <a:latin typeface="Trebuchet MS"/>
                <a:cs typeface="Trebuchet MS"/>
              </a:rPr>
              <a:t>000</a:t>
            </a:r>
            <a:r>
              <a:rPr dirty="0" sz="950" spc="-5">
                <a:solidFill>
                  <a:srgbClr val="313231"/>
                </a:solidFill>
                <a:latin typeface="Trebuchet MS"/>
                <a:cs typeface="Trebuchet MS"/>
              </a:rPr>
              <a:t>,</a:t>
            </a:r>
            <a:r>
              <a:rPr dirty="0" sz="950">
                <a:solidFill>
                  <a:srgbClr val="313231"/>
                </a:solidFill>
                <a:latin typeface="Trebuchet MS"/>
                <a:cs typeface="Trebuchet MS"/>
              </a:rPr>
              <a:t>0</a:t>
            </a:r>
            <a:r>
              <a:rPr dirty="0" sz="950" spc="-10">
                <a:solidFill>
                  <a:srgbClr val="313231"/>
                </a:solidFill>
                <a:latin typeface="Trebuchet MS"/>
                <a:cs typeface="Trebuchet MS"/>
              </a:rPr>
              <a:t>00</a:t>
            </a:r>
            <a:endParaRPr sz="950">
              <a:latin typeface="Trebuchet MS"/>
              <a:cs typeface="Trebuchet MS"/>
            </a:endParaRPr>
          </a:p>
        </p:txBody>
      </p:sp>
      <p:sp>
        <p:nvSpPr>
          <p:cNvPr id="5" name="object 5"/>
          <p:cNvSpPr txBox="1"/>
          <p:nvPr/>
        </p:nvSpPr>
        <p:spPr>
          <a:xfrm>
            <a:off x="3995893" y="4659697"/>
            <a:ext cx="369570" cy="311785"/>
          </a:xfrm>
          <a:prstGeom prst="rect">
            <a:avLst/>
          </a:prstGeom>
        </p:spPr>
        <p:txBody>
          <a:bodyPr wrap="square" lIns="0" tIns="0" rIns="0" bIns="0" rtlCol="0" vert="horz">
            <a:spAutoFit/>
          </a:bodyPr>
          <a:lstStyle/>
          <a:p>
            <a:pPr algn="ctr" marL="12700" marR="5080">
              <a:lnSpc>
                <a:spcPct val="100000"/>
              </a:lnSpc>
            </a:pPr>
            <a:r>
              <a:rPr dirty="0" sz="650" spc="-5">
                <a:solidFill>
                  <a:srgbClr val="313231"/>
                </a:solidFill>
                <a:latin typeface="Trebuchet MS"/>
                <a:cs typeface="Trebuchet MS"/>
              </a:rPr>
              <a:t>E</a:t>
            </a:r>
            <a:r>
              <a:rPr dirty="0" sz="650">
                <a:solidFill>
                  <a:srgbClr val="313231"/>
                </a:solidFill>
                <a:latin typeface="Trebuchet MS"/>
                <a:cs typeface="Trebuchet MS"/>
              </a:rPr>
              <a:t>u</a:t>
            </a:r>
            <a:r>
              <a:rPr dirty="0" sz="650" spc="-5">
                <a:solidFill>
                  <a:srgbClr val="313231"/>
                </a:solidFill>
                <a:latin typeface="Trebuchet MS"/>
                <a:cs typeface="Trebuchet MS"/>
              </a:rPr>
              <a:t>ro</a:t>
            </a:r>
            <a:r>
              <a:rPr dirty="0" sz="650" spc="-10">
                <a:solidFill>
                  <a:srgbClr val="313231"/>
                </a:solidFill>
                <a:latin typeface="Trebuchet MS"/>
                <a:cs typeface="Trebuchet MS"/>
              </a:rPr>
              <a:t>p</a:t>
            </a:r>
            <a:r>
              <a:rPr dirty="0" sz="650" spc="-15">
                <a:solidFill>
                  <a:srgbClr val="313231"/>
                </a:solidFill>
                <a:latin typeface="Trebuchet MS"/>
                <a:cs typeface="Trebuchet MS"/>
              </a:rPr>
              <a:t>e</a:t>
            </a:r>
            <a:r>
              <a:rPr dirty="0" sz="650" spc="-10">
                <a:solidFill>
                  <a:srgbClr val="313231"/>
                </a:solidFill>
                <a:latin typeface="Trebuchet MS"/>
                <a:cs typeface="Trebuchet MS"/>
              </a:rPr>
              <a:t>a</a:t>
            </a:r>
            <a:r>
              <a:rPr dirty="0" sz="650" spc="-5">
                <a:solidFill>
                  <a:srgbClr val="313231"/>
                </a:solidFill>
                <a:latin typeface="Trebuchet MS"/>
                <a:cs typeface="Trebuchet MS"/>
              </a:rPr>
              <a:t>n  </a:t>
            </a:r>
            <a:r>
              <a:rPr dirty="0" sz="650" spc="-5">
                <a:solidFill>
                  <a:srgbClr val="313231"/>
                </a:solidFill>
                <a:latin typeface="Trebuchet MS"/>
                <a:cs typeface="Trebuchet MS"/>
              </a:rPr>
              <a:t>Central  </a:t>
            </a:r>
            <a:r>
              <a:rPr dirty="0" sz="650">
                <a:solidFill>
                  <a:srgbClr val="313231"/>
                </a:solidFill>
                <a:latin typeface="Trebuchet MS"/>
                <a:cs typeface="Trebuchet MS"/>
              </a:rPr>
              <a:t>Bank</a:t>
            </a:r>
            <a:endParaRPr sz="650">
              <a:latin typeface="Trebuchet MS"/>
              <a:cs typeface="Trebuchet MS"/>
            </a:endParaRPr>
          </a:p>
        </p:txBody>
      </p:sp>
      <p:sp>
        <p:nvSpPr>
          <p:cNvPr id="6" name="object 6"/>
          <p:cNvSpPr txBox="1"/>
          <p:nvPr/>
        </p:nvSpPr>
        <p:spPr>
          <a:xfrm>
            <a:off x="6884372" y="4824016"/>
            <a:ext cx="222885" cy="121285"/>
          </a:xfrm>
          <a:prstGeom prst="rect">
            <a:avLst/>
          </a:prstGeom>
        </p:spPr>
        <p:txBody>
          <a:bodyPr wrap="square" lIns="0" tIns="0" rIns="0" bIns="0" rtlCol="0" vert="horz">
            <a:spAutoFit/>
          </a:bodyPr>
          <a:lstStyle/>
          <a:p>
            <a:pPr marL="12700">
              <a:lnSpc>
                <a:spcPct val="100000"/>
              </a:lnSpc>
            </a:pPr>
            <a:r>
              <a:rPr dirty="0" sz="700" spc="-10">
                <a:solidFill>
                  <a:srgbClr val="313231"/>
                </a:solidFill>
                <a:latin typeface="Trebuchet MS"/>
                <a:cs typeface="Trebuchet MS"/>
              </a:rPr>
              <a:t>M</a:t>
            </a:r>
            <a:r>
              <a:rPr dirty="0" sz="700" spc="-5">
                <a:solidFill>
                  <a:srgbClr val="313231"/>
                </a:solidFill>
                <a:latin typeface="Trebuchet MS"/>
                <a:cs typeface="Trebuchet MS"/>
              </a:rPr>
              <a:t>S</a:t>
            </a:r>
            <a:r>
              <a:rPr dirty="0" sz="700" spc="-10">
                <a:solidFill>
                  <a:srgbClr val="313231"/>
                </a:solidFill>
                <a:latin typeface="Trebuchet MS"/>
                <a:cs typeface="Trebuchet MS"/>
              </a:rPr>
              <a:t>py</a:t>
            </a:r>
            <a:endParaRPr sz="700">
              <a:latin typeface="Trebuchet MS"/>
              <a:cs typeface="Trebuchet MS"/>
            </a:endParaRPr>
          </a:p>
        </p:txBody>
      </p:sp>
      <p:sp>
        <p:nvSpPr>
          <p:cNvPr id="7" name="object 7"/>
          <p:cNvSpPr txBox="1"/>
          <p:nvPr/>
        </p:nvSpPr>
        <p:spPr>
          <a:xfrm>
            <a:off x="6293548" y="4768165"/>
            <a:ext cx="381000" cy="160655"/>
          </a:xfrm>
          <a:prstGeom prst="rect">
            <a:avLst/>
          </a:prstGeom>
        </p:spPr>
        <p:txBody>
          <a:bodyPr wrap="square" lIns="0" tIns="0" rIns="0" bIns="0" rtlCol="0" vert="horz">
            <a:spAutoFit/>
          </a:bodyPr>
          <a:lstStyle/>
          <a:p>
            <a:pPr marL="12700">
              <a:lnSpc>
                <a:spcPct val="100000"/>
              </a:lnSpc>
            </a:pPr>
            <a:r>
              <a:rPr dirty="0" sz="950" spc="-5">
                <a:solidFill>
                  <a:srgbClr val="313231"/>
                </a:solidFill>
                <a:latin typeface="Trebuchet MS"/>
                <a:cs typeface="Trebuchet MS"/>
              </a:rPr>
              <a:t>T</a:t>
            </a:r>
            <a:r>
              <a:rPr dirty="0" sz="950">
                <a:solidFill>
                  <a:srgbClr val="313231"/>
                </a:solidFill>
                <a:latin typeface="Trebuchet MS"/>
                <a:cs typeface="Trebuchet MS"/>
              </a:rPr>
              <a:t>a</a:t>
            </a:r>
            <a:r>
              <a:rPr dirty="0" sz="950" spc="-5">
                <a:solidFill>
                  <a:srgbClr val="313231"/>
                </a:solidFill>
                <a:latin typeface="Trebuchet MS"/>
                <a:cs typeface="Trebuchet MS"/>
              </a:rPr>
              <a:t>r</a:t>
            </a:r>
            <a:r>
              <a:rPr dirty="0" sz="950" spc="-5">
                <a:solidFill>
                  <a:srgbClr val="313231"/>
                </a:solidFill>
                <a:latin typeface="Trebuchet MS"/>
                <a:cs typeface="Trebuchet MS"/>
              </a:rPr>
              <a:t>g</a:t>
            </a:r>
            <a:r>
              <a:rPr dirty="0" sz="950" spc="-10">
                <a:solidFill>
                  <a:srgbClr val="313231"/>
                </a:solidFill>
                <a:latin typeface="Trebuchet MS"/>
                <a:cs typeface="Trebuchet MS"/>
              </a:rPr>
              <a:t>e</a:t>
            </a:r>
            <a:r>
              <a:rPr dirty="0" sz="950" spc="-5">
                <a:solidFill>
                  <a:srgbClr val="313231"/>
                </a:solidFill>
                <a:latin typeface="Trebuchet MS"/>
                <a:cs typeface="Trebuchet MS"/>
              </a:rPr>
              <a:t>t</a:t>
            </a:r>
            <a:endParaRPr sz="950">
              <a:latin typeface="Trebuchet MS"/>
              <a:cs typeface="Trebuchet MS"/>
            </a:endParaRPr>
          </a:p>
        </p:txBody>
      </p:sp>
      <p:sp>
        <p:nvSpPr>
          <p:cNvPr id="8" name="object 8"/>
          <p:cNvSpPr txBox="1"/>
          <p:nvPr/>
        </p:nvSpPr>
        <p:spPr>
          <a:xfrm>
            <a:off x="1005155" y="2610827"/>
            <a:ext cx="720725" cy="320675"/>
          </a:xfrm>
          <a:prstGeom prst="rect">
            <a:avLst/>
          </a:prstGeom>
        </p:spPr>
        <p:txBody>
          <a:bodyPr wrap="square" lIns="0" tIns="0" rIns="0" bIns="0" rtlCol="0" vert="horz">
            <a:spAutoFit/>
          </a:bodyPr>
          <a:lstStyle/>
          <a:p>
            <a:pPr marL="12700" marR="5080" indent="137160">
              <a:lnSpc>
                <a:spcPct val="100000"/>
              </a:lnSpc>
            </a:pPr>
            <a:r>
              <a:rPr dirty="0" sz="1000" spc="-5">
                <a:solidFill>
                  <a:srgbClr val="313231"/>
                </a:solidFill>
                <a:latin typeface="Trebuchet MS"/>
                <a:cs typeface="Trebuchet MS"/>
              </a:rPr>
              <a:t>Equifax  </a:t>
            </a:r>
            <a:r>
              <a:rPr dirty="0" sz="1000">
                <a:solidFill>
                  <a:srgbClr val="313231"/>
                </a:solidFill>
                <a:latin typeface="Trebuchet MS"/>
                <a:cs typeface="Trebuchet MS"/>
              </a:rPr>
              <a:t>143</a:t>
            </a:r>
            <a:r>
              <a:rPr dirty="0" sz="1000" spc="-15">
                <a:solidFill>
                  <a:srgbClr val="313231"/>
                </a:solidFill>
                <a:latin typeface="Trebuchet MS"/>
                <a:cs typeface="Trebuchet MS"/>
              </a:rPr>
              <a:t>,</a:t>
            </a:r>
            <a:r>
              <a:rPr dirty="0" sz="1000">
                <a:solidFill>
                  <a:srgbClr val="313231"/>
                </a:solidFill>
                <a:latin typeface="Trebuchet MS"/>
                <a:cs typeface="Trebuchet MS"/>
              </a:rPr>
              <a:t>000</a:t>
            </a:r>
            <a:r>
              <a:rPr dirty="0" sz="1000" spc="-15">
                <a:solidFill>
                  <a:srgbClr val="313231"/>
                </a:solidFill>
                <a:latin typeface="Trebuchet MS"/>
                <a:cs typeface="Trebuchet MS"/>
              </a:rPr>
              <a:t>,</a:t>
            </a:r>
            <a:r>
              <a:rPr dirty="0" sz="1000">
                <a:solidFill>
                  <a:srgbClr val="313231"/>
                </a:solidFill>
                <a:latin typeface="Trebuchet MS"/>
                <a:cs typeface="Trebuchet MS"/>
              </a:rPr>
              <a:t>000</a:t>
            </a:r>
            <a:endParaRPr sz="1000">
              <a:latin typeface="Trebuchet MS"/>
              <a:cs typeface="Trebuchet MS"/>
            </a:endParaRPr>
          </a:p>
        </p:txBody>
      </p:sp>
      <p:sp>
        <p:nvSpPr>
          <p:cNvPr id="9" name="object 9"/>
          <p:cNvSpPr txBox="1"/>
          <p:nvPr/>
        </p:nvSpPr>
        <p:spPr>
          <a:xfrm>
            <a:off x="2114484" y="3272826"/>
            <a:ext cx="653415" cy="320675"/>
          </a:xfrm>
          <a:prstGeom prst="rect">
            <a:avLst/>
          </a:prstGeom>
        </p:spPr>
        <p:txBody>
          <a:bodyPr wrap="square" lIns="0" tIns="0" rIns="0" bIns="0" rtlCol="0" vert="horz">
            <a:spAutoFit/>
          </a:bodyPr>
          <a:lstStyle/>
          <a:p>
            <a:pPr marL="12700" marR="5080" indent="95885">
              <a:lnSpc>
                <a:spcPct val="100000"/>
              </a:lnSpc>
            </a:pPr>
            <a:r>
              <a:rPr dirty="0" sz="1000" spc="-5">
                <a:solidFill>
                  <a:srgbClr val="313231"/>
                </a:solidFill>
                <a:latin typeface="Trebuchet MS"/>
                <a:cs typeface="Trebuchet MS"/>
              </a:rPr>
              <a:t>Anthem  </a:t>
            </a:r>
            <a:r>
              <a:rPr dirty="0" sz="1000">
                <a:solidFill>
                  <a:srgbClr val="313231"/>
                </a:solidFill>
                <a:latin typeface="Trebuchet MS"/>
                <a:cs typeface="Trebuchet MS"/>
              </a:rPr>
              <a:t>80</a:t>
            </a:r>
            <a:r>
              <a:rPr dirty="0" sz="1000" spc="-15">
                <a:solidFill>
                  <a:srgbClr val="313231"/>
                </a:solidFill>
                <a:latin typeface="Trebuchet MS"/>
                <a:cs typeface="Trebuchet MS"/>
              </a:rPr>
              <a:t>,</a:t>
            </a:r>
            <a:r>
              <a:rPr dirty="0" sz="1000">
                <a:solidFill>
                  <a:srgbClr val="313231"/>
                </a:solidFill>
                <a:latin typeface="Trebuchet MS"/>
                <a:cs typeface="Trebuchet MS"/>
              </a:rPr>
              <a:t>000</a:t>
            </a:r>
            <a:r>
              <a:rPr dirty="0" sz="1000" spc="-15">
                <a:solidFill>
                  <a:srgbClr val="313231"/>
                </a:solidFill>
                <a:latin typeface="Trebuchet MS"/>
                <a:cs typeface="Trebuchet MS"/>
              </a:rPr>
              <a:t>,</a:t>
            </a:r>
            <a:r>
              <a:rPr dirty="0" sz="1000">
                <a:solidFill>
                  <a:srgbClr val="313231"/>
                </a:solidFill>
                <a:latin typeface="Trebuchet MS"/>
                <a:cs typeface="Trebuchet MS"/>
              </a:rPr>
              <a:t>000</a:t>
            </a:r>
            <a:endParaRPr sz="1000">
              <a:latin typeface="Trebuchet MS"/>
              <a:cs typeface="Trebuchet MS"/>
            </a:endParaRPr>
          </a:p>
        </p:txBody>
      </p:sp>
      <p:sp>
        <p:nvSpPr>
          <p:cNvPr id="10" name="object 10"/>
          <p:cNvSpPr txBox="1">
            <a:spLocks noGrp="1"/>
          </p:cNvSpPr>
          <p:nvPr>
            <p:ph type="title"/>
          </p:nvPr>
        </p:nvSpPr>
        <p:spPr>
          <a:xfrm>
            <a:off x="535940" y="245998"/>
            <a:ext cx="4248785" cy="292100"/>
          </a:xfrm>
          <a:prstGeom prst="rect"/>
        </p:spPr>
        <p:txBody>
          <a:bodyPr wrap="square" lIns="0" tIns="0" rIns="0" bIns="0" rtlCol="0" vert="horz">
            <a:spAutoFit/>
          </a:bodyPr>
          <a:lstStyle/>
          <a:p>
            <a:pPr marL="12700">
              <a:lnSpc>
                <a:spcPct val="100000"/>
              </a:lnSpc>
            </a:pPr>
            <a:r>
              <a:rPr dirty="0" sz="1800">
                <a:solidFill>
                  <a:srgbClr val="00467F"/>
                </a:solidFill>
              </a:rPr>
              <a:t>O</a:t>
            </a:r>
            <a:r>
              <a:rPr dirty="0" sz="1800" spc="-325">
                <a:solidFill>
                  <a:srgbClr val="00467F"/>
                </a:solidFill>
              </a:rPr>
              <a:t> </a:t>
            </a:r>
            <a:r>
              <a:rPr dirty="0" sz="1800" spc="-5">
                <a:solidFill>
                  <a:srgbClr val="00467F"/>
                </a:solidFill>
              </a:rPr>
              <a:t>U</a:t>
            </a:r>
            <a:r>
              <a:rPr dirty="0" sz="1800" spc="-325">
                <a:solidFill>
                  <a:srgbClr val="00467F"/>
                </a:solidFill>
              </a:rPr>
              <a:t> </a:t>
            </a:r>
            <a:r>
              <a:rPr dirty="0" sz="1800">
                <a:solidFill>
                  <a:srgbClr val="00467F"/>
                </a:solidFill>
              </a:rPr>
              <a:t>R</a:t>
            </a:r>
            <a:r>
              <a:rPr dirty="0" sz="1800" spc="430">
                <a:solidFill>
                  <a:srgbClr val="00467F"/>
                </a:solidFill>
              </a:rPr>
              <a:t> </a:t>
            </a:r>
            <a:r>
              <a:rPr dirty="0" sz="1800">
                <a:solidFill>
                  <a:srgbClr val="00467F"/>
                </a:solidFill>
              </a:rPr>
              <a:t>B</a:t>
            </a:r>
            <a:r>
              <a:rPr dirty="0" sz="1800" spc="-320">
                <a:solidFill>
                  <a:srgbClr val="00467F"/>
                </a:solidFill>
              </a:rPr>
              <a:t> </a:t>
            </a:r>
            <a:r>
              <a:rPr dirty="0" sz="1800">
                <a:solidFill>
                  <a:srgbClr val="00467F"/>
                </a:solidFill>
              </a:rPr>
              <a:t>R</a:t>
            </a:r>
            <a:r>
              <a:rPr dirty="0" sz="1800" spc="-325">
                <a:solidFill>
                  <a:srgbClr val="00467F"/>
                </a:solidFill>
              </a:rPr>
              <a:t> </a:t>
            </a:r>
            <a:r>
              <a:rPr dirty="0" sz="1800" spc="145">
                <a:solidFill>
                  <a:srgbClr val="00467F"/>
                </a:solidFill>
              </a:rPr>
              <a:t>EAC</a:t>
            </a:r>
            <a:r>
              <a:rPr dirty="0" sz="1800" spc="-320">
                <a:solidFill>
                  <a:srgbClr val="00467F"/>
                </a:solidFill>
              </a:rPr>
              <a:t> </a:t>
            </a:r>
            <a:r>
              <a:rPr dirty="0" sz="1800" spc="-5">
                <a:solidFill>
                  <a:srgbClr val="00467F"/>
                </a:solidFill>
              </a:rPr>
              <a:t>H</a:t>
            </a:r>
            <a:r>
              <a:rPr dirty="0" sz="1800" spc="-325">
                <a:solidFill>
                  <a:srgbClr val="00467F"/>
                </a:solidFill>
              </a:rPr>
              <a:t> </a:t>
            </a:r>
            <a:r>
              <a:rPr dirty="0" sz="1800" spc="105">
                <a:solidFill>
                  <a:srgbClr val="00467F"/>
                </a:solidFill>
              </a:rPr>
              <a:t>ED</a:t>
            </a:r>
            <a:r>
              <a:rPr dirty="0" sz="1800" spc="420">
                <a:solidFill>
                  <a:srgbClr val="00467F"/>
                </a:solidFill>
              </a:rPr>
              <a:t> </a:t>
            </a:r>
            <a:r>
              <a:rPr dirty="0" sz="1800" spc="-5">
                <a:solidFill>
                  <a:srgbClr val="00467F"/>
                </a:solidFill>
              </a:rPr>
              <a:t>D</a:t>
            </a:r>
            <a:r>
              <a:rPr dirty="0" sz="1800" spc="-320">
                <a:solidFill>
                  <a:srgbClr val="00467F"/>
                </a:solidFill>
              </a:rPr>
              <a:t> </a:t>
            </a:r>
            <a:r>
              <a:rPr dirty="0" sz="1800" spc="25">
                <a:solidFill>
                  <a:srgbClr val="00467F"/>
                </a:solidFill>
              </a:rPr>
              <a:t>ATA</a:t>
            </a:r>
            <a:r>
              <a:rPr dirty="0" sz="1800" spc="340">
                <a:solidFill>
                  <a:srgbClr val="00467F"/>
                </a:solidFill>
              </a:rPr>
              <a:t> </a:t>
            </a:r>
            <a:r>
              <a:rPr dirty="0" sz="1800" spc="-5">
                <a:solidFill>
                  <a:srgbClr val="00467F"/>
                </a:solidFill>
              </a:rPr>
              <a:t>I</a:t>
            </a:r>
            <a:r>
              <a:rPr dirty="0" sz="1800" spc="-320">
                <a:solidFill>
                  <a:srgbClr val="00467F"/>
                </a:solidFill>
              </a:rPr>
              <a:t> </a:t>
            </a:r>
            <a:r>
              <a:rPr dirty="0" sz="1800">
                <a:solidFill>
                  <a:srgbClr val="00467F"/>
                </a:solidFill>
              </a:rPr>
              <a:t>S</a:t>
            </a:r>
            <a:r>
              <a:rPr dirty="0" sz="1800" spc="430">
                <a:solidFill>
                  <a:srgbClr val="00467F"/>
                </a:solidFill>
              </a:rPr>
              <a:t> </a:t>
            </a:r>
            <a:r>
              <a:rPr dirty="0" sz="1800" spc="145">
                <a:solidFill>
                  <a:srgbClr val="00467F"/>
                </a:solidFill>
              </a:rPr>
              <a:t>EXP</a:t>
            </a:r>
            <a:r>
              <a:rPr dirty="0" sz="1800" spc="-315">
                <a:solidFill>
                  <a:srgbClr val="00467F"/>
                </a:solidFill>
              </a:rPr>
              <a:t> </a:t>
            </a:r>
            <a:r>
              <a:rPr dirty="0" sz="1800">
                <a:solidFill>
                  <a:srgbClr val="00467F"/>
                </a:solidFill>
              </a:rPr>
              <a:t>O</a:t>
            </a:r>
            <a:r>
              <a:rPr dirty="0" sz="1800" spc="-325">
                <a:solidFill>
                  <a:srgbClr val="00467F"/>
                </a:solidFill>
              </a:rPr>
              <a:t> </a:t>
            </a:r>
            <a:r>
              <a:rPr dirty="0" sz="1800">
                <a:solidFill>
                  <a:srgbClr val="00467F"/>
                </a:solidFill>
              </a:rPr>
              <a:t>S</a:t>
            </a:r>
            <a:r>
              <a:rPr dirty="0" sz="1800" spc="-325">
                <a:solidFill>
                  <a:srgbClr val="00467F"/>
                </a:solidFill>
              </a:rPr>
              <a:t> </a:t>
            </a:r>
            <a:r>
              <a:rPr dirty="0" sz="1800" spc="105">
                <a:solidFill>
                  <a:srgbClr val="00467F"/>
                </a:solidFill>
              </a:rPr>
              <a:t>ED</a:t>
            </a:r>
            <a:r>
              <a:rPr dirty="0" sz="1800" spc="-320">
                <a:solidFill>
                  <a:srgbClr val="00467F"/>
                </a:solidFill>
              </a:rPr>
              <a:t> </a:t>
            </a:r>
            <a:r>
              <a:rPr dirty="0" sz="1800" spc="-5">
                <a:solidFill>
                  <a:srgbClr val="00467F"/>
                </a:solidFill>
              </a:rPr>
              <a:t>!</a:t>
            </a:r>
            <a:endParaRPr sz="1800"/>
          </a:p>
        </p:txBody>
      </p:sp>
      <p:sp>
        <p:nvSpPr>
          <p:cNvPr id="11" name="object 11"/>
          <p:cNvSpPr txBox="1"/>
          <p:nvPr/>
        </p:nvSpPr>
        <p:spPr>
          <a:xfrm>
            <a:off x="946144" y="4593737"/>
            <a:ext cx="329565" cy="227965"/>
          </a:xfrm>
          <a:prstGeom prst="rect">
            <a:avLst/>
          </a:prstGeom>
        </p:spPr>
        <p:txBody>
          <a:bodyPr wrap="square" lIns="0" tIns="0" rIns="0" bIns="0" rtlCol="0" vert="horz">
            <a:spAutoFit/>
          </a:bodyPr>
          <a:lstStyle/>
          <a:p>
            <a:pPr marL="12700" marR="5080" indent="22860">
              <a:lnSpc>
                <a:spcPct val="100000"/>
              </a:lnSpc>
            </a:pPr>
            <a:r>
              <a:rPr dirty="0" sz="700" spc="-5">
                <a:solidFill>
                  <a:srgbClr val="313231"/>
                </a:solidFill>
                <a:latin typeface="Trebuchet MS"/>
                <a:cs typeface="Trebuchet MS"/>
              </a:rPr>
              <a:t>British  </a:t>
            </a:r>
            <a:r>
              <a:rPr dirty="0" sz="700" spc="-10">
                <a:solidFill>
                  <a:srgbClr val="313231"/>
                </a:solidFill>
                <a:latin typeface="Trebuchet MS"/>
                <a:cs typeface="Trebuchet MS"/>
              </a:rPr>
              <a:t>A</a:t>
            </a:r>
            <a:r>
              <a:rPr dirty="0" sz="700">
                <a:solidFill>
                  <a:srgbClr val="313231"/>
                </a:solidFill>
                <a:latin typeface="Trebuchet MS"/>
                <a:cs typeface="Trebuchet MS"/>
              </a:rPr>
              <a:t>ir</a:t>
            </a:r>
            <a:r>
              <a:rPr dirty="0" sz="700" spc="-10">
                <a:solidFill>
                  <a:srgbClr val="313231"/>
                </a:solidFill>
                <a:latin typeface="Trebuchet MS"/>
                <a:cs typeface="Trebuchet MS"/>
              </a:rPr>
              <a:t>w</a:t>
            </a:r>
            <a:r>
              <a:rPr dirty="0" sz="700" spc="-15">
                <a:solidFill>
                  <a:srgbClr val="313231"/>
                </a:solidFill>
                <a:latin typeface="Trebuchet MS"/>
                <a:cs typeface="Trebuchet MS"/>
              </a:rPr>
              <a:t>a</a:t>
            </a:r>
            <a:r>
              <a:rPr dirty="0" sz="700" spc="-5">
                <a:solidFill>
                  <a:srgbClr val="313231"/>
                </a:solidFill>
                <a:latin typeface="Trebuchet MS"/>
                <a:cs typeface="Trebuchet MS"/>
              </a:rPr>
              <a:t>y</a:t>
            </a:r>
            <a:r>
              <a:rPr dirty="0" sz="700" spc="-5">
                <a:solidFill>
                  <a:srgbClr val="313231"/>
                </a:solidFill>
                <a:latin typeface="Trebuchet MS"/>
                <a:cs typeface="Trebuchet MS"/>
              </a:rPr>
              <a:t>s</a:t>
            </a:r>
            <a:endParaRPr sz="700">
              <a:latin typeface="Trebuchet MS"/>
              <a:cs typeface="Trebuchet MS"/>
            </a:endParaRPr>
          </a:p>
        </p:txBody>
      </p:sp>
      <p:sp>
        <p:nvSpPr>
          <p:cNvPr id="12" name="object 12"/>
          <p:cNvSpPr txBox="1"/>
          <p:nvPr/>
        </p:nvSpPr>
        <p:spPr>
          <a:xfrm>
            <a:off x="779485" y="4071792"/>
            <a:ext cx="279400" cy="227965"/>
          </a:xfrm>
          <a:prstGeom prst="rect">
            <a:avLst/>
          </a:prstGeom>
        </p:spPr>
        <p:txBody>
          <a:bodyPr wrap="square" lIns="0" tIns="0" rIns="0" bIns="0" rtlCol="0" vert="horz">
            <a:spAutoFit/>
          </a:bodyPr>
          <a:lstStyle/>
          <a:p>
            <a:pPr marL="12700" marR="5080" indent="20955">
              <a:lnSpc>
                <a:spcPct val="100000"/>
              </a:lnSpc>
            </a:pPr>
            <a:r>
              <a:rPr dirty="0" sz="700" spc="-5">
                <a:solidFill>
                  <a:srgbClr val="313231"/>
                </a:solidFill>
                <a:latin typeface="Trebuchet MS"/>
                <a:cs typeface="Trebuchet MS"/>
              </a:rPr>
              <a:t>Adult  </a:t>
            </a:r>
            <a:r>
              <a:rPr dirty="0" sz="700" spc="-15">
                <a:solidFill>
                  <a:srgbClr val="313231"/>
                </a:solidFill>
                <a:latin typeface="Trebuchet MS"/>
                <a:cs typeface="Trebuchet MS"/>
              </a:rPr>
              <a:t>F</a:t>
            </a:r>
            <a:r>
              <a:rPr dirty="0" sz="700">
                <a:solidFill>
                  <a:srgbClr val="313231"/>
                </a:solidFill>
                <a:latin typeface="Trebuchet MS"/>
                <a:cs typeface="Trebuchet MS"/>
              </a:rPr>
              <a:t>ri</a:t>
            </a:r>
            <a:r>
              <a:rPr dirty="0" sz="700" spc="-5">
                <a:solidFill>
                  <a:srgbClr val="313231"/>
                </a:solidFill>
                <a:latin typeface="Trebuchet MS"/>
                <a:cs typeface="Trebuchet MS"/>
              </a:rPr>
              <a:t>e</a:t>
            </a:r>
            <a:r>
              <a:rPr dirty="0" sz="700" spc="-5">
                <a:solidFill>
                  <a:srgbClr val="313231"/>
                </a:solidFill>
                <a:latin typeface="Trebuchet MS"/>
                <a:cs typeface="Trebuchet MS"/>
              </a:rPr>
              <a:t>n</a:t>
            </a:r>
            <a:r>
              <a:rPr dirty="0" sz="700" spc="-5">
                <a:solidFill>
                  <a:srgbClr val="313231"/>
                </a:solidFill>
                <a:latin typeface="Trebuchet MS"/>
                <a:cs typeface="Trebuchet MS"/>
              </a:rPr>
              <a:t>d</a:t>
            </a:r>
            <a:endParaRPr sz="700">
              <a:latin typeface="Trebuchet MS"/>
              <a:cs typeface="Trebuchet MS"/>
            </a:endParaRPr>
          </a:p>
        </p:txBody>
      </p:sp>
      <p:sp>
        <p:nvSpPr>
          <p:cNvPr id="13" name="object 13"/>
          <p:cNvSpPr txBox="1"/>
          <p:nvPr/>
        </p:nvSpPr>
        <p:spPr>
          <a:xfrm>
            <a:off x="470026" y="4291074"/>
            <a:ext cx="392430" cy="234315"/>
          </a:xfrm>
          <a:prstGeom prst="rect">
            <a:avLst/>
          </a:prstGeom>
        </p:spPr>
        <p:txBody>
          <a:bodyPr wrap="square" lIns="0" tIns="0" rIns="0" bIns="0" rtlCol="0" vert="horz">
            <a:spAutoFit/>
          </a:bodyPr>
          <a:lstStyle/>
          <a:p>
            <a:pPr algn="r">
              <a:lnSpc>
                <a:spcPts val="795"/>
              </a:lnSpc>
            </a:pPr>
            <a:r>
              <a:rPr dirty="0" sz="700" spc="-15">
                <a:solidFill>
                  <a:srgbClr val="313231"/>
                </a:solidFill>
                <a:latin typeface="Trebuchet MS"/>
                <a:cs typeface="Trebuchet MS"/>
              </a:rPr>
              <a:t>Fi</a:t>
            </a:r>
            <a:endParaRPr sz="700">
              <a:latin typeface="Trebuchet MS"/>
              <a:cs typeface="Trebuchet MS"/>
            </a:endParaRPr>
          </a:p>
        </p:txBody>
      </p:sp>
      <p:sp>
        <p:nvSpPr>
          <p:cNvPr id="14" name="object 14"/>
          <p:cNvSpPr txBox="1"/>
          <p:nvPr/>
        </p:nvSpPr>
        <p:spPr>
          <a:xfrm>
            <a:off x="851092" y="4285170"/>
            <a:ext cx="206375" cy="121285"/>
          </a:xfrm>
          <a:prstGeom prst="rect">
            <a:avLst/>
          </a:prstGeom>
        </p:spPr>
        <p:txBody>
          <a:bodyPr wrap="square" lIns="0" tIns="0" rIns="0" bIns="0" rtlCol="0" vert="horz">
            <a:spAutoFit/>
          </a:bodyPr>
          <a:lstStyle/>
          <a:p>
            <a:pPr marL="12700">
              <a:lnSpc>
                <a:spcPct val="100000"/>
              </a:lnSpc>
            </a:pPr>
            <a:r>
              <a:rPr dirty="0" sz="700" spc="-5">
                <a:solidFill>
                  <a:srgbClr val="313231"/>
                </a:solidFill>
                <a:latin typeface="Trebuchet MS"/>
                <a:cs typeface="Trebuchet MS"/>
              </a:rPr>
              <a:t>n</a:t>
            </a:r>
            <a:r>
              <a:rPr dirty="0" sz="700" spc="-10">
                <a:solidFill>
                  <a:srgbClr val="313231"/>
                </a:solidFill>
                <a:latin typeface="Trebuchet MS"/>
                <a:cs typeface="Trebuchet MS"/>
              </a:rPr>
              <a:t>d</a:t>
            </a:r>
            <a:r>
              <a:rPr dirty="0" sz="700" spc="-5">
                <a:solidFill>
                  <a:srgbClr val="313231"/>
                </a:solidFill>
                <a:latin typeface="Trebuchet MS"/>
                <a:cs typeface="Trebuchet MS"/>
              </a:rPr>
              <a:t>e</a:t>
            </a:r>
            <a:r>
              <a:rPr dirty="0" sz="700" spc="-5">
                <a:solidFill>
                  <a:srgbClr val="313231"/>
                </a:solidFill>
                <a:latin typeface="Trebuchet MS"/>
                <a:cs typeface="Trebuchet MS"/>
              </a:rPr>
              <a:t>r</a:t>
            </a:r>
            <a:endParaRPr sz="700">
              <a:latin typeface="Trebuchet MS"/>
              <a:cs typeface="Trebuchet MS"/>
            </a:endParaRPr>
          </a:p>
        </p:txBody>
      </p:sp>
      <p:sp>
        <p:nvSpPr>
          <p:cNvPr id="15" name="object 15"/>
          <p:cNvSpPr txBox="1"/>
          <p:nvPr/>
        </p:nvSpPr>
        <p:spPr>
          <a:xfrm>
            <a:off x="1387962" y="4205850"/>
            <a:ext cx="683260" cy="106045"/>
          </a:xfrm>
          <a:prstGeom prst="rect">
            <a:avLst/>
          </a:prstGeom>
        </p:spPr>
        <p:txBody>
          <a:bodyPr wrap="square" lIns="0" tIns="0" rIns="0" bIns="0" rtlCol="0" vert="horz">
            <a:spAutoFit/>
          </a:bodyPr>
          <a:lstStyle/>
          <a:p>
            <a:pPr marL="12700">
              <a:lnSpc>
                <a:spcPct val="100000"/>
              </a:lnSpc>
            </a:pPr>
            <a:r>
              <a:rPr dirty="0" sz="600" spc="-5">
                <a:solidFill>
                  <a:srgbClr val="313231"/>
                </a:solidFill>
                <a:latin typeface="Trebuchet MS"/>
                <a:cs typeface="Trebuchet MS"/>
              </a:rPr>
              <a:t>AshleyMadison.com</a:t>
            </a:r>
            <a:endParaRPr sz="600">
              <a:latin typeface="Trebuchet MS"/>
              <a:cs typeface="Trebuchet MS"/>
            </a:endParaRPr>
          </a:p>
        </p:txBody>
      </p:sp>
      <p:sp>
        <p:nvSpPr>
          <p:cNvPr id="16" name="object 16"/>
          <p:cNvSpPr txBox="1"/>
          <p:nvPr/>
        </p:nvSpPr>
        <p:spPr>
          <a:xfrm>
            <a:off x="2145972" y="4637331"/>
            <a:ext cx="371475" cy="121285"/>
          </a:xfrm>
          <a:prstGeom prst="rect">
            <a:avLst/>
          </a:prstGeom>
        </p:spPr>
        <p:txBody>
          <a:bodyPr wrap="square" lIns="0" tIns="0" rIns="0" bIns="0" rtlCol="0" vert="horz">
            <a:spAutoFit/>
          </a:bodyPr>
          <a:lstStyle/>
          <a:p>
            <a:pPr marL="12700">
              <a:lnSpc>
                <a:spcPct val="100000"/>
              </a:lnSpc>
            </a:pPr>
            <a:r>
              <a:rPr dirty="0" sz="700" spc="-5">
                <a:solidFill>
                  <a:srgbClr val="313231"/>
                </a:solidFill>
                <a:latin typeface="Trebuchet MS"/>
                <a:cs typeface="Trebuchet MS"/>
              </a:rPr>
              <a:t>C</a:t>
            </a:r>
            <a:r>
              <a:rPr dirty="0" sz="700" spc="-15">
                <a:solidFill>
                  <a:srgbClr val="313231"/>
                </a:solidFill>
                <a:latin typeface="Trebuchet MS"/>
                <a:cs typeface="Trebuchet MS"/>
              </a:rPr>
              <a:t>a</a:t>
            </a:r>
            <a:r>
              <a:rPr dirty="0" sz="700">
                <a:solidFill>
                  <a:srgbClr val="313231"/>
                </a:solidFill>
                <a:latin typeface="Trebuchet MS"/>
                <a:cs typeface="Trebuchet MS"/>
              </a:rPr>
              <a:t>r</a:t>
            </a:r>
            <a:r>
              <a:rPr dirty="0" sz="700" spc="-5">
                <a:solidFill>
                  <a:srgbClr val="313231"/>
                </a:solidFill>
                <a:latin typeface="Trebuchet MS"/>
                <a:cs typeface="Trebuchet MS"/>
              </a:rPr>
              <a:t>e</a:t>
            </a:r>
            <a:r>
              <a:rPr dirty="0" sz="700" spc="-15">
                <a:solidFill>
                  <a:srgbClr val="313231"/>
                </a:solidFill>
                <a:latin typeface="Trebuchet MS"/>
                <a:cs typeface="Trebuchet MS"/>
              </a:rPr>
              <a:t>f</a:t>
            </a:r>
            <a:r>
              <a:rPr dirty="0" sz="700">
                <a:solidFill>
                  <a:srgbClr val="313231"/>
                </a:solidFill>
                <a:latin typeface="Trebuchet MS"/>
                <a:cs typeface="Trebuchet MS"/>
              </a:rPr>
              <a:t>i</a:t>
            </a:r>
            <a:r>
              <a:rPr dirty="0" sz="700">
                <a:solidFill>
                  <a:srgbClr val="313231"/>
                </a:solidFill>
                <a:latin typeface="Trebuchet MS"/>
                <a:cs typeface="Trebuchet MS"/>
              </a:rPr>
              <a:t>r</a:t>
            </a:r>
            <a:r>
              <a:rPr dirty="0" sz="700" spc="-15">
                <a:solidFill>
                  <a:srgbClr val="313231"/>
                </a:solidFill>
                <a:latin typeface="Trebuchet MS"/>
                <a:cs typeface="Trebuchet MS"/>
              </a:rPr>
              <a:t>s</a:t>
            </a:r>
            <a:r>
              <a:rPr dirty="0" sz="700" spc="-5">
                <a:solidFill>
                  <a:srgbClr val="313231"/>
                </a:solidFill>
                <a:latin typeface="Trebuchet MS"/>
                <a:cs typeface="Trebuchet MS"/>
              </a:rPr>
              <a:t>t</a:t>
            </a:r>
            <a:endParaRPr sz="700">
              <a:latin typeface="Trebuchet MS"/>
              <a:cs typeface="Trebuchet MS"/>
            </a:endParaRPr>
          </a:p>
        </p:txBody>
      </p:sp>
      <p:sp>
        <p:nvSpPr>
          <p:cNvPr id="17" name="object 17"/>
          <p:cNvSpPr txBox="1"/>
          <p:nvPr/>
        </p:nvSpPr>
        <p:spPr>
          <a:xfrm>
            <a:off x="2375266" y="4148310"/>
            <a:ext cx="339725" cy="167005"/>
          </a:xfrm>
          <a:prstGeom prst="rect">
            <a:avLst/>
          </a:prstGeom>
        </p:spPr>
        <p:txBody>
          <a:bodyPr wrap="square" lIns="0" tIns="0" rIns="0" bIns="0" rtlCol="0" vert="horz">
            <a:spAutoFit/>
          </a:bodyPr>
          <a:lstStyle/>
          <a:p>
            <a:pPr marL="12700" marR="5080" indent="20955">
              <a:lnSpc>
                <a:spcPct val="100000"/>
              </a:lnSpc>
            </a:pPr>
            <a:r>
              <a:rPr dirty="0" sz="500">
                <a:solidFill>
                  <a:srgbClr val="313231"/>
                </a:solidFill>
                <a:latin typeface="Trebuchet MS"/>
                <a:cs typeface="Trebuchet MS"/>
              </a:rPr>
              <a:t>CarPhone  </a:t>
            </a:r>
            <a:r>
              <a:rPr dirty="0" sz="500">
                <a:solidFill>
                  <a:srgbClr val="313231"/>
                </a:solidFill>
                <a:latin typeface="Trebuchet MS"/>
                <a:cs typeface="Trebuchet MS"/>
              </a:rPr>
              <a:t>W</a:t>
            </a:r>
            <a:r>
              <a:rPr dirty="0" sz="500" spc="-5">
                <a:solidFill>
                  <a:srgbClr val="313231"/>
                </a:solidFill>
                <a:latin typeface="Trebuchet MS"/>
                <a:cs typeface="Trebuchet MS"/>
              </a:rPr>
              <a:t>a</a:t>
            </a:r>
            <a:r>
              <a:rPr dirty="0" sz="500" spc="-5">
                <a:solidFill>
                  <a:srgbClr val="313231"/>
                </a:solidFill>
                <a:latin typeface="Trebuchet MS"/>
                <a:cs typeface="Trebuchet MS"/>
              </a:rPr>
              <a:t>r</a:t>
            </a:r>
            <a:r>
              <a:rPr dirty="0" sz="500">
                <a:solidFill>
                  <a:srgbClr val="313231"/>
                </a:solidFill>
                <a:latin typeface="Trebuchet MS"/>
                <a:cs typeface="Trebuchet MS"/>
              </a:rPr>
              <a:t>eh</a:t>
            </a:r>
            <a:r>
              <a:rPr dirty="0" sz="500" spc="5">
                <a:solidFill>
                  <a:srgbClr val="313231"/>
                </a:solidFill>
                <a:latin typeface="Trebuchet MS"/>
                <a:cs typeface="Trebuchet MS"/>
              </a:rPr>
              <a:t>o</a:t>
            </a:r>
            <a:r>
              <a:rPr dirty="0" sz="500">
                <a:solidFill>
                  <a:srgbClr val="313231"/>
                </a:solidFill>
                <a:latin typeface="Trebuchet MS"/>
                <a:cs typeface="Trebuchet MS"/>
              </a:rPr>
              <a:t>u</a:t>
            </a:r>
            <a:r>
              <a:rPr dirty="0" sz="500">
                <a:solidFill>
                  <a:srgbClr val="313231"/>
                </a:solidFill>
                <a:latin typeface="Trebuchet MS"/>
                <a:cs typeface="Trebuchet MS"/>
              </a:rPr>
              <a:t>s</a:t>
            </a:r>
            <a:r>
              <a:rPr dirty="0" sz="500">
                <a:solidFill>
                  <a:srgbClr val="313231"/>
                </a:solidFill>
                <a:latin typeface="Trebuchet MS"/>
                <a:cs typeface="Trebuchet MS"/>
              </a:rPr>
              <a:t>e</a:t>
            </a:r>
            <a:endParaRPr sz="500">
              <a:latin typeface="Trebuchet MS"/>
              <a:cs typeface="Trebuchet MS"/>
            </a:endParaRPr>
          </a:p>
        </p:txBody>
      </p:sp>
      <p:sp>
        <p:nvSpPr>
          <p:cNvPr id="18" name="object 18"/>
          <p:cNvSpPr txBox="1"/>
          <p:nvPr/>
        </p:nvSpPr>
        <p:spPr>
          <a:xfrm>
            <a:off x="3129647" y="3930977"/>
            <a:ext cx="720725" cy="473075"/>
          </a:xfrm>
          <a:prstGeom prst="rect">
            <a:avLst/>
          </a:prstGeom>
        </p:spPr>
        <p:txBody>
          <a:bodyPr wrap="square" lIns="0" tIns="0" rIns="0" bIns="0" rtlCol="0" vert="horz">
            <a:spAutoFit/>
          </a:bodyPr>
          <a:lstStyle/>
          <a:p>
            <a:pPr algn="ctr" marL="12700" marR="5080" indent="-635">
              <a:lnSpc>
                <a:spcPct val="100000"/>
              </a:lnSpc>
            </a:pPr>
            <a:r>
              <a:rPr dirty="0" sz="1000" spc="-5">
                <a:solidFill>
                  <a:srgbClr val="313231"/>
                </a:solidFill>
                <a:latin typeface="Trebuchet MS"/>
                <a:cs typeface="Trebuchet MS"/>
              </a:rPr>
              <a:t>Deep Root  Analytics  </a:t>
            </a:r>
            <a:r>
              <a:rPr dirty="0" sz="1000">
                <a:solidFill>
                  <a:srgbClr val="313231"/>
                </a:solidFill>
                <a:latin typeface="Trebuchet MS"/>
                <a:cs typeface="Trebuchet MS"/>
              </a:rPr>
              <a:t>198</a:t>
            </a:r>
            <a:r>
              <a:rPr dirty="0" sz="1000" spc="-15">
                <a:solidFill>
                  <a:srgbClr val="313231"/>
                </a:solidFill>
                <a:latin typeface="Trebuchet MS"/>
                <a:cs typeface="Trebuchet MS"/>
              </a:rPr>
              <a:t>,</a:t>
            </a:r>
            <a:r>
              <a:rPr dirty="0" sz="1000">
                <a:solidFill>
                  <a:srgbClr val="313231"/>
                </a:solidFill>
                <a:latin typeface="Trebuchet MS"/>
                <a:cs typeface="Trebuchet MS"/>
              </a:rPr>
              <a:t>000</a:t>
            </a:r>
            <a:r>
              <a:rPr dirty="0" sz="1000" spc="-15">
                <a:solidFill>
                  <a:srgbClr val="313231"/>
                </a:solidFill>
                <a:latin typeface="Trebuchet MS"/>
                <a:cs typeface="Trebuchet MS"/>
              </a:rPr>
              <a:t>,</a:t>
            </a:r>
            <a:r>
              <a:rPr dirty="0" sz="1000">
                <a:solidFill>
                  <a:srgbClr val="313231"/>
                </a:solidFill>
                <a:latin typeface="Trebuchet MS"/>
                <a:cs typeface="Trebuchet MS"/>
              </a:rPr>
              <a:t>000</a:t>
            </a:r>
            <a:endParaRPr sz="1000">
              <a:latin typeface="Trebuchet MS"/>
              <a:cs typeface="Trebuchet MS"/>
            </a:endParaRPr>
          </a:p>
        </p:txBody>
      </p:sp>
      <p:sp>
        <p:nvSpPr>
          <p:cNvPr id="19" name="object 19"/>
          <p:cNvSpPr txBox="1"/>
          <p:nvPr/>
        </p:nvSpPr>
        <p:spPr>
          <a:xfrm>
            <a:off x="4319697" y="3272826"/>
            <a:ext cx="720725" cy="320675"/>
          </a:xfrm>
          <a:prstGeom prst="rect">
            <a:avLst/>
          </a:prstGeom>
        </p:spPr>
        <p:txBody>
          <a:bodyPr wrap="square" lIns="0" tIns="0" rIns="0" bIns="0" rtlCol="0" vert="horz">
            <a:spAutoFit/>
          </a:bodyPr>
          <a:lstStyle/>
          <a:p>
            <a:pPr marL="12700" marR="5080" indent="106680">
              <a:lnSpc>
                <a:spcPct val="100000"/>
              </a:lnSpc>
            </a:pPr>
            <a:r>
              <a:rPr dirty="0" sz="1000" spc="-5">
                <a:solidFill>
                  <a:srgbClr val="313231"/>
                </a:solidFill>
                <a:latin typeface="Trebuchet MS"/>
                <a:cs typeface="Trebuchet MS"/>
              </a:rPr>
              <a:t>MySpace  </a:t>
            </a:r>
            <a:r>
              <a:rPr dirty="0" sz="1000">
                <a:solidFill>
                  <a:srgbClr val="313231"/>
                </a:solidFill>
                <a:latin typeface="Trebuchet MS"/>
                <a:cs typeface="Trebuchet MS"/>
              </a:rPr>
              <a:t>164</a:t>
            </a:r>
            <a:r>
              <a:rPr dirty="0" sz="1000" spc="-15">
                <a:solidFill>
                  <a:srgbClr val="313231"/>
                </a:solidFill>
                <a:latin typeface="Trebuchet MS"/>
                <a:cs typeface="Trebuchet MS"/>
              </a:rPr>
              <a:t>,</a:t>
            </a:r>
            <a:r>
              <a:rPr dirty="0" sz="1000">
                <a:solidFill>
                  <a:srgbClr val="313231"/>
                </a:solidFill>
                <a:latin typeface="Trebuchet MS"/>
                <a:cs typeface="Trebuchet MS"/>
              </a:rPr>
              <a:t>000</a:t>
            </a:r>
            <a:r>
              <a:rPr dirty="0" sz="1000" spc="-15">
                <a:solidFill>
                  <a:srgbClr val="313231"/>
                </a:solidFill>
                <a:latin typeface="Trebuchet MS"/>
                <a:cs typeface="Trebuchet MS"/>
              </a:rPr>
              <a:t>,</a:t>
            </a:r>
            <a:r>
              <a:rPr dirty="0" sz="1000">
                <a:solidFill>
                  <a:srgbClr val="313231"/>
                </a:solidFill>
                <a:latin typeface="Trebuchet MS"/>
                <a:cs typeface="Trebuchet MS"/>
              </a:rPr>
              <a:t>000</a:t>
            </a:r>
            <a:endParaRPr sz="1000">
              <a:latin typeface="Trebuchet MS"/>
              <a:cs typeface="Trebuchet MS"/>
            </a:endParaRPr>
          </a:p>
        </p:txBody>
      </p:sp>
      <p:sp>
        <p:nvSpPr>
          <p:cNvPr id="20" name="object 20"/>
          <p:cNvSpPr txBox="1"/>
          <p:nvPr/>
        </p:nvSpPr>
        <p:spPr>
          <a:xfrm>
            <a:off x="7865489" y="1422831"/>
            <a:ext cx="720725" cy="320675"/>
          </a:xfrm>
          <a:prstGeom prst="rect">
            <a:avLst/>
          </a:prstGeom>
        </p:spPr>
        <p:txBody>
          <a:bodyPr wrap="square" lIns="0" tIns="0" rIns="0" bIns="0" rtlCol="0" vert="horz">
            <a:spAutoFit/>
          </a:bodyPr>
          <a:lstStyle/>
          <a:p>
            <a:pPr marL="12700" marR="5080" indent="135255">
              <a:lnSpc>
                <a:spcPct val="100000"/>
              </a:lnSpc>
            </a:pPr>
            <a:r>
              <a:rPr dirty="0" sz="1000" spc="-5">
                <a:solidFill>
                  <a:srgbClr val="313231"/>
                </a:solidFill>
                <a:latin typeface="Trebuchet MS"/>
                <a:cs typeface="Trebuchet MS"/>
              </a:rPr>
              <a:t>Twitter  </a:t>
            </a:r>
            <a:r>
              <a:rPr dirty="0" sz="1000">
                <a:solidFill>
                  <a:srgbClr val="313231"/>
                </a:solidFill>
                <a:latin typeface="Trebuchet MS"/>
                <a:cs typeface="Trebuchet MS"/>
              </a:rPr>
              <a:t>330</a:t>
            </a:r>
            <a:r>
              <a:rPr dirty="0" sz="1000" spc="-15">
                <a:solidFill>
                  <a:srgbClr val="313231"/>
                </a:solidFill>
                <a:latin typeface="Trebuchet MS"/>
                <a:cs typeface="Trebuchet MS"/>
              </a:rPr>
              <a:t>,</a:t>
            </a:r>
            <a:r>
              <a:rPr dirty="0" sz="1000">
                <a:solidFill>
                  <a:srgbClr val="313231"/>
                </a:solidFill>
                <a:latin typeface="Trebuchet MS"/>
                <a:cs typeface="Trebuchet MS"/>
              </a:rPr>
              <a:t>000</a:t>
            </a:r>
            <a:r>
              <a:rPr dirty="0" sz="1000" spc="-15">
                <a:solidFill>
                  <a:srgbClr val="313231"/>
                </a:solidFill>
                <a:latin typeface="Trebuchet MS"/>
                <a:cs typeface="Trebuchet MS"/>
              </a:rPr>
              <a:t>,</a:t>
            </a:r>
            <a:r>
              <a:rPr dirty="0" sz="1000">
                <a:solidFill>
                  <a:srgbClr val="313231"/>
                </a:solidFill>
                <a:latin typeface="Trebuchet MS"/>
                <a:cs typeface="Trebuchet MS"/>
              </a:rPr>
              <a:t>000</a:t>
            </a:r>
            <a:endParaRPr sz="1000">
              <a:latin typeface="Trebuchet MS"/>
              <a:cs typeface="Trebuchet MS"/>
            </a:endParaRPr>
          </a:p>
        </p:txBody>
      </p:sp>
      <p:sp>
        <p:nvSpPr>
          <p:cNvPr id="21" name="object 21"/>
          <p:cNvSpPr txBox="1"/>
          <p:nvPr/>
        </p:nvSpPr>
        <p:spPr>
          <a:xfrm>
            <a:off x="3986571" y="1791407"/>
            <a:ext cx="883285" cy="320675"/>
          </a:xfrm>
          <a:prstGeom prst="rect">
            <a:avLst/>
          </a:prstGeom>
        </p:spPr>
        <p:txBody>
          <a:bodyPr wrap="square" lIns="0" tIns="0" rIns="0" bIns="0" rtlCol="0" vert="horz">
            <a:spAutoFit/>
          </a:bodyPr>
          <a:lstStyle/>
          <a:p>
            <a:pPr marL="94615" marR="5080" indent="-82550">
              <a:lnSpc>
                <a:spcPct val="100000"/>
              </a:lnSpc>
            </a:pPr>
            <a:r>
              <a:rPr dirty="0" sz="1000" spc="-5">
                <a:solidFill>
                  <a:srgbClr val="313231"/>
                </a:solidFill>
                <a:latin typeface="Trebuchet MS"/>
                <a:cs typeface="Trebuchet MS"/>
              </a:rPr>
              <a:t>Marriott</a:t>
            </a:r>
            <a:r>
              <a:rPr dirty="0" sz="1000" spc="-55">
                <a:solidFill>
                  <a:srgbClr val="313231"/>
                </a:solidFill>
                <a:latin typeface="Trebuchet MS"/>
                <a:cs typeface="Trebuchet MS"/>
              </a:rPr>
              <a:t> </a:t>
            </a:r>
            <a:r>
              <a:rPr dirty="0" sz="1000" spc="-5">
                <a:solidFill>
                  <a:srgbClr val="313231"/>
                </a:solidFill>
                <a:latin typeface="Trebuchet MS"/>
                <a:cs typeface="Trebuchet MS"/>
              </a:rPr>
              <a:t>Hotels  </a:t>
            </a:r>
            <a:r>
              <a:rPr dirty="0" sz="1000">
                <a:solidFill>
                  <a:srgbClr val="313231"/>
                </a:solidFill>
                <a:latin typeface="Trebuchet MS"/>
                <a:cs typeface="Trebuchet MS"/>
              </a:rPr>
              <a:t>383,000,000</a:t>
            </a:r>
            <a:endParaRPr sz="1000">
              <a:latin typeface="Trebuchet MS"/>
              <a:cs typeface="Trebuchet MS"/>
            </a:endParaRPr>
          </a:p>
        </p:txBody>
      </p:sp>
      <p:sp>
        <p:nvSpPr>
          <p:cNvPr id="22" name="object 22"/>
          <p:cNvSpPr txBox="1"/>
          <p:nvPr/>
        </p:nvSpPr>
        <p:spPr>
          <a:xfrm>
            <a:off x="5210280" y="1096631"/>
            <a:ext cx="653415" cy="320675"/>
          </a:xfrm>
          <a:prstGeom prst="rect">
            <a:avLst/>
          </a:prstGeom>
        </p:spPr>
        <p:txBody>
          <a:bodyPr wrap="square" lIns="0" tIns="0" rIns="0" bIns="0" rtlCol="0" vert="horz">
            <a:spAutoFit/>
          </a:bodyPr>
          <a:lstStyle/>
          <a:p>
            <a:pPr marL="12700" marR="5080" indent="45085">
              <a:lnSpc>
                <a:spcPct val="100000"/>
              </a:lnSpc>
            </a:pPr>
            <a:r>
              <a:rPr dirty="0" sz="1000" spc="-5">
                <a:solidFill>
                  <a:srgbClr val="313231"/>
                </a:solidFill>
                <a:latin typeface="Trebuchet MS"/>
                <a:cs typeface="Trebuchet MS"/>
              </a:rPr>
              <a:t>Facebook  </a:t>
            </a:r>
            <a:r>
              <a:rPr dirty="0" sz="1000">
                <a:solidFill>
                  <a:srgbClr val="313231"/>
                </a:solidFill>
                <a:latin typeface="Trebuchet MS"/>
                <a:cs typeface="Trebuchet MS"/>
              </a:rPr>
              <a:t>5</a:t>
            </a:r>
            <a:r>
              <a:rPr dirty="0" sz="1000">
                <a:solidFill>
                  <a:srgbClr val="313231"/>
                </a:solidFill>
                <a:latin typeface="Trebuchet MS"/>
                <a:cs typeface="Trebuchet MS"/>
              </a:rPr>
              <a:t>0</a:t>
            </a:r>
            <a:r>
              <a:rPr dirty="0" sz="1000" spc="-15">
                <a:solidFill>
                  <a:srgbClr val="313231"/>
                </a:solidFill>
                <a:latin typeface="Trebuchet MS"/>
                <a:cs typeface="Trebuchet MS"/>
              </a:rPr>
              <a:t>,</a:t>
            </a:r>
            <a:r>
              <a:rPr dirty="0" sz="1000">
                <a:solidFill>
                  <a:srgbClr val="313231"/>
                </a:solidFill>
                <a:latin typeface="Trebuchet MS"/>
                <a:cs typeface="Trebuchet MS"/>
              </a:rPr>
              <a:t>000</a:t>
            </a:r>
            <a:r>
              <a:rPr dirty="0" sz="1000" spc="-15">
                <a:solidFill>
                  <a:srgbClr val="313231"/>
                </a:solidFill>
                <a:latin typeface="Trebuchet MS"/>
                <a:cs typeface="Trebuchet MS"/>
              </a:rPr>
              <a:t>,</a:t>
            </a:r>
            <a:r>
              <a:rPr dirty="0" sz="1000">
                <a:solidFill>
                  <a:srgbClr val="313231"/>
                </a:solidFill>
                <a:latin typeface="Trebuchet MS"/>
                <a:cs typeface="Trebuchet MS"/>
              </a:rPr>
              <a:t>000</a:t>
            </a:r>
            <a:endParaRPr sz="1000">
              <a:latin typeface="Trebuchet MS"/>
              <a:cs typeface="Trebuchet MS"/>
            </a:endParaRPr>
          </a:p>
        </p:txBody>
      </p:sp>
      <p:sp>
        <p:nvSpPr>
          <p:cNvPr id="23" name="object 23"/>
          <p:cNvSpPr txBox="1"/>
          <p:nvPr/>
        </p:nvSpPr>
        <p:spPr>
          <a:xfrm>
            <a:off x="6287763" y="1062860"/>
            <a:ext cx="943610" cy="473075"/>
          </a:xfrm>
          <a:prstGeom prst="rect">
            <a:avLst/>
          </a:prstGeom>
        </p:spPr>
        <p:txBody>
          <a:bodyPr wrap="square" lIns="0" tIns="0" rIns="0" bIns="0" rtlCol="0" vert="horz">
            <a:spAutoFit/>
          </a:bodyPr>
          <a:lstStyle/>
          <a:p>
            <a:pPr algn="ctr" marL="12700" marR="5080">
              <a:lnSpc>
                <a:spcPct val="100000"/>
              </a:lnSpc>
            </a:pPr>
            <a:r>
              <a:rPr dirty="0" sz="1000" spc="-5">
                <a:solidFill>
                  <a:srgbClr val="313231"/>
                </a:solidFill>
                <a:latin typeface="Trebuchet MS"/>
                <a:cs typeface="Trebuchet MS"/>
              </a:rPr>
              <a:t>Chinese</a:t>
            </a:r>
            <a:r>
              <a:rPr dirty="0" sz="1000" spc="-60">
                <a:solidFill>
                  <a:srgbClr val="313231"/>
                </a:solidFill>
                <a:latin typeface="Trebuchet MS"/>
                <a:cs typeface="Trebuchet MS"/>
              </a:rPr>
              <a:t> </a:t>
            </a:r>
            <a:r>
              <a:rPr dirty="0" sz="1000" spc="-5">
                <a:solidFill>
                  <a:srgbClr val="313231"/>
                </a:solidFill>
                <a:latin typeface="Trebuchet MS"/>
                <a:cs typeface="Trebuchet MS"/>
              </a:rPr>
              <a:t>Resume  Leak   </a:t>
            </a:r>
            <a:r>
              <a:rPr dirty="0" sz="1000">
                <a:solidFill>
                  <a:srgbClr val="313231"/>
                </a:solidFill>
                <a:latin typeface="Trebuchet MS"/>
                <a:cs typeface="Trebuchet MS"/>
              </a:rPr>
              <a:t>202,000,000</a:t>
            </a:r>
            <a:endParaRPr sz="1000">
              <a:latin typeface="Trebuchet MS"/>
              <a:cs typeface="Trebuchet MS"/>
            </a:endParaRPr>
          </a:p>
        </p:txBody>
      </p:sp>
      <p:sp>
        <p:nvSpPr>
          <p:cNvPr id="24" name="object 24"/>
          <p:cNvSpPr txBox="1"/>
          <p:nvPr/>
        </p:nvSpPr>
        <p:spPr>
          <a:xfrm>
            <a:off x="5509043" y="3597423"/>
            <a:ext cx="653415" cy="320675"/>
          </a:xfrm>
          <a:prstGeom prst="rect">
            <a:avLst/>
          </a:prstGeom>
        </p:spPr>
        <p:txBody>
          <a:bodyPr wrap="square" lIns="0" tIns="0" rIns="0" bIns="0" rtlCol="0" vert="horz">
            <a:spAutoFit/>
          </a:bodyPr>
          <a:lstStyle/>
          <a:p>
            <a:pPr marL="12700" marR="5080" indent="80645">
              <a:lnSpc>
                <a:spcPct val="100000"/>
              </a:lnSpc>
            </a:pPr>
            <a:r>
              <a:rPr dirty="0" sz="1000" spc="-5">
                <a:solidFill>
                  <a:srgbClr val="313231"/>
                </a:solidFill>
                <a:latin typeface="Trebuchet MS"/>
                <a:cs typeface="Trebuchet MS"/>
              </a:rPr>
              <a:t>Dropbox  </a:t>
            </a:r>
            <a:r>
              <a:rPr dirty="0" sz="1000">
                <a:solidFill>
                  <a:srgbClr val="313231"/>
                </a:solidFill>
                <a:latin typeface="Trebuchet MS"/>
                <a:cs typeface="Trebuchet MS"/>
              </a:rPr>
              <a:t>68</a:t>
            </a:r>
            <a:r>
              <a:rPr dirty="0" sz="1000" spc="-15">
                <a:solidFill>
                  <a:srgbClr val="313231"/>
                </a:solidFill>
                <a:latin typeface="Trebuchet MS"/>
                <a:cs typeface="Trebuchet MS"/>
              </a:rPr>
              <a:t>,</a:t>
            </a:r>
            <a:r>
              <a:rPr dirty="0" sz="1000">
                <a:solidFill>
                  <a:srgbClr val="313231"/>
                </a:solidFill>
                <a:latin typeface="Trebuchet MS"/>
                <a:cs typeface="Trebuchet MS"/>
              </a:rPr>
              <a:t>700</a:t>
            </a:r>
            <a:r>
              <a:rPr dirty="0" sz="1000" spc="-15">
                <a:solidFill>
                  <a:srgbClr val="313231"/>
                </a:solidFill>
                <a:latin typeface="Trebuchet MS"/>
                <a:cs typeface="Trebuchet MS"/>
              </a:rPr>
              <a:t>,</a:t>
            </a:r>
            <a:r>
              <a:rPr dirty="0" sz="1000">
                <a:solidFill>
                  <a:srgbClr val="313231"/>
                </a:solidFill>
                <a:latin typeface="Trebuchet MS"/>
                <a:cs typeface="Trebuchet MS"/>
              </a:rPr>
              <a:t>000</a:t>
            </a:r>
            <a:endParaRPr sz="1000">
              <a:latin typeface="Trebuchet MS"/>
              <a:cs typeface="Trebuchet MS"/>
            </a:endParaRPr>
          </a:p>
        </p:txBody>
      </p:sp>
      <p:sp>
        <p:nvSpPr>
          <p:cNvPr id="25" name="object 25"/>
          <p:cNvSpPr txBox="1"/>
          <p:nvPr/>
        </p:nvSpPr>
        <p:spPr>
          <a:xfrm>
            <a:off x="6395701" y="3538235"/>
            <a:ext cx="382905" cy="212725"/>
          </a:xfrm>
          <a:prstGeom prst="rect">
            <a:avLst/>
          </a:prstGeom>
        </p:spPr>
        <p:txBody>
          <a:bodyPr wrap="square" lIns="0" tIns="0" rIns="0" bIns="0" rtlCol="0" vert="horz">
            <a:spAutoFit/>
          </a:bodyPr>
          <a:lstStyle/>
          <a:p>
            <a:pPr marL="12700" marR="5080" indent="46990">
              <a:lnSpc>
                <a:spcPct val="100000"/>
              </a:lnSpc>
            </a:pPr>
            <a:r>
              <a:rPr dirty="0" sz="650" spc="-5">
                <a:solidFill>
                  <a:srgbClr val="313231"/>
                </a:solidFill>
                <a:latin typeface="Trebuchet MS"/>
                <a:cs typeface="Trebuchet MS"/>
              </a:rPr>
              <a:t>Clinton  </a:t>
            </a:r>
            <a:r>
              <a:rPr dirty="0" sz="650" spc="-10">
                <a:solidFill>
                  <a:srgbClr val="313231"/>
                </a:solidFill>
                <a:latin typeface="Trebuchet MS"/>
                <a:cs typeface="Trebuchet MS"/>
              </a:rPr>
              <a:t>C</a:t>
            </a:r>
            <a:r>
              <a:rPr dirty="0" sz="650" spc="-10">
                <a:solidFill>
                  <a:srgbClr val="313231"/>
                </a:solidFill>
                <a:latin typeface="Trebuchet MS"/>
                <a:cs typeface="Trebuchet MS"/>
              </a:rPr>
              <a:t>a</a:t>
            </a:r>
            <a:r>
              <a:rPr dirty="0" sz="650" spc="-5">
                <a:solidFill>
                  <a:srgbClr val="313231"/>
                </a:solidFill>
                <a:latin typeface="Trebuchet MS"/>
                <a:cs typeface="Trebuchet MS"/>
              </a:rPr>
              <a:t>m</a:t>
            </a:r>
            <a:r>
              <a:rPr dirty="0" sz="650" spc="-10">
                <a:solidFill>
                  <a:srgbClr val="313231"/>
                </a:solidFill>
                <a:latin typeface="Trebuchet MS"/>
                <a:cs typeface="Trebuchet MS"/>
              </a:rPr>
              <a:t>p</a:t>
            </a:r>
            <a:r>
              <a:rPr dirty="0" sz="650" spc="-10">
                <a:solidFill>
                  <a:srgbClr val="313231"/>
                </a:solidFill>
                <a:latin typeface="Trebuchet MS"/>
                <a:cs typeface="Trebuchet MS"/>
              </a:rPr>
              <a:t>aig</a:t>
            </a:r>
            <a:r>
              <a:rPr dirty="0" sz="650" spc="-5">
                <a:solidFill>
                  <a:srgbClr val="313231"/>
                </a:solidFill>
                <a:latin typeface="Trebuchet MS"/>
                <a:cs typeface="Trebuchet MS"/>
              </a:rPr>
              <a:t>n</a:t>
            </a:r>
            <a:endParaRPr sz="650">
              <a:latin typeface="Trebuchet MS"/>
              <a:cs typeface="Trebuchet MS"/>
            </a:endParaRPr>
          </a:p>
        </p:txBody>
      </p:sp>
      <p:sp>
        <p:nvSpPr>
          <p:cNvPr id="26" name="object 26"/>
          <p:cNvSpPr txBox="1"/>
          <p:nvPr/>
        </p:nvSpPr>
        <p:spPr>
          <a:xfrm>
            <a:off x="5731099" y="4459352"/>
            <a:ext cx="370840" cy="113664"/>
          </a:xfrm>
          <a:prstGeom prst="rect">
            <a:avLst/>
          </a:prstGeom>
        </p:spPr>
        <p:txBody>
          <a:bodyPr wrap="square" lIns="0" tIns="0" rIns="0" bIns="0" rtlCol="0" vert="horz">
            <a:spAutoFit/>
          </a:bodyPr>
          <a:lstStyle/>
          <a:p>
            <a:pPr marL="12700">
              <a:lnSpc>
                <a:spcPct val="100000"/>
              </a:lnSpc>
            </a:pPr>
            <a:r>
              <a:rPr dirty="0" sz="650" spc="-10">
                <a:solidFill>
                  <a:srgbClr val="313231"/>
                </a:solidFill>
                <a:latin typeface="Trebuchet MS"/>
                <a:cs typeface="Trebuchet MS"/>
              </a:rPr>
              <a:t>C</a:t>
            </a:r>
            <a:r>
              <a:rPr dirty="0" sz="650" spc="-5">
                <a:solidFill>
                  <a:srgbClr val="313231"/>
                </a:solidFill>
                <a:latin typeface="Trebuchet MS"/>
                <a:cs typeface="Trebuchet MS"/>
              </a:rPr>
              <a:t>l</a:t>
            </a:r>
            <a:r>
              <a:rPr dirty="0" sz="650" spc="-10">
                <a:solidFill>
                  <a:srgbClr val="313231"/>
                </a:solidFill>
                <a:latin typeface="Trebuchet MS"/>
                <a:cs typeface="Trebuchet MS"/>
              </a:rPr>
              <a:t>i</a:t>
            </a:r>
            <a:r>
              <a:rPr dirty="0" sz="650" spc="-10">
                <a:solidFill>
                  <a:srgbClr val="313231"/>
                </a:solidFill>
                <a:latin typeface="Trebuchet MS"/>
                <a:cs typeface="Trebuchet MS"/>
              </a:rPr>
              <a:t>x</a:t>
            </a:r>
            <a:r>
              <a:rPr dirty="0" sz="650" spc="-5">
                <a:solidFill>
                  <a:srgbClr val="313231"/>
                </a:solidFill>
                <a:latin typeface="Trebuchet MS"/>
                <a:cs typeface="Trebuchet MS"/>
              </a:rPr>
              <a:t>S</a:t>
            </a:r>
            <a:r>
              <a:rPr dirty="0" sz="650" spc="-15">
                <a:solidFill>
                  <a:srgbClr val="313231"/>
                </a:solidFill>
                <a:latin typeface="Trebuchet MS"/>
                <a:cs typeface="Trebuchet MS"/>
              </a:rPr>
              <a:t>e</a:t>
            </a:r>
            <a:r>
              <a:rPr dirty="0" sz="650">
                <a:solidFill>
                  <a:srgbClr val="313231"/>
                </a:solidFill>
                <a:latin typeface="Trebuchet MS"/>
                <a:cs typeface="Trebuchet MS"/>
              </a:rPr>
              <a:t>n</a:t>
            </a:r>
            <a:r>
              <a:rPr dirty="0" sz="650" spc="-5">
                <a:solidFill>
                  <a:srgbClr val="313231"/>
                </a:solidFill>
                <a:latin typeface="Trebuchet MS"/>
                <a:cs typeface="Trebuchet MS"/>
              </a:rPr>
              <a:t>s</a:t>
            </a:r>
            <a:r>
              <a:rPr dirty="0" sz="650" spc="-5">
                <a:solidFill>
                  <a:srgbClr val="313231"/>
                </a:solidFill>
                <a:latin typeface="Trebuchet MS"/>
                <a:cs typeface="Trebuchet MS"/>
              </a:rPr>
              <a:t>e</a:t>
            </a:r>
            <a:endParaRPr sz="650">
              <a:latin typeface="Trebuchet MS"/>
              <a:cs typeface="Trebuchet MS"/>
            </a:endParaRPr>
          </a:p>
        </p:txBody>
      </p:sp>
      <p:sp>
        <p:nvSpPr>
          <p:cNvPr id="27" name="object 27"/>
          <p:cNvSpPr txBox="1"/>
          <p:nvPr/>
        </p:nvSpPr>
        <p:spPr>
          <a:xfrm>
            <a:off x="6735763" y="4066545"/>
            <a:ext cx="678180" cy="305435"/>
          </a:xfrm>
          <a:prstGeom prst="rect">
            <a:avLst/>
          </a:prstGeom>
        </p:spPr>
        <p:txBody>
          <a:bodyPr wrap="square" lIns="0" tIns="0" rIns="0" bIns="0" rtlCol="0" vert="horz">
            <a:spAutoFit/>
          </a:bodyPr>
          <a:lstStyle/>
          <a:p>
            <a:pPr marL="12700" marR="5080" indent="257175">
              <a:lnSpc>
                <a:spcPct val="100000"/>
              </a:lnSpc>
            </a:pPr>
            <a:r>
              <a:rPr dirty="0" sz="950" spc="-10">
                <a:solidFill>
                  <a:srgbClr val="313231"/>
                </a:solidFill>
                <a:latin typeface="Trebuchet MS"/>
                <a:cs typeface="Trebuchet MS"/>
              </a:rPr>
              <a:t>VK  </a:t>
            </a:r>
            <a:r>
              <a:rPr dirty="0" sz="950" spc="-10">
                <a:solidFill>
                  <a:srgbClr val="313231"/>
                </a:solidFill>
                <a:latin typeface="Trebuchet MS"/>
                <a:cs typeface="Trebuchet MS"/>
              </a:rPr>
              <a:t>100</a:t>
            </a:r>
            <a:r>
              <a:rPr dirty="0" sz="950" spc="-5">
                <a:solidFill>
                  <a:srgbClr val="313231"/>
                </a:solidFill>
                <a:latin typeface="Trebuchet MS"/>
                <a:cs typeface="Trebuchet MS"/>
              </a:rPr>
              <a:t>,</a:t>
            </a:r>
            <a:r>
              <a:rPr dirty="0" sz="950" spc="-10">
                <a:solidFill>
                  <a:srgbClr val="313231"/>
                </a:solidFill>
                <a:latin typeface="Trebuchet MS"/>
                <a:cs typeface="Trebuchet MS"/>
              </a:rPr>
              <a:t>000</a:t>
            </a:r>
            <a:r>
              <a:rPr dirty="0" sz="950" spc="-5">
                <a:solidFill>
                  <a:srgbClr val="313231"/>
                </a:solidFill>
                <a:latin typeface="Trebuchet MS"/>
                <a:cs typeface="Trebuchet MS"/>
              </a:rPr>
              <a:t>,</a:t>
            </a:r>
            <a:r>
              <a:rPr dirty="0" sz="950">
                <a:solidFill>
                  <a:srgbClr val="313231"/>
                </a:solidFill>
                <a:latin typeface="Trebuchet MS"/>
                <a:cs typeface="Trebuchet MS"/>
              </a:rPr>
              <a:t>0</a:t>
            </a:r>
            <a:r>
              <a:rPr dirty="0" sz="950" spc="-10">
                <a:solidFill>
                  <a:srgbClr val="313231"/>
                </a:solidFill>
                <a:latin typeface="Trebuchet MS"/>
                <a:cs typeface="Trebuchet MS"/>
              </a:rPr>
              <a:t>00</a:t>
            </a:r>
            <a:endParaRPr sz="950">
              <a:latin typeface="Trebuchet MS"/>
              <a:cs typeface="Trebuchet MS"/>
            </a:endParaRPr>
          </a:p>
        </p:txBody>
      </p:sp>
      <p:sp>
        <p:nvSpPr>
          <p:cNvPr id="28" name="object 28"/>
          <p:cNvSpPr txBox="1"/>
          <p:nvPr/>
        </p:nvSpPr>
        <p:spPr>
          <a:xfrm>
            <a:off x="4270959" y="4257754"/>
            <a:ext cx="302260" cy="227965"/>
          </a:xfrm>
          <a:prstGeom prst="rect">
            <a:avLst/>
          </a:prstGeom>
        </p:spPr>
        <p:txBody>
          <a:bodyPr wrap="square" lIns="0" tIns="0" rIns="0" bIns="0" rtlCol="0" vert="horz">
            <a:spAutoFit/>
          </a:bodyPr>
          <a:lstStyle/>
          <a:p>
            <a:pPr marL="19685" marR="5080" indent="-7620">
              <a:lnSpc>
                <a:spcPct val="100000"/>
              </a:lnSpc>
            </a:pPr>
            <a:r>
              <a:rPr dirty="0" sz="700" spc="-5">
                <a:solidFill>
                  <a:srgbClr val="313231"/>
                </a:solidFill>
                <a:latin typeface="Trebuchet MS"/>
                <a:cs typeface="Trebuchet MS"/>
              </a:rPr>
              <a:t>B</a:t>
            </a:r>
            <a:r>
              <a:rPr dirty="0" sz="700" spc="-15">
                <a:solidFill>
                  <a:srgbClr val="313231"/>
                </a:solidFill>
                <a:latin typeface="Trebuchet MS"/>
                <a:cs typeface="Trebuchet MS"/>
              </a:rPr>
              <a:t>a</a:t>
            </a:r>
            <a:r>
              <a:rPr dirty="0" sz="700" spc="-5">
                <a:solidFill>
                  <a:srgbClr val="313231"/>
                </a:solidFill>
                <a:latin typeface="Trebuchet MS"/>
                <a:cs typeface="Trebuchet MS"/>
              </a:rPr>
              <a:t>nne</a:t>
            </a:r>
            <a:r>
              <a:rPr dirty="0" sz="700" spc="-5">
                <a:solidFill>
                  <a:srgbClr val="313231"/>
                </a:solidFill>
                <a:latin typeface="Trebuchet MS"/>
                <a:cs typeface="Trebuchet MS"/>
              </a:rPr>
              <a:t>r  </a:t>
            </a:r>
            <a:r>
              <a:rPr dirty="0" sz="700" spc="-5">
                <a:solidFill>
                  <a:srgbClr val="313231"/>
                </a:solidFill>
                <a:latin typeface="Trebuchet MS"/>
                <a:cs typeface="Trebuchet MS"/>
              </a:rPr>
              <a:t>H</a:t>
            </a:r>
            <a:r>
              <a:rPr dirty="0" sz="700" spc="-5">
                <a:solidFill>
                  <a:srgbClr val="313231"/>
                </a:solidFill>
                <a:latin typeface="Trebuchet MS"/>
                <a:cs typeface="Trebuchet MS"/>
              </a:rPr>
              <a:t>e</a:t>
            </a:r>
            <a:r>
              <a:rPr dirty="0" sz="700" spc="-15">
                <a:solidFill>
                  <a:srgbClr val="313231"/>
                </a:solidFill>
                <a:latin typeface="Trebuchet MS"/>
                <a:cs typeface="Trebuchet MS"/>
              </a:rPr>
              <a:t>a</a:t>
            </a:r>
            <a:r>
              <a:rPr dirty="0" sz="700" spc="-10">
                <a:solidFill>
                  <a:srgbClr val="313231"/>
                </a:solidFill>
                <a:latin typeface="Trebuchet MS"/>
                <a:cs typeface="Trebuchet MS"/>
              </a:rPr>
              <a:t>l</a:t>
            </a:r>
            <a:r>
              <a:rPr dirty="0" sz="700" spc="-5">
                <a:solidFill>
                  <a:srgbClr val="313231"/>
                </a:solidFill>
                <a:latin typeface="Trebuchet MS"/>
                <a:cs typeface="Trebuchet MS"/>
              </a:rPr>
              <a:t>t</a:t>
            </a:r>
            <a:r>
              <a:rPr dirty="0" sz="700" spc="-5">
                <a:solidFill>
                  <a:srgbClr val="313231"/>
                </a:solidFill>
                <a:latin typeface="Trebuchet MS"/>
                <a:cs typeface="Trebuchet MS"/>
              </a:rPr>
              <a:t>h</a:t>
            </a:r>
            <a:endParaRPr sz="700">
              <a:latin typeface="Trebuchet MS"/>
              <a:cs typeface="Trebuchet MS"/>
            </a:endParaRPr>
          </a:p>
        </p:txBody>
      </p:sp>
      <p:sp>
        <p:nvSpPr>
          <p:cNvPr id="29" name="object 29"/>
          <p:cNvSpPr txBox="1"/>
          <p:nvPr/>
        </p:nvSpPr>
        <p:spPr>
          <a:xfrm>
            <a:off x="5072122" y="4140573"/>
            <a:ext cx="299720" cy="90805"/>
          </a:xfrm>
          <a:prstGeom prst="rect">
            <a:avLst/>
          </a:prstGeom>
        </p:spPr>
        <p:txBody>
          <a:bodyPr wrap="square" lIns="0" tIns="0" rIns="0" bIns="0" rtlCol="0" vert="horz">
            <a:spAutoFit/>
          </a:bodyPr>
          <a:lstStyle/>
          <a:p>
            <a:pPr marL="12700">
              <a:lnSpc>
                <a:spcPct val="100000"/>
              </a:lnSpc>
            </a:pPr>
            <a:r>
              <a:rPr dirty="0" sz="500">
                <a:solidFill>
                  <a:srgbClr val="313231"/>
                </a:solidFill>
                <a:latin typeface="Trebuchet MS"/>
                <a:cs typeface="Trebuchet MS"/>
              </a:rPr>
              <a:t>Mine</a:t>
            </a:r>
            <a:r>
              <a:rPr dirty="0" sz="500">
                <a:solidFill>
                  <a:srgbClr val="313231"/>
                </a:solidFill>
                <a:latin typeface="Trebuchet MS"/>
                <a:cs typeface="Trebuchet MS"/>
              </a:rPr>
              <a:t>c</a:t>
            </a:r>
            <a:r>
              <a:rPr dirty="0" sz="500" spc="-5">
                <a:solidFill>
                  <a:srgbClr val="313231"/>
                </a:solidFill>
                <a:latin typeface="Trebuchet MS"/>
                <a:cs typeface="Trebuchet MS"/>
              </a:rPr>
              <a:t>r</a:t>
            </a:r>
            <a:r>
              <a:rPr dirty="0" sz="500" spc="-5">
                <a:solidFill>
                  <a:srgbClr val="313231"/>
                </a:solidFill>
                <a:latin typeface="Trebuchet MS"/>
                <a:cs typeface="Trebuchet MS"/>
              </a:rPr>
              <a:t>a</a:t>
            </a:r>
            <a:r>
              <a:rPr dirty="0" sz="500" spc="5">
                <a:solidFill>
                  <a:srgbClr val="313231"/>
                </a:solidFill>
                <a:latin typeface="Trebuchet MS"/>
                <a:cs typeface="Trebuchet MS"/>
              </a:rPr>
              <a:t>f</a:t>
            </a:r>
            <a:r>
              <a:rPr dirty="0" sz="500">
                <a:solidFill>
                  <a:srgbClr val="313231"/>
                </a:solidFill>
                <a:latin typeface="Trebuchet MS"/>
                <a:cs typeface="Trebuchet MS"/>
              </a:rPr>
              <a:t>t</a:t>
            </a:r>
            <a:endParaRPr sz="500">
              <a:latin typeface="Trebuchet MS"/>
              <a:cs typeface="Trebuchet MS"/>
            </a:endParaRPr>
          </a:p>
        </p:txBody>
      </p:sp>
      <p:sp>
        <p:nvSpPr>
          <p:cNvPr id="30" name="object 30"/>
          <p:cNvSpPr txBox="1"/>
          <p:nvPr/>
        </p:nvSpPr>
        <p:spPr>
          <a:xfrm>
            <a:off x="4750352" y="4517045"/>
            <a:ext cx="308610" cy="121285"/>
          </a:xfrm>
          <a:prstGeom prst="rect">
            <a:avLst/>
          </a:prstGeom>
        </p:spPr>
        <p:txBody>
          <a:bodyPr wrap="square" lIns="0" tIns="0" rIns="0" bIns="0" rtlCol="0" vert="horz">
            <a:spAutoFit/>
          </a:bodyPr>
          <a:lstStyle/>
          <a:p>
            <a:pPr marL="12700">
              <a:lnSpc>
                <a:spcPct val="100000"/>
              </a:lnSpc>
            </a:pPr>
            <a:r>
              <a:rPr dirty="0" sz="700" spc="-10">
                <a:solidFill>
                  <a:srgbClr val="313231"/>
                </a:solidFill>
                <a:latin typeface="Trebuchet MS"/>
                <a:cs typeface="Trebuchet MS"/>
              </a:rPr>
              <a:t>Tumblr</a:t>
            </a:r>
            <a:endParaRPr sz="700">
              <a:latin typeface="Trebuchet MS"/>
              <a:cs typeface="Trebuchet MS"/>
            </a:endParaRPr>
          </a:p>
        </p:txBody>
      </p:sp>
      <p:sp>
        <p:nvSpPr>
          <p:cNvPr id="31" name="object 31"/>
          <p:cNvSpPr txBox="1"/>
          <p:nvPr/>
        </p:nvSpPr>
        <p:spPr>
          <a:xfrm>
            <a:off x="989702" y="3766879"/>
            <a:ext cx="336550" cy="90805"/>
          </a:xfrm>
          <a:prstGeom prst="rect">
            <a:avLst/>
          </a:prstGeom>
        </p:spPr>
        <p:txBody>
          <a:bodyPr wrap="square" lIns="0" tIns="0" rIns="0" bIns="0" rtlCol="0" vert="horz">
            <a:spAutoFit/>
          </a:bodyPr>
          <a:lstStyle/>
          <a:p>
            <a:pPr marL="12700">
              <a:lnSpc>
                <a:spcPct val="100000"/>
              </a:lnSpc>
            </a:pPr>
            <a:r>
              <a:rPr dirty="0" sz="500" spc="-5">
                <a:solidFill>
                  <a:srgbClr val="313231"/>
                </a:solidFill>
                <a:latin typeface="Trebuchet MS"/>
                <a:cs typeface="Trebuchet MS"/>
              </a:rPr>
              <a:t>L</a:t>
            </a:r>
            <a:r>
              <a:rPr dirty="0" sz="500">
                <a:solidFill>
                  <a:srgbClr val="313231"/>
                </a:solidFill>
                <a:latin typeface="Trebuchet MS"/>
                <a:cs typeface="Trebuchet MS"/>
              </a:rPr>
              <a:t>y</a:t>
            </a:r>
            <a:r>
              <a:rPr dirty="0" sz="500">
                <a:solidFill>
                  <a:srgbClr val="313231"/>
                </a:solidFill>
                <a:latin typeface="Trebuchet MS"/>
                <a:cs typeface="Trebuchet MS"/>
              </a:rPr>
              <a:t>n</a:t>
            </a:r>
            <a:r>
              <a:rPr dirty="0" sz="500" spc="-5">
                <a:solidFill>
                  <a:srgbClr val="313231"/>
                </a:solidFill>
                <a:latin typeface="Trebuchet MS"/>
                <a:cs typeface="Trebuchet MS"/>
              </a:rPr>
              <a:t>d</a:t>
            </a:r>
            <a:r>
              <a:rPr dirty="0" sz="500" spc="-5">
                <a:solidFill>
                  <a:srgbClr val="313231"/>
                </a:solidFill>
                <a:latin typeface="Trebuchet MS"/>
                <a:cs typeface="Trebuchet MS"/>
              </a:rPr>
              <a:t>a</a:t>
            </a:r>
            <a:r>
              <a:rPr dirty="0" sz="500" spc="-5">
                <a:solidFill>
                  <a:srgbClr val="313231"/>
                </a:solidFill>
                <a:latin typeface="Trebuchet MS"/>
                <a:cs typeface="Trebuchet MS"/>
              </a:rPr>
              <a:t>.</a:t>
            </a:r>
            <a:r>
              <a:rPr dirty="0" sz="500">
                <a:solidFill>
                  <a:srgbClr val="313231"/>
                </a:solidFill>
                <a:latin typeface="Trebuchet MS"/>
                <a:cs typeface="Trebuchet MS"/>
              </a:rPr>
              <a:t>c</a:t>
            </a:r>
            <a:r>
              <a:rPr dirty="0" sz="500" spc="5">
                <a:solidFill>
                  <a:srgbClr val="313231"/>
                </a:solidFill>
                <a:latin typeface="Trebuchet MS"/>
                <a:cs typeface="Trebuchet MS"/>
              </a:rPr>
              <a:t>o</a:t>
            </a:r>
            <a:r>
              <a:rPr dirty="0" sz="500">
                <a:solidFill>
                  <a:srgbClr val="313231"/>
                </a:solidFill>
                <a:latin typeface="Trebuchet MS"/>
                <a:cs typeface="Trebuchet MS"/>
              </a:rPr>
              <a:t>m</a:t>
            </a:r>
            <a:endParaRPr sz="500">
              <a:latin typeface="Trebuchet MS"/>
              <a:cs typeface="Trebuchet MS"/>
            </a:endParaRPr>
          </a:p>
        </p:txBody>
      </p:sp>
      <p:sp>
        <p:nvSpPr>
          <p:cNvPr id="32" name="object 32"/>
          <p:cNvSpPr txBox="1"/>
          <p:nvPr/>
        </p:nvSpPr>
        <p:spPr>
          <a:xfrm>
            <a:off x="2679865" y="4523026"/>
            <a:ext cx="144145" cy="121285"/>
          </a:xfrm>
          <a:prstGeom prst="rect">
            <a:avLst/>
          </a:prstGeom>
        </p:spPr>
        <p:txBody>
          <a:bodyPr wrap="square" lIns="0" tIns="0" rIns="0" bIns="0" rtlCol="0" vert="horz">
            <a:spAutoFit/>
          </a:bodyPr>
          <a:lstStyle/>
          <a:p>
            <a:pPr marL="12700">
              <a:lnSpc>
                <a:spcPct val="100000"/>
              </a:lnSpc>
            </a:pPr>
            <a:r>
              <a:rPr dirty="0" sz="700" spc="-10">
                <a:solidFill>
                  <a:srgbClr val="313231"/>
                </a:solidFill>
                <a:latin typeface="Trebuchet MS"/>
                <a:cs typeface="Trebuchet MS"/>
              </a:rPr>
              <a:t>I</a:t>
            </a:r>
            <a:r>
              <a:rPr dirty="0" sz="700" spc="-5">
                <a:solidFill>
                  <a:srgbClr val="313231"/>
                </a:solidFill>
                <a:latin typeface="Trebuchet MS"/>
                <a:cs typeface="Trebuchet MS"/>
              </a:rPr>
              <a:t>R</a:t>
            </a:r>
            <a:r>
              <a:rPr dirty="0" sz="700" spc="-5">
                <a:solidFill>
                  <a:srgbClr val="313231"/>
                </a:solidFill>
                <a:latin typeface="Trebuchet MS"/>
                <a:cs typeface="Trebuchet MS"/>
              </a:rPr>
              <a:t>S</a:t>
            </a:r>
            <a:endParaRPr sz="700">
              <a:latin typeface="Trebuchet MS"/>
              <a:cs typeface="Trebuchet MS"/>
            </a:endParaRPr>
          </a:p>
        </p:txBody>
      </p:sp>
      <p:sp>
        <p:nvSpPr>
          <p:cNvPr id="33" name="object 33"/>
          <p:cNvSpPr txBox="1"/>
          <p:nvPr/>
        </p:nvSpPr>
        <p:spPr>
          <a:xfrm>
            <a:off x="2260847" y="2002624"/>
            <a:ext cx="720725" cy="320675"/>
          </a:xfrm>
          <a:prstGeom prst="rect">
            <a:avLst/>
          </a:prstGeom>
        </p:spPr>
        <p:txBody>
          <a:bodyPr wrap="square" lIns="0" tIns="0" rIns="0" bIns="0" rtlCol="0" vert="horz">
            <a:spAutoFit/>
          </a:bodyPr>
          <a:lstStyle/>
          <a:p>
            <a:pPr marL="12700" marR="5080" indent="50165">
              <a:lnSpc>
                <a:spcPct val="100000"/>
              </a:lnSpc>
            </a:pPr>
            <a:r>
              <a:rPr dirty="0" sz="1000" spc="-5">
                <a:solidFill>
                  <a:srgbClr val="313231"/>
                </a:solidFill>
                <a:latin typeface="Trebuchet MS"/>
                <a:cs typeface="Trebuchet MS"/>
              </a:rPr>
              <a:t>Nametests  </a:t>
            </a:r>
            <a:r>
              <a:rPr dirty="0" sz="1000">
                <a:solidFill>
                  <a:srgbClr val="313231"/>
                </a:solidFill>
                <a:latin typeface="Trebuchet MS"/>
                <a:cs typeface="Trebuchet MS"/>
              </a:rPr>
              <a:t>120</a:t>
            </a:r>
            <a:r>
              <a:rPr dirty="0" sz="1000" spc="-15">
                <a:solidFill>
                  <a:srgbClr val="313231"/>
                </a:solidFill>
                <a:latin typeface="Trebuchet MS"/>
                <a:cs typeface="Trebuchet MS"/>
              </a:rPr>
              <a:t>,</a:t>
            </a:r>
            <a:r>
              <a:rPr dirty="0" sz="1000">
                <a:solidFill>
                  <a:srgbClr val="313231"/>
                </a:solidFill>
                <a:latin typeface="Trebuchet MS"/>
                <a:cs typeface="Trebuchet MS"/>
              </a:rPr>
              <a:t>000</a:t>
            </a:r>
            <a:r>
              <a:rPr dirty="0" sz="1000" spc="-15">
                <a:solidFill>
                  <a:srgbClr val="313231"/>
                </a:solidFill>
                <a:latin typeface="Trebuchet MS"/>
                <a:cs typeface="Trebuchet MS"/>
              </a:rPr>
              <a:t>,</a:t>
            </a:r>
            <a:r>
              <a:rPr dirty="0" sz="1000">
                <a:solidFill>
                  <a:srgbClr val="313231"/>
                </a:solidFill>
                <a:latin typeface="Trebuchet MS"/>
                <a:cs typeface="Trebuchet MS"/>
              </a:rPr>
              <a:t>000</a:t>
            </a:r>
            <a:endParaRPr sz="1000">
              <a:latin typeface="Trebuchet MS"/>
              <a:cs typeface="Trebuchet MS"/>
            </a:endParaRPr>
          </a:p>
        </p:txBody>
      </p:sp>
      <p:sp>
        <p:nvSpPr>
          <p:cNvPr id="34" name="object 34"/>
          <p:cNvSpPr txBox="1"/>
          <p:nvPr/>
        </p:nvSpPr>
        <p:spPr>
          <a:xfrm>
            <a:off x="8215148" y="3144588"/>
            <a:ext cx="725170" cy="450215"/>
          </a:xfrm>
          <a:prstGeom prst="rect">
            <a:avLst/>
          </a:prstGeom>
        </p:spPr>
        <p:txBody>
          <a:bodyPr wrap="square" lIns="0" tIns="0" rIns="0" bIns="0" rtlCol="0" vert="horz">
            <a:spAutoFit/>
          </a:bodyPr>
          <a:lstStyle/>
          <a:p>
            <a:pPr algn="ctr" marL="12700" marR="5080" indent="-635">
              <a:lnSpc>
                <a:spcPct val="100000"/>
              </a:lnSpc>
            </a:pPr>
            <a:r>
              <a:rPr dirty="0" sz="950" spc="-5">
                <a:solidFill>
                  <a:srgbClr val="313231"/>
                </a:solidFill>
                <a:latin typeface="Trebuchet MS"/>
                <a:cs typeface="Trebuchet MS"/>
              </a:rPr>
              <a:t>Securus  </a:t>
            </a:r>
            <a:r>
              <a:rPr dirty="0" sz="950" spc="-5">
                <a:solidFill>
                  <a:srgbClr val="313231"/>
                </a:solidFill>
                <a:latin typeface="Trebuchet MS"/>
                <a:cs typeface="Trebuchet MS"/>
              </a:rPr>
              <a:t>T</a:t>
            </a:r>
            <a:r>
              <a:rPr dirty="0" sz="950" spc="-10">
                <a:solidFill>
                  <a:srgbClr val="313231"/>
                </a:solidFill>
                <a:latin typeface="Trebuchet MS"/>
                <a:cs typeface="Trebuchet MS"/>
              </a:rPr>
              <a:t>ech</a:t>
            </a:r>
            <a:r>
              <a:rPr dirty="0" sz="950" spc="-10">
                <a:solidFill>
                  <a:srgbClr val="313231"/>
                </a:solidFill>
                <a:latin typeface="Trebuchet MS"/>
                <a:cs typeface="Trebuchet MS"/>
              </a:rPr>
              <a:t>n</a:t>
            </a:r>
            <a:r>
              <a:rPr dirty="0" sz="950" spc="-10">
                <a:solidFill>
                  <a:srgbClr val="313231"/>
                </a:solidFill>
                <a:latin typeface="Trebuchet MS"/>
                <a:cs typeface="Trebuchet MS"/>
              </a:rPr>
              <a:t>olo</a:t>
            </a:r>
            <a:r>
              <a:rPr dirty="0" sz="950" spc="-5">
                <a:solidFill>
                  <a:srgbClr val="313231"/>
                </a:solidFill>
                <a:latin typeface="Trebuchet MS"/>
                <a:cs typeface="Trebuchet MS"/>
              </a:rPr>
              <a:t>g</a:t>
            </a:r>
            <a:r>
              <a:rPr dirty="0" sz="950">
                <a:solidFill>
                  <a:srgbClr val="313231"/>
                </a:solidFill>
                <a:latin typeface="Trebuchet MS"/>
                <a:cs typeface="Trebuchet MS"/>
              </a:rPr>
              <a:t>i</a:t>
            </a:r>
            <a:r>
              <a:rPr dirty="0" sz="950" spc="-10">
                <a:solidFill>
                  <a:srgbClr val="313231"/>
                </a:solidFill>
                <a:latin typeface="Trebuchet MS"/>
                <a:cs typeface="Trebuchet MS"/>
              </a:rPr>
              <a:t>es  </a:t>
            </a:r>
            <a:r>
              <a:rPr dirty="0" sz="950" spc="-5">
                <a:solidFill>
                  <a:srgbClr val="313231"/>
                </a:solidFill>
                <a:latin typeface="Trebuchet MS"/>
                <a:cs typeface="Trebuchet MS"/>
              </a:rPr>
              <a:t>70,000,000</a:t>
            </a:r>
            <a:endParaRPr sz="950">
              <a:latin typeface="Trebuchet MS"/>
              <a:cs typeface="Trebuchet MS"/>
            </a:endParaRPr>
          </a:p>
        </p:txBody>
      </p:sp>
      <p:sp>
        <p:nvSpPr>
          <p:cNvPr id="35" name="object 35"/>
          <p:cNvSpPr txBox="1"/>
          <p:nvPr/>
        </p:nvSpPr>
        <p:spPr>
          <a:xfrm>
            <a:off x="5502738" y="2560834"/>
            <a:ext cx="653415" cy="320675"/>
          </a:xfrm>
          <a:prstGeom prst="rect">
            <a:avLst/>
          </a:prstGeom>
        </p:spPr>
        <p:txBody>
          <a:bodyPr wrap="square" lIns="0" tIns="0" rIns="0" bIns="0" rtlCol="0" vert="horz">
            <a:spAutoFit/>
          </a:bodyPr>
          <a:lstStyle/>
          <a:p>
            <a:pPr marL="12700" marR="5080" indent="179705">
              <a:lnSpc>
                <a:spcPct val="100000"/>
              </a:lnSpc>
            </a:pPr>
            <a:r>
              <a:rPr dirty="0" sz="1000" spc="-10">
                <a:solidFill>
                  <a:srgbClr val="313231"/>
                </a:solidFill>
                <a:latin typeface="Trebuchet MS"/>
                <a:cs typeface="Trebuchet MS"/>
              </a:rPr>
              <a:t>Uber  </a:t>
            </a:r>
            <a:r>
              <a:rPr dirty="0" sz="1000">
                <a:solidFill>
                  <a:srgbClr val="313231"/>
                </a:solidFill>
                <a:latin typeface="Trebuchet MS"/>
                <a:cs typeface="Trebuchet MS"/>
              </a:rPr>
              <a:t>57</a:t>
            </a:r>
            <a:r>
              <a:rPr dirty="0" sz="1000" spc="-15">
                <a:solidFill>
                  <a:srgbClr val="313231"/>
                </a:solidFill>
                <a:latin typeface="Trebuchet MS"/>
                <a:cs typeface="Trebuchet MS"/>
              </a:rPr>
              <a:t>,</a:t>
            </a:r>
            <a:r>
              <a:rPr dirty="0" sz="1000">
                <a:solidFill>
                  <a:srgbClr val="313231"/>
                </a:solidFill>
                <a:latin typeface="Trebuchet MS"/>
                <a:cs typeface="Trebuchet MS"/>
              </a:rPr>
              <a:t>000</a:t>
            </a:r>
            <a:r>
              <a:rPr dirty="0" sz="1000" spc="-15">
                <a:solidFill>
                  <a:srgbClr val="313231"/>
                </a:solidFill>
                <a:latin typeface="Trebuchet MS"/>
                <a:cs typeface="Trebuchet MS"/>
              </a:rPr>
              <a:t>,</a:t>
            </a:r>
            <a:r>
              <a:rPr dirty="0" sz="1000">
                <a:solidFill>
                  <a:srgbClr val="313231"/>
                </a:solidFill>
                <a:latin typeface="Trebuchet MS"/>
                <a:cs typeface="Trebuchet MS"/>
              </a:rPr>
              <a:t>000</a:t>
            </a:r>
            <a:endParaRPr sz="1000">
              <a:latin typeface="Trebuchet MS"/>
              <a:cs typeface="Trebuchet MS"/>
            </a:endParaRPr>
          </a:p>
        </p:txBody>
      </p:sp>
      <p:sp>
        <p:nvSpPr>
          <p:cNvPr id="36" name="object 36"/>
          <p:cNvSpPr txBox="1"/>
          <p:nvPr/>
        </p:nvSpPr>
        <p:spPr>
          <a:xfrm>
            <a:off x="1080556" y="1761074"/>
            <a:ext cx="324485" cy="182245"/>
          </a:xfrm>
          <a:prstGeom prst="rect">
            <a:avLst/>
          </a:prstGeom>
        </p:spPr>
        <p:txBody>
          <a:bodyPr wrap="square" lIns="0" tIns="0" rIns="0" bIns="0" rtlCol="0" vert="horz">
            <a:spAutoFit/>
          </a:bodyPr>
          <a:lstStyle/>
          <a:p>
            <a:pPr marL="12700" marR="5080" indent="46990">
              <a:lnSpc>
                <a:spcPct val="100000"/>
              </a:lnSpc>
            </a:pPr>
            <a:r>
              <a:rPr dirty="0" sz="550" spc="-5">
                <a:solidFill>
                  <a:srgbClr val="313231"/>
                </a:solidFill>
                <a:latin typeface="Trebuchet MS"/>
                <a:cs typeface="Trebuchet MS"/>
              </a:rPr>
              <a:t>Dixons  </a:t>
            </a:r>
            <a:r>
              <a:rPr dirty="0" sz="550" spc="5">
                <a:solidFill>
                  <a:srgbClr val="313231"/>
                </a:solidFill>
                <a:latin typeface="Trebuchet MS"/>
                <a:cs typeface="Trebuchet MS"/>
              </a:rPr>
              <a:t>C</a:t>
            </a:r>
            <a:r>
              <a:rPr dirty="0" sz="550" spc="-5">
                <a:solidFill>
                  <a:srgbClr val="313231"/>
                </a:solidFill>
                <a:latin typeface="Trebuchet MS"/>
                <a:cs typeface="Trebuchet MS"/>
              </a:rPr>
              <a:t>a</a:t>
            </a:r>
            <a:r>
              <a:rPr dirty="0" sz="550">
                <a:solidFill>
                  <a:srgbClr val="313231"/>
                </a:solidFill>
                <a:latin typeface="Trebuchet MS"/>
                <a:cs typeface="Trebuchet MS"/>
              </a:rPr>
              <a:t>r</a:t>
            </a:r>
            <a:r>
              <a:rPr dirty="0" sz="550">
                <a:solidFill>
                  <a:srgbClr val="313231"/>
                </a:solidFill>
                <a:latin typeface="Trebuchet MS"/>
                <a:cs typeface="Trebuchet MS"/>
              </a:rPr>
              <a:t>p</a:t>
            </a:r>
            <a:r>
              <a:rPr dirty="0" sz="550" spc="-5">
                <a:solidFill>
                  <a:srgbClr val="313231"/>
                </a:solidFill>
                <a:latin typeface="Trebuchet MS"/>
                <a:cs typeface="Trebuchet MS"/>
              </a:rPr>
              <a:t>h</a:t>
            </a:r>
            <a:r>
              <a:rPr dirty="0" sz="550">
                <a:solidFill>
                  <a:srgbClr val="313231"/>
                </a:solidFill>
                <a:latin typeface="Trebuchet MS"/>
                <a:cs typeface="Trebuchet MS"/>
              </a:rPr>
              <a:t>o</a:t>
            </a:r>
            <a:r>
              <a:rPr dirty="0" sz="550" spc="-5">
                <a:solidFill>
                  <a:srgbClr val="313231"/>
                </a:solidFill>
                <a:latin typeface="Trebuchet MS"/>
                <a:cs typeface="Trebuchet MS"/>
              </a:rPr>
              <a:t>ne</a:t>
            </a:r>
            <a:endParaRPr sz="550">
              <a:latin typeface="Trebuchet MS"/>
              <a:cs typeface="Trebuchet MS"/>
            </a:endParaRPr>
          </a:p>
        </p:txBody>
      </p:sp>
      <p:sp>
        <p:nvSpPr>
          <p:cNvPr id="37" name="object 37"/>
          <p:cNvSpPr txBox="1"/>
          <p:nvPr/>
        </p:nvSpPr>
        <p:spPr>
          <a:xfrm>
            <a:off x="5333928" y="1920069"/>
            <a:ext cx="329565" cy="227965"/>
          </a:xfrm>
          <a:prstGeom prst="rect">
            <a:avLst/>
          </a:prstGeom>
        </p:spPr>
        <p:txBody>
          <a:bodyPr wrap="square" lIns="0" tIns="0" rIns="0" bIns="0" rtlCol="0" vert="horz">
            <a:spAutoFit/>
          </a:bodyPr>
          <a:lstStyle/>
          <a:p>
            <a:pPr marL="12700" marR="5080" indent="22860">
              <a:lnSpc>
                <a:spcPct val="100000"/>
              </a:lnSpc>
            </a:pPr>
            <a:r>
              <a:rPr dirty="0" sz="700" spc="-5">
                <a:solidFill>
                  <a:srgbClr val="313231"/>
                </a:solidFill>
                <a:latin typeface="Trebuchet MS"/>
                <a:cs typeface="Trebuchet MS"/>
              </a:rPr>
              <a:t>British  </a:t>
            </a:r>
            <a:r>
              <a:rPr dirty="0" sz="700" spc="-10">
                <a:solidFill>
                  <a:srgbClr val="313231"/>
                </a:solidFill>
                <a:latin typeface="Trebuchet MS"/>
                <a:cs typeface="Trebuchet MS"/>
              </a:rPr>
              <a:t>A</a:t>
            </a:r>
            <a:r>
              <a:rPr dirty="0" sz="700">
                <a:solidFill>
                  <a:srgbClr val="313231"/>
                </a:solidFill>
                <a:latin typeface="Trebuchet MS"/>
                <a:cs typeface="Trebuchet MS"/>
              </a:rPr>
              <a:t>ir</a:t>
            </a:r>
            <a:r>
              <a:rPr dirty="0" sz="700" spc="-10">
                <a:solidFill>
                  <a:srgbClr val="313231"/>
                </a:solidFill>
                <a:latin typeface="Trebuchet MS"/>
                <a:cs typeface="Trebuchet MS"/>
              </a:rPr>
              <a:t>w</a:t>
            </a:r>
            <a:r>
              <a:rPr dirty="0" sz="700" spc="-15">
                <a:solidFill>
                  <a:srgbClr val="313231"/>
                </a:solidFill>
                <a:latin typeface="Trebuchet MS"/>
                <a:cs typeface="Trebuchet MS"/>
              </a:rPr>
              <a:t>a</a:t>
            </a:r>
            <a:r>
              <a:rPr dirty="0" sz="700" spc="-5">
                <a:solidFill>
                  <a:srgbClr val="313231"/>
                </a:solidFill>
                <a:latin typeface="Trebuchet MS"/>
                <a:cs typeface="Trebuchet MS"/>
              </a:rPr>
              <a:t>y</a:t>
            </a:r>
            <a:r>
              <a:rPr dirty="0" sz="700" spc="-5">
                <a:solidFill>
                  <a:srgbClr val="313231"/>
                </a:solidFill>
                <a:latin typeface="Trebuchet MS"/>
                <a:cs typeface="Trebuchet MS"/>
              </a:rPr>
              <a:t>s</a:t>
            </a:r>
            <a:endParaRPr sz="700">
              <a:latin typeface="Trebuchet MS"/>
              <a:cs typeface="Trebuchet MS"/>
            </a:endParaRPr>
          </a:p>
        </p:txBody>
      </p:sp>
      <p:sp>
        <p:nvSpPr>
          <p:cNvPr id="38" name="object 38"/>
          <p:cNvSpPr txBox="1"/>
          <p:nvPr/>
        </p:nvSpPr>
        <p:spPr>
          <a:xfrm>
            <a:off x="5848224" y="1713209"/>
            <a:ext cx="290830" cy="334645"/>
          </a:xfrm>
          <a:prstGeom prst="rect">
            <a:avLst/>
          </a:prstGeom>
        </p:spPr>
        <p:txBody>
          <a:bodyPr wrap="square" lIns="0" tIns="0" rIns="0" bIns="0" rtlCol="0" vert="horz">
            <a:spAutoFit/>
          </a:bodyPr>
          <a:lstStyle/>
          <a:p>
            <a:pPr algn="just" marL="12700" marR="5080" indent="25400">
              <a:lnSpc>
                <a:spcPct val="100000"/>
              </a:lnSpc>
            </a:pPr>
            <a:r>
              <a:rPr dirty="0" sz="700" spc="-10">
                <a:solidFill>
                  <a:srgbClr val="313231"/>
                </a:solidFill>
                <a:latin typeface="Trebuchet MS"/>
                <a:cs typeface="Trebuchet MS"/>
              </a:rPr>
              <a:t>Saks/  </a:t>
            </a:r>
            <a:r>
              <a:rPr dirty="0" sz="700" spc="-5">
                <a:solidFill>
                  <a:srgbClr val="313231"/>
                </a:solidFill>
                <a:latin typeface="Trebuchet MS"/>
                <a:cs typeface="Trebuchet MS"/>
              </a:rPr>
              <a:t>Lord</a:t>
            </a:r>
            <a:r>
              <a:rPr dirty="0" sz="700" spc="-85">
                <a:solidFill>
                  <a:srgbClr val="313231"/>
                </a:solidFill>
                <a:latin typeface="Trebuchet MS"/>
                <a:cs typeface="Trebuchet MS"/>
              </a:rPr>
              <a:t> </a:t>
            </a:r>
            <a:r>
              <a:rPr dirty="0" sz="700" spc="-5">
                <a:solidFill>
                  <a:srgbClr val="313231"/>
                </a:solidFill>
                <a:latin typeface="Trebuchet MS"/>
                <a:cs typeface="Trebuchet MS"/>
              </a:rPr>
              <a:t>&amp;  </a:t>
            </a:r>
            <a:r>
              <a:rPr dirty="0" sz="700" spc="-10">
                <a:solidFill>
                  <a:srgbClr val="313231"/>
                </a:solidFill>
                <a:latin typeface="Trebuchet MS"/>
                <a:cs typeface="Trebuchet MS"/>
              </a:rPr>
              <a:t>Taylor</a:t>
            </a:r>
            <a:endParaRPr sz="700">
              <a:latin typeface="Trebuchet MS"/>
              <a:cs typeface="Trebuchet MS"/>
            </a:endParaRPr>
          </a:p>
        </p:txBody>
      </p:sp>
      <p:sp>
        <p:nvSpPr>
          <p:cNvPr id="39" name="object 39"/>
          <p:cNvSpPr txBox="1"/>
          <p:nvPr/>
        </p:nvSpPr>
        <p:spPr>
          <a:xfrm>
            <a:off x="3229185" y="2807985"/>
            <a:ext cx="678180" cy="305435"/>
          </a:xfrm>
          <a:prstGeom prst="rect">
            <a:avLst/>
          </a:prstGeom>
        </p:spPr>
        <p:txBody>
          <a:bodyPr wrap="square" lIns="0" tIns="0" rIns="0" bIns="0" rtlCol="0" vert="horz">
            <a:spAutoFit/>
          </a:bodyPr>
          <a:lstStyle/>
          <a:p>
            <a:pPr marL="12700" marR="5080" indent="99060">
              <a:lnSpc>
                <a:spcPct val="100000"/>
              </a:lnSpc>
            </a:pPr>
            <a:r>
              <a:rPr dirty="0" sz="950" spc="-5">
                <a:solidFill>
                  <a:srgbClr val="313231"/>
                </a:solidFill>
                <a:latin typeface="Trebuchet MS"/>
                <a:cs typeface="Trebuchet MS"/>
              </a:rPr>
              <a:t>LinkedIn  </a:t>
            </a:r>
            <a:r>
              <a:rPr dirty="0" sz="950" spc="-10">
                <a:solidFill>
                  <a:srgbClr val="313231"/>
                </a:solidFill>
                <a:latin typeface="Trebuchet MS"/>
                <a:cs typeface="Trebuchet MS"/>
              </a:rPr>
              <a:t>117</a:t>
            </a:r>
            <a:r>
              <a:rPr dirty="0" sz="950" spc="-5">
                <a:solidFill>
                  <a:srgbClr val="313231"/>
                </a:solidFill>
                <a:latin typeface="Trebuchet MS"/>
                <a:cs typeface="Trebuchet MS"/>
              </a:rPr>
              <a:t>,</a:t>
            </a:r>
            <a:r>
              <a:rPr dirty="0" sz="950" spc="-10">
                <a:solidFill>
                  <a:srgbClr val="313231"/>
                </a:solidFill>
                <a:latin typeface="Trebuchet MS"/>
                <a:cs typeface="Trebuchet MS"/>
              </a:rPr>
              <a:t>000</a:t>
            </a:r>
            <a:r>
              <a:rPr dirty="0" sz="950" spc="-5">
                <a:solidFill>
                  <a:srgbClr val="313231"/>
                </a:solidFill>
                <a:latin typeface="Trebuchet MS"/>
                <a:cs typeface="Trebuchet MS"/>
              </a:rPr>
              <a:t>,</a:t>
            </a:r>
            <a:r>
              <a:rPr dirty="0" sz="950">
                <a:solidFill>
                  <a:srgbClr val="313231"/>
                </a:solidFill>
                <a:latin typeface="Trebuchet MS"/>
                <a:cs typeface="Trebuchet MS"/>
              </a:rPr>
              <a:t>0</a:t>
            </a:r>
            <a:r>
              <a:rPr dirty="0" sz="950" spc="-10">
                <a:solidFill>
                  <a:srgbClr val="313231"/>
                </a:solidFill>
                <a:latin typeface="Trebuchet MS"/>
                <a:cs typeface="Trebuchet MS"/>
              </a:rPr>
              <a:t>00</a:t>
            </a:r>
            <a:endParaRPr sz="950">
              <a:latin typeface="Trebuchet MS"/>
              <a:cs typeface="Trebuchet MS"/>
            </a:endParaRPr>
          </a:p>
        </p:txBody>
      </p:sp>
      <p:sp>
        <p:nvSpPr>
          <p:cNvPr id="40" name="object 40"/>
          <p:cNvSpPr txBox="1"/>
          <p:nvPr/>
        </p:nvSpPr>
        <p:spPr>
          <a:xfrm>
            <a:off x="6957592" y="2687979"/>
            <a:ext cx="787400" cy="473075"/>
          </a:xfrm>
          <a:prstGeom prst="rect">
            <a:avLst/>
          </a:prstGeom>
        </p:spPr>
        <p:txBody>
          <a:bodyPr wrap="square" lIns="0" tIns="0" rIns="0" bIns="0" rtlCol="0" vert="horz">
            <a:spAutoFit/>
          </a:bodyPr>
          <a:lstStyle/>
          <a:p>
            <a:pPr algn="ctr" marL="12700" marR="5080">
              <a:lnSpc>
                <a:spcPct val="100000"/>
              </a:lnSpc>
            </a:pPr>
            <a:r>
              <a:rPr dirty="0" sz="1000" spc="-5">
                <a:solidFill>
                  <a:srgbClr val="313231"/>
                </a:solidFill>
                <a:latin typeface="Trebuchet MS"/>
                <a:cs typeface="Trebuchet MS"/>
              </a:rPr>
              <a:t>Friend</a:t>
            </a:r>
            <a:r>
              <a:rPr dirty="0" sz="1000" spc="-60">
                <a:solidFill>
                  <a:srgbClr val="313231"/>
                </a:solidFill>
                <a:latin typeface="Trebuchet MS"/>
                <a:cs typeface="Trebuchet MS"/>
              </a:rPr>
              <a:t> </a:t>
            </a:r>
            <a:r>
              <a:rPr dirty="0" sz="1000" spc="-5">
                <a:solidFill>
                  <a:srgbClr val="313231"/>
                </a:solidFill>
                <a:latin typeface="Trebuchet MS"/>
                <a:cs typeface="Trebuchet MS"/>
              </a:rPr>
              <a:t>Finder  Network  </a:t>
            </a:r>
            <a:r>
              <a:rPr dirty="0" sz="1000">
                <a:solidFill>
                  <a:srgbClr val="313231"/>
                </a:solidFill>
                <a:latin typeface="Trebuchet MS"/>
                <a:cs typeface="Trebuchet MS"/>
              </a:rPr>
              <a:t>412,000,000</a:t>
            </a:r>
            <a:endParaRPr sz="1000">
              <a:latin typeface="Trebuchet MS"/>
              <a:cs typeface="Trebuchet MS"/>
            </a:endParaRPr>
          </a:p>
        </p:txBody>
      </p:sp>
      <p:sp>
        <p:nvSpPr>
          <p:cNvPr id="41" name="object 41"/>
          <p:cNvSpPr txBox="1"/>
          <p:nvPr/>
        </p:nvSpPr>
        <p:spPr>
          <a:xfrm>
            <a:off x="7891041" y="4492376"/>
            <a:ext cx="833119" cy="320675"/>
          </a:xfrm>
          <a:prstGeom prst="rect">
            <a:avLst/>
          </a:prstGeom>
        </p:spPr>
        <p:txBody>
          <a:bodyPr wrap="square" lIns="0" tIns="0" rIns="0" bIns="0" rtlCol="0" vert="horz">
            <a:spAutoFit/>
          </a:bodyPr>
          <a:lstStyle/>
          <a:p>
            <a:pPr marL="12700" marR="5080" indent="231140">
              <a:lnSpc>
                <a:spcPct val="100000"/>
              </a:lnSpc>
            </a:pPr>
            <a:r>
              <a:rPr dirty="0" sz="1000" spc="-5">
                <a:solidFill>
                  <a:srgbClr val="313231"/>
                </a:solidFill>
                <a:latin typeface="Trebuchet MS"/>
                <a:cs typeface="Trebuchet MS"/>
              </a:rPr>
              <a:t>Yahoo  </a:t>
            </a:r>
            <a:r>
              <a:rPr dirty="0" sz="1000">
                <a:solidFill>
                  <a:srgbClr val="313231"/>
                </a:solidFill>
                <a:latin typeface="Trebuchet MS"/>
                <a:cs typeface="Trebuchet MS"/>
              </a:rPr>
              <a:t>3</a:t>
            </a:r>
            <a:r>
              <a:rPr dirty="0" sz="1000" spc="-15">
                <a:solidFill>
                  <a:srgbClr val="313231"/>
                </a:solidFill>
                <a:latin typeface="Trebuchet MS"/>
                <a:cs typeface="Trebuchet MS"/>
              </a:rPr>
              <a:t>,</a:t>
            </a:r>
            <a:r>
              <a:rPr dirty="0" sz="1000">
                <a:solidFill>
                  <a:srgbClr val="313231"/>
                </a:solidFill>
                <a:latin typeface="Trebuchet MS"/>
                <a:cs typeface="Trebuchet MS"/>
              </a:rPr>
              <a:t>000</a:t>
            </a:r>
            <a:r>
              <a:rPr dirty="0" sz="1000" spc="-15">
                <a:solidFill>
                  <a:srgbClr val="313231"/>
                </a:solidFill>
                <a:latin typeface="Trebuchet MS"/>
                <a:cs typeface="Trebuchet MS"/>
              </a:rPr>
              <a:t>,</a:t>
            </a:r>
            <a:r>
              <a:rPr dirty="0" sz="1000">
                <a:solidFill>
                  <a:srgbClr val="313231"/>
                </a:solidFill>
                <a:latin typeface="Trebuchet MS"/>
                <a:cs typeface="Trebuchet MS"/>
              </a:rPr>
              <a:t>000</a:t>
            </a:r>
            <a:r>
              <a:rPr dirty="0" sz="1000" spc="-15">
                <a:solidFill>
                  <a:srgbClr val="313231"/>
                </a:solidFill>
                <a:latin typeface="Trebuchet MS"/>
                <a:cs typeface="Trebuchet MS"/>
              </a:rPr>
              <a:t>,</a:t>
            </a:r>
            <a:r>
              <a:rPr dirty="0" sz="1000">
                <a:solidFill>
                  <a:srgbClr val="313231"/>
                </a:solidFill>
                <a:latin typeface="Trebuchet MS"/>
                <a:cs typeface="Trebuchet MS"/>
              </a:rPr>
              <a:t>000</a:t>
            </a:r>
            <a:endParaRPr sz="1000">
              <a:latin typeface="Trebuchet MS"/>
              <a:cs typeface="Trebuchet MS"/>
            </a:endParaRPr>
          </a:p>
        </p:txBody>
      </p:sp>
      <p:sp>
        <p:nvSpPr>
          <p:cNvPr id="42" name="object 42"/>
          <p:cNvSpPr txBox="1"/>
          <p:nvPr/>
        </p:nvSpPr>
        <p:spPr>
          <a:xfrm>
            <a:off x="4680169" y="897464"/>
            <a:ext cx="271780" cy="121285"/>
          </a:xfrm>
          <a:prstGeom prst="rect">
            <a:avLst/>
          </a:prstGeom>
        </p:spPr>
        <p:txBody>
          <a:bodyPr wrap="square" lIns="0" tIns="0" rIns="0" bIns="0" rtlCol="0" vert="horz">
            <a:spAutoFit/>
          </a:bodyPr>
          <a:lstStyle/>
          <a:p>
            <a:pPr marL="12700">
              <a:lnSpc>
                <a:spcPct val="100000"/>
              </a:lnSpc>
            </a:pPr>
            <a:r>
              <a:rPr dirty="0" sz="700" spc="-10">
                <a:solidFill>
                  <a:srgbClr val="313231"/>
                </a:solidFill>
                <a:latin typeface="Trebuchet MS"/>
                <a:cs typeface="Trebuchet MS"/>
              </a:rPr>
              <a:t>O</a:t>
            </a:r>
            <a:r>
              <a:rPr dirty="0" sz="700">
                <a:solidFill>
                  <a:srgbClr val="313231"/>
                </a:solidFill>
                <a:latin typeface="Trebuchet MS"/>
                <a:cs typeface="Trebuchet MS"/>
              </a:rPr>
              <a:t>r</a:t>
            </a:r>
            <a:r>
              <a:rPr dirty="0" sz="700" spc="-10">
                <a:solidFill>
                  <a:srgbClr val="313231"/>
                </a:solidFill>
                <a:latin typeface="Trebuchet MS"/>
                <a:cs typeface="Trebuchet MS"/>
              </a:rPr>
              <a:t>b</a:t>
            </a:r>
            <a:r>
              <a:rPr dirty="0" sz="700">
                <a:solidFill>
                  <a:srgbClr val="313231"/>
                </a:solidFill>
                <a:latin typeface="Trebuchet MS"/>
                <a:cs typeface="Trebuchet MS"/>
              </a:rPr>
              <a:t>i</a:t>
            </a:r>
            <a:r>
              <a:rPr dirty="0" sz="700" spc="-5">
                <a:solidFill>
                  <a:srgbClr val="313231"/>
                </a:solidFill>
                <a:latin typeface="Trebuchet MS"/>
                <a:cs typeface="Trebuchet MS"/>
              </a:rPr>
              <a:t>t</a:t>
            </a:r>
            <a:r>
              <a:rPr dirty="0" sz="700" spc="-5">
                <a:solidFill>
                  <a:srgbClr val="313231"/>
                </a:solidFill>
                <a:latin typeface="Trebuchet MS"/>
                <a:cs typeface="Trebuchet MS"/>
              </a:rPr>
              <a:t>z</a:t>
            </a:r>
            <a:endParaRPr sz="700">
              <a:latin typeface="Trebuchet MS"/>
              <a:cs typeface="Trebuchet MS"/>
            </a:endParaRPr>
          </a:p>
        </p:txBody>
      </p:sp>
      <p:sp>
        <p:nvSpPr>
          <p:cNvPr id="43" name="object 43"/>
          <p:cNvSpPr txBox="1"/>
          <p:nvPr/>
        </p:nvSpPr>
        <p:spPr>
          <a:xfrm>
            <a:off x="2828803" y="1250642"/>
            <a:ext cx="381635" cy="114300"/>
          </a:xfrm>
          <a:prstGeom prst="rect">
            <a:avLst/>
          </a:prstGeom>
        </p:spPr>
        <p:txBody>
          <a:bodyPr wrap="square" lIns="0" tIns="0" rIns="0" bIns="0" rtlCol="0" vert="horz">
            <a:spAutoFit/>
          </a:bodyPr>
          <a:lstStyle/>
          <a:p>
            <a:pPr marL="12700">
              <a:lnSpc>
                <a:spcPct val="100000"/>
              </a:lnSpc>
            </a:pPr>
            <a:r>
              <a:rPr dirty="0" sz="650" spc="5">
                <a:solidFill>
                  <a:srgbClr val="313231"/>
                </a:solidFill>
                <a:latin typeface="Trebuchet MS"/>
                <a:cs typeface="Trebuchet MS"/>
              </a:rPr>
              <a:t>Fa</a:t>
            </a:r>
            <a:r>
              <a:rPr dirty="0" sz="650" spc="-5">
                <a:solidFill>
                  <a:srgbClr val="313231"/>
                </a:solidFill>
                <a:latin typeface="Trebuchet MS"/>
                <a:cs typeface="Trebuchet MS"/>
              </a:rPr>
              <a:t>c</a:t>
            </a:r>
            <a:r>
              <a:rPr dirty="0" sz="650" spc="5">
                <a:solidFill>
                  <a:srgbClr val="313231"/>
                </a:solidFill>
                <a:latin typeface="Trebuchet MS"/>
                <a:cs typeface="Trebuchet MS"/>
              </a:rPr>
              <a:t>e</a:t>
            </a:r>
            <a:r>
              <a:rPr dirty="0" sz="650" spc="5">
                <a:solidFill>
                  <a:srgbClr val="313231"/>
                </a:solidFill>
                <a:latin typeface="Trebuchet MS"/>
                <a:cs typeface="Trebuchet MS"/>
              </a:rPr>
              <a:t>b</a:t>
            </a:r>
            <a:r>
              <a:rPr dirty="0" sz="650" spc="10">
                <a:solidFill>
                  <a:srgbClr val="313231"/>
                </a:solidFill>
                <a:latin typeface="Trebuchet MS"/>
                <a:cs typeface="Trebuchet MS"/>
              </a:rPr>
              <a:t>oo</a:t>
            </a:r>
            <a:r>
              <a:rPr dirty="0" sz="650">
                <a:solidFill>
                  <a:srgbClr val="313231"/>
                </a:solidFill>
                <a:latin typeface="Trebuchet MS"/>
                <a:cs typeface="Trebuchet MS"/>
              </a:rPr>
              <a:t>k</a:t>
            </a:r>
            <a:endParaRPr sz="650">
              <a:latin typeface="Trebuchet MS"/>
              <a:cs typeface="Trebuchet MS"/>
            </a:endParaRPr>
          </a:p>
        </p:txBody>
      </p:sp>
      <p:sp>
        <p:nvSpPr>
          <p:cNvPr id="44" name="object 44"/>
          <p:cNvSpPr txBox="1"/>
          <p:nvPr/>
        </p:nvSpPr>
        <p:spPr>
          <a:xfrm>
            <a:off x="3532098" y="1200375"/>
            <a:ext cx="319405" cy="74930"/>
          </a:xfrm>
          <a:prstGeom prst="rect">
            <a:avLst/>
          </a:prstGeom>
        </p:spPr>
        <p:txBody>
          <a:bodyPr wrap="square" lIns="0" tIns="0" rIns="0" bIns="0" rtlCol="0" vert="horz">
            <a:spAutoFit/>
          </a:bodyPr>
          <a:lstStyle/>
          <a:p>
            <a:pPr marL="12700">
              <a:lnSpc>
                <a:spcPct val="100000"/>
              </a:lnSpc>
            </a:pPr>
            <a:r>
              <a:rPr dirty="0" sz="400" spc="-10">
                <a:solidFill>
                  <a:srgbClr val="313231"/>
                </a:solidFill>
                <a:latin typeface="Trebuchet MS"/>
                <a:cs typeface="Trebuchet MS"/>
              </a:rPr>
              <a:t>Ticketmaster</a:t>
            </a:r>
            <a:endParaRPr sz="400">
              <a:latin typeface="Trebuchet MS"/>
              <a:cs typeface="Trebuchet MS"/>
            </a:endParaRPr>
          </a:p>
        </p:txBody>
      </p:sp>
      <p:sp>
        <p:nvSpPr>
          <p:cNvPr id="45" name="object 45"/>
          <p:cNvSpPr txBox="1"/>
          <p:nvPr/>
        </p:nvSpPr>
        <p:spPr>
          <a:xfrm>
            <a:off x="3254907" y="1577985"/>
            <a:ext cx="308610" cy="121285"/>
          </a:xfrm>
          <a:prstGeom prst="rect">
            <a:avLst/>
          </a:prstGeom>
        </p:spPr>
        <p:txBody>
          <a:bodyPr wrap="square" lIns="0" tIns="0" rIns="0" bIns="0" rtlCol="0" vert="horz">
            <a:spAutoFit/>
          </a:bodyPr>
          <a:lstStyle/>
          <a:p>
            <a:pPr marL="12700">
              <a:lnSpc>
                <a:spcPct val="100000"/>
              </a:lnSpc>
            </a:pPr>
            <a:r>
              <a:rPr dirty="0" sz="700" spc="-10">
                <a:solidFill>
                  <a:srgbClr val="313231"/>
                </a:solidFill>
                <a:latin typeface="Trebuchet MS"/>
                <a:cs typeface="Trebuchet MS"/>
              </a:rPr>
              <a:t>Tumblr</a:t>
            </a:r>
            <a:endParaRPr sz="700">
              <a:latin typeface="Trebuchet MS"/>
              <a:cs typeface="Trebuchet MS"/>
            </a:endParaRPr>
          </a:p>
        </p:txBody>
      </p:sp>
      <p:sp>
        <p:nvSpPr>
          <p:cNvPr id="46" name="object 46"/>
          <p:cNvSpPr txBox="1"/>
          <p:nvPr/>
        </p:nvSpPr>
        <p:spPr>
          <a:xfrm>
            <a:off x="3382148" y="2004228"/>
            <a:ext cx="176530" cy="121285"/>
          </a:xfrm>
          <a:prstGeom prst="rect">
            <a:avLst/>
          </a:prstGeom>
        </p:spPr>
        <p:txBody>
          <a:bodyPr wrap="square" lIns="0" tIns="0" rIns="0" bIns="0" rtlCol="0" vert="horz">
            <a:spAutoFit/>
          </a:bodyPr>
          <a:lstStyle/>
          <a:p>
            <a:pPr marL="12700">
              <a:lnSpc>
                <a:spcPct val="100000"/>
              </a:lnSpc>
            </a:pPr>
            <a:r>
              <a:rPr dirty="0" sz="700" spc="-5">
                <a:solidFill>
                  <a:srgbClr val="313231"/>
                </a:solidFill>
                <a:latin typeface="Trebuchet MS"/>
                <a:cs typeface="Trebuchet MS"/>
              </a:rPr>
              <a:t>B</a:t>
            </a:r>
            <a:r>
              <a:rPr dirty="0" sz="700" spc="-5">
                <a:solidFill>
                  <a:srgbClr val="313231"/>
                </a:solidFill>
                <a:latin typeface="Trebuchet MS"/>
                <a:cs typeface="Trebuchet MS"/>
              </a:rPr>
              <a:t>e</a:t>
            </a:r>
            <a:r>
              <a:rPr dirty="0" sz="700" spc="-10">
                <a:solidFill>
                  <a:srgbClr val="313231"/>
                </a:solidFill>
                <a:latin typeface="Trebuchet MS"/>
                <a:cs typeface="Trebuchet MS"/>
              </a:rPr>
              <a:t>ll</a:t>
            </a:r>
            <a:endParaRPr sz="700">
              <a:latin typeface="Trebuchet MS"/>
              <a:cs typeface="Trebuchet MS"/>
            </a:endParaRPr>
          </a:p>
        </p:txBody>
      </p:sp>
      <p:sp>
        <p:nvSpPr>
          <p:cNvPr id="47" name="object 47"/>
          <p:cNvSpPr txBox="1"/>
          <p:nvPr/>
        </p:nvSpPr>
        <p:spPr>
          <a:xfrm>
            <a:off x="3500239" y="2277888"/>
            <a:ext cx="160655" cy="106045"/>
          </a:xfrm>
          <a:prstGeom prst="rect">
            <a:avLst/>
          </a:prstGeom>
        </p:spPr>
        <p:txBody>
          <a:bodyPr wrap="square" lIns="0" tIns="0" rIns="0" bIns="0" rtlCol="0" vert="horz">
            <a:spAutoFit/>
          </a:bodyPr>
          <a:lstStyle/>
          <a:p>
            <a:pPr marL="12700">
              <a:lnSpc>
                <a:spcPct val="100000"/>
              </a:lnSpc>
            </a:pPr>
            <a:r>
              <a:rPr dirty="0" sz="600">
                <a:solidFill>
                  <a:srgbClr val="313231"/>
                </a:solidFill>
                <a:latin typeface="Trebuchet MS"/>
                <a:cs typeface="Trebuchet MS"/>
              </a:rPr>
              <a:t>C</a:t>
            </a:r>
            <a:r>
              <a:rPr dirty="0" sz="600" spc="-15">
                <a:solidFill>
                  <a:srgbClr val="313231"/>
                </a:solidFill>
                <a:latin typeface="Trebuchet MS"/>
                <a:cs typeface="Trebuchet MS"/>
              </a:rPr>
              <a:t>MS</a:t>
            </a:r>
            <a:endParaRPr sz="600">
              <a:latin typeface="Trebuchet MS"/>
              <a:cs typeface="Trebuchet MS"/>
            </a:endParaRPr>
          </a:p>
        </p:txBody>
      </p:sp>
      <p:sp>
        <p:nvSpPr>
          <p:cNvPr id="48" name="object 48"/>
          <p:cNvSpPr txBox="1"/>
          <p:nvPr/>
        </p:nvSpPr>
        <p:spPr>
          <a:xfrm>
            <a:off x="2303109" y="1174165"/>
            <a:ext cx="367665" cy="121285"/>
          </a:xfrm>
          <a:prstGeom prst="rect">
            <a:avLst/>
          </a:prstGeom>
        </p:spPr>
        <p:txBody>
          <a:bodyPr wrap="square" lIns="0" tIns="0" rIns="0" bIns="0" rtlCol="0" vert="horz">
            <a:spAutoFit/>
          </a:bodyPr>
          <a:lstStyle/>
          <a:p>
            <a:pPr marL="12700">
              <a:lnSpc>
                <a:spcPct val="100000"/>
              </a:lnSpc>
            </a:pPr>
            <a:r>
              <a:rPr dirty="0" sz="700" spc="-10">
                <a:solidFill>
                  <a:srgbClr val="313231"/>
                </a:solidFill>
                <a:latin typeface="Trebuchet MS"/>
                <a:cs typeface="Trebuchet MS"/>
              </a:rPr>
              <a:t>T-Mobile</a:t>
            </a:r>
            <a:endParaRPr sz="700">
              <a:latin typeface="Trebuchet MS"/>
              <a:cs typeface="Trebuchet MS"/>
            </a:endParaRPr>
          </a:p>
        </p:txBody>
      </p:sp>
      <p:sp>
        <p:nvSpPr>
          <p:cNvPr id="49" name="object 49"/>
          <p:cNvSpPr txBox="1"/>
          <p:nvPr/>
        </p:nvSpPr>
        <p:spPr>
          <a:xfrm>
            <a:off x="6193519" y="4202583"/>
            <a:ext cx="307975" cy="167005"/>
          </a:xfrm>
          <a:prstGeom prst="rect">
            <a:avLst/>
          </a:prstGeom>
        </p:spPr>
        <p:txBody>
          <a:bodyPr wrap="square" lIns="0" tIns="0" rIns="0" bIns="0" rtlCol="0" vert="horz">
            <a:spAutoFit/>
          </a:bodyPr>
          <a:lstStyle/>
          <a:p>
            <a:pPr marL="30480" marR="5080" indent="-18415">
              <a:lnSpc>
                <a:spcPct val="100000"/>
              </a:lnSpc>
            </a:pPr>
            <a:r>
              <a:rPr dirty="0" sz="500" spc="5">
                <a:solidFill>
                  <a:srgbClr val="313231"/>
                </a:solidFill>
                <a:latin typeface="Trebuchet MS"/>
                <a:cs typeface="Trebuchet MS"/>
              </a:rPr>
              <a:t>E</a:t>
            </a:r>
            <a:r>
              <a:rPr dirty="0" sz="500" spc="-5">
                <a:solidFill>
                  <a:srgbClr val="313231"/>
                </a:solidFill>
                <a:latin typeface="Trebuchet MS"/>
                <a:cs typeface="Trebuchet MS"/>
              </a:rPr>
              <a:t>x</a:t>
            </a:r>
            <a:r>
              <a:rPr dirty="0" sz="500" spc="-5">
                <a:solidFill>
                  <a:srgbClr val="313231"/>
                </a:solidFill>
                <a:latin typeface="Trebuchet MS"/>
                <a:cs typeface="Trebuchet MS"/>
              </a:rPr>
              <a:t>p</a:t>
            </a:r>
            <a:r>
              <a:rPr dirty="0" sz="500">
                <a:solidFill>
                  <a:srgbClr val="313231"/>
                </a:solidFill>
                <a:latin typeface="Trebuchet MS"/>
                <a:cs typeface="Trebuchet MS"/>
              </a:rPr>
              <a:t>e</a:t>
            </a:r>
            <a:r>
              <a:rPr dirty="0" sz="500" spc="-5">
                <a:solidFill>
                  <a:srgbClr val="313231"/>
                </a:solidFill>
                <a:latin typeface="Trebuchet MS"/>
                <a:cs typeface="Trebuchet MS"/>
              </a:rPr>
              <a:t>r</a:t>
            </a:r>
            <a:r>
              <a:rPr dirty="0" sz="500">
                <a:solidFill>
                  <a:srgbClr val="313231"/>
                </a:solidFill>
                <a:latin typeface="Trebuchet MS"/>
                <a:cs typeface="Trebuchet MS"/>
              </a:rPr>
              <a:t>i</a:t>
            </a:r>
            <a:r>
              <a:rPr dirty="0" sz="500" spc="-5">
                <a:solidFill>
                  <a:srgbClr val="313231"/>
                </a:solidFill>
                <a:latin typeface="Trebuchet MS"/>
                <a:cs typeface="Trebuchet MS"/>
              </a:rPr>
              <a:t>a</a:t>
            </a:r>
            <a:r>
              <a:rPr dirty="0" sz="500">
                <a:solidFill>
                  <a:srgbClr val="313231"/>
                </a:solidFill>
                <a:latin typeface="Trebuchet MS"/>
                <a:cs typeface="Trebuchet MS"/>
              </a:rPr>
              <a:t>n</a:t>
            </a:r>
            <a:r>
              <a:rPr dirty="0" sz="500">
                <a:solidFill>
                  <a:srgbClr val="313231"/>
                </a:solidFill>
                <a:latin typeface="Trebuchet MS"/>
                <a:cs typeface="Trebuchet MS"/>
              </a:rPr>
              <a:t>/  </a:t>
            </a:r>
            <a:r>
              <a:rPr dirty="0" sz="500" spc="-5">
                <a:solidFill>
                  <a:srgbClr val="313231"/>
                </a:solidFill>
                <a:latin typeface="Trebuchet MS"/>
                <a:cs typeface="Trebuchet MS"/>
              </a:rPr>
              <a:t>T-Mobile</a:t>
            </a:r>
            <a:endParaRPr sz="500">
              <a:latin typeface="Trebuchet MS"/>
              <a:cs typeface="Trebuchet MS"/>
            </a:endParaRPr>
          </a:p>
        </p:txBody>
      </p:sp>
      <p:sp>
        <p:nvSpPr>
          <p:cNvPr id="50" name="object 50"/>
          <p:cNvSpPr txBox="1"/>
          <p:nvPr/>
        </p:nvSpPr>
        <p:spPr>
          <a:xfrm>
            <a:off x="2624101" y="766157"/>
            <a:ext cx="361315" cy="129539"/>
          </a:xfrm>
          <a:prstGeom prst="rect">
            <a:avLst/>
          </a:prstGeom>
        </p:spPr>
        <p:txBody>
          <a:bodyPr wrap="square" lIns="0" tIns="0" rIns="0" bIns="0" rtlCol="0" vert="horz">
            <a:spAutoFit/>
          </a:bodyPr>
          <a:lstStyle/>
          <a:p>
            <a:pPr marL="12700">
              <a:lnSpc>
                <a:spcPct val="100000"/>
              </a:lnSpc>
            </a:pPr>
            <a:r>
              <a:rPr dirty="0" sz="750" spc="-5">
                <a:solidFill>
                  <a:srgbClr val="313231"/>
                </a:solidFill>
                <a:latin typeface="Trebuchet MS"/>
                <a:cs typeface="Trebuchet MS"/>
              </a:rPr>
              <a:t>Am</a:t>
            </a:r>
            <a:r>
              <a:rPr dirty="0" sz="750" spc="-5">
                <a:solidFill>
                  <a:srgbClr val="313231"/>
                </a:solidFill>
                <a:latin typeface="Trebuchet MS"/>
                <a:cs typeface="Trebuchet MS"/>
              </a:rPr>
              <a:t>a</a:t>
            </a:r>
            <a:r>
              <a:rPr dirty="0" sz="750">
                <a:solidFill>
                  <a:srgbClr val="313231"/>
                </a:solidFill>
                <a:latin typeface="Trebuchet MS"/>
                <a:cs typeface="Trebuchet MS"/>
              </a:rPr>
              <a:t>zo</a:t>
            </a:r>
            <a:r>
              <a:rPr dirty="0" sz="750">
                <a:solidFill>
                  <a:srgbClr val="313231"/>
                </a:solidFill>
                <a:latin typeface="Trebuchet MS"/>
                <a:cs typeface="Trebuchet MS"/>
              </a:rPr>
              <a:t>n</a:t>
            </a:r>
            <a:endParaRPr sz="750">
              <a:latin typeface="Trebuchet MS"/>
              <a:cs typeface="Trebuchet MS"/>
            </a:endParaRPr>
          </a:p>
        </p:txBody>
      </p:sp>
      <p:sp>
        <p:nvSpPr>
          <p:cNvPr id="51" name="object 51"/>
          <p:cNvSpPr txBox="1"/>
          <p:nvPr/>
        </p:nvSpPr>
        <p:spPr>
          <a:xfrm>
            <a:off x="1697333" y="1972918"/>
            <a:ext cx="180975" cy="121285"/>
          </a:xfrm>
          <a:prstGeom prst="rect">
            <a:avLst/>
          </a:prstGeom>
        </p:spPr>
        <p:txBody>
          <a:bodyPr wrap="square" lIns="0" tIns="0" rIns="0" bIns="0" rtlCol="0" vert="horz">
            <a:spAutoFit/>
          </a:bodyPr>
          <a:lstStyle/>
          <a:p>
            <a:pPr marL="12700">
              <a:lnSpc>
                <a:spcPct val="100000"/>
              </a:lnSpc>
            </a:pPr>
            <a:r>
              <a:rPr dirty="0" sz="700">
                <a:solidFill>
                  <a:srgbClr val="313231"/>
                </a:solidFill>
                <a:latin typeface="Trebuchet MS"/>
                <a:cs typeface="Trebuchet MS"/>
              </a:rPr>
              <a:t>D</a:t>
            </a:r>
            <a:r>
              <a:rPr dirty="0" sz="700" spc="-5">
                <a:solidFill>
                  <a:srgbClr val="313231"/>
                </a:solidFill>
                <a:latin typeface="Trebuchet MS"/>
                <a:cs typeface="Trebuchet MS"/>
              </a:rPr>
              <a:t>e</a:t>
            </a:r>
            <a:r>
              <a:rPr dirty="0" sz="700" spc="-10">
                <a:solidFill>
                  <a:srgbClr val="313231"/>
                </a:solidFill>
                <a:latin typeface="Trebuchet MS"/>
                <a:cs typeface="Trebuchet MS"/>
              </a:rPr>
              <a:t>ll</a:t>
            </a:r>
            <a:endParaRPr sz="700">
              <a:latin typeface="Trebuchet MS"/>
              <a:cs typeface="Trebuchet MS"/>
            </a:endParaRPr>
          </a:p>
        </p:txBody>
      </p:sp>
      <p:sp>
        <p:nvSpPr>
          <p:cNvPr id="52" name="object 52"/>
          <p:cNvSpPr txBox="1"/>
          <p:nvPr/>
        </p:nvSpPr>
        <p:spPr>
          <a:xfrm>
            <a:off x="1516532" y="1504556"/>
            <a:ext cx="292735" cy="288925"/>
          </a:xfrm>
          <a:prstGeom prst="rect">
            <a:avLst/>
          </a:prstGeom>
        </p:spPr>
        <p:txBody>
          <a:bodyPr wrap="square" lIns="0" tIns="0" rIns="0" bIns="0" rtlCol="0" vert="horz">
            <a:spAutoFit/>
          </a:bodyPr>
          <a:lstStyle/>
          <a:p>
            <a:pPr algn="just" marL="12700" marR="5080" indent="36195">
              <a:lnSpc>
                <a:spcPct val="100000"/>
              </a:lnSpc>
            </a:pPr>
            <a:r>
              <a:rPr dirty="0" sz="600" spc="-5">
                <a:solidFill>
                  <a:srgbClr val="313231"/>
                </a:solidFill>
                <a:latin typeface="Trebuchet MS"/>
                <a:cs typeface="Trebuchet MS"/>
              </a:rPr>
              <a:t>Texas  Voter  R</a:t>
            </a:r>
            <a:r>
              <a:rPr dirty="0" sz="600" spc="-10">
                <a:solidFill>
                  <a:srgbClr val="313231"/>
                </a:solidFill>
                <a:latin typeface="Trebuchet MS"/>
                <a:cs typeface="Trebuchet MS"/>
              </a:rPr>
              <a:t>e</a:t>
            </a:r>
            <a:r>
              <a:rPr dirty="0" sz="600">
                <a:solidFill>
                  <a:srgbClr val="313231"/>
                </a:solidFill>
                <a:latin typeface="Trebuchet MS"/>
                <a:cs typeface="Trebuchet MS"/>
              </a:rPr>
              <a:t>c</a:t>
            </a:r>
            <a:r>
              <a:rPr dirty="0" sz="600">
                <a:solidFill>
                  <a:srgbClr val="313231"/>
                </a:solidFill>
                <a:latin typeface="Trebuchet MS"/>
                <a:cs typeface="Trebuchet MS"/>
              </a:rPr>
              <a:t>o</a:t>
            </a:r>
            <a:r>
              <a:rPr dirty="0" sz="600" spc="-5">
                <a:solidFill>
                  <a:srgbClr val="313231"/>
                </a:solidFill>
                <a:latin typeface="Trebuchet MS"/>
                <a:cs typeface="Trebuchet MS"/>
              </a:rPr>
              <a:t>r</a:t>
            </a:r>
            <a:r>
              <a:rPr dirty="0" sz="600">
                <a:solidFill>
                  <a:srgbClr val="313231"/>
                </a:solidFill>
                <a:latin typeface="Trebuchet MS"/>
                <a:cs typeface="Trebuchet MS"/>
              </a:rPr>
              <a:t>ds</a:t>
            </a:r>
            <a:endParaRPr sz="600">
              <a:latin typeface="Trebuchet MS"/>
              <a:cs typeface="Trebuchet MS"/>
            </a:endParaRPr>
          </a:p>
        </p:txBody>
      </p:sp>
      <p:sp>
        <p:nvSpPr>
          <p:cNvPr id="53" name="object 53"/>
          <p:cNvSpPr txBox="1"/>
          <p:nvPr/>
        </p:nvSpPr>
        <p:spPr>
          <a:xfrm>
            <a:off x="5310248" y="4588118"/>
            <a:ext cx="207010" cy="137160"/>
          </a:xfrm>
          <a:prstGeom prst="rect">
            <a:avLst/>
          </a:prstGeom>
        </p:spPr>
        <p:txBody>
          <a:bodyPr wrap="square" lIns="0" tIns="0" rIns="0" bIns="0" rtlCol="0" vert="horz">
            <a:spAutoFit/>
          </a:bodyPr>
          <a:lstStyle/>
          <a:p>
            <a:pPr marL="12700">
              <a:lnSpc>
                <a:spcPct val="100000"/>
              </a:lnSpc>
            </a:pPr>
            <a:r>
              <a:rPr dirty="0" sz="800" spc="5">
                <a:solidFill>
                  <a:srgbClr val="313231"/>
                </a:solidFill>
                <a:latin typeface="Trebuchet MS"/>
                <a:cs typeface="Trebuchet MS"/>
              </a:rPr>
              <a:t>A</a:t>
            </a:r>
            <a:r>
              <a:rPr dirty="0" sz="800" spc="-5">
                <a:solidFill>
                  <a:srgbClr val="313231"/>
                </a:solidFill>
                <a:latin typeface="Trebuchet MS"/>
                <a:cs typeface="Trebuchet MS"/>
              </a:rPr>
              <a:t>OL</a:t>
            </a:r>
            <a:endParaRPr sz="800">
              <a:latin typeface="Trebuchet MS"/>
              <a:cs typeface="Trebuchet MS"/>
            </a:endParaRPr>
          </a:p>
        </p:txBody>
      </p:sp>
      <p:sp>
        <p:nvSpPr>
          <p:cNvPr id="54" name="object 54"/>
          <p:cNvSpPr txBox="1"/>
          <p:nvPr/>
        </p:nvSpPr>
        <p:spPr>
          <a:xfrm>
            <a:off x="7233276" y="4775009"/>
            <a:ext cx="236220" cy="113664"/>
          </a:xfrm>
          <a:prstGeom prst="rect">
            <a:avLst/>
          </a:prstGeom>
        </p:spPr>
        <p:txBody>
          <a:bodyPr wrap="square" lIns="0" tIns="0" rIns="0" bIns="0" rtlCol="0" vert="horz">
            <a:spAutoFit/>
          </a:bodyPr>
          <a:lstStyle/>
          <a:p>
            <a:pPr marL="12700">
              <a:lnSpc>
                <a:spcPct val="100000"/>
              </a:lnSpc>
            </a:pPr>
            <a:r>
              <a:rPr dirty="0" sz="650" spc="-10">
                <a:solidFill>
                  <a:srgbClr val="313231"/>
                </a:solidFill>
                <a:latin typeface="Trebuchet MS"/>
                <a:cs typeface="Trebuchet MS"/>
              </a:rPr>
              <a:t>I</a:t>
            </a:r>
            <a:r>
              <a:rPr dirty="0" sz="650" spc="-5">
                <a:solidFill>
                  <a:srgbClr val="313231"/>
                </a:solidFill>
                <a:latin typeface="Trebuchet MS"/>
                <a:cs typeface="Trebuchet MS"/>
              </a:rPr>
              <a:t>m</a:t>
            </a:r>
            <a:r>
              <a:rPr dirty="0" sz="650" spc="-10">
                <a:solidFill>
                  <a:srgbClr val="313231"/>
                </a:solidFill>
                <a:latin typeface="Trebuchet MS"/>
                <a:cs typeface="Trebuchet MS"/>
              </a:rPr>
              <a:t>g</a:t>
            </a:r>
            <a:r>
              <a:rPr dirty="0" sz="650">
                <a:solidFill>
                  <a:srgbClr val="313231"/>
                </a:solidFill>
                <a:latin typeface="Trebuchet MS"/>
                <a:cs typeface="Trebuchet MS"/>
              </a:rPr>
              <a:t>u</a:t>
            </a:r>
            <a:r>
              <a:rPr dirty="0" sz="650" spc="-5">
                <a:solidFill>
                  <a:srgbClr val="313231"/>
                </a:solidFill>
                <a:latin typeface="Trebuchet MS"/>
                <a:cs typeface="Trebuchet MS"/>
              </a:rPr>
              <a:t>r</a:t>
            </a:r>
            <a:endParaRPr sz="650">
              <a:latin typeface="Trebuchet MS"/>
              <a:cs typeface="Trebuchet MS"/>
            </a:endParaRPr>
          </a:p>
        </p:txBody>
      </p:sp>
      <p:sp>
        <p:nvSpPr>
          <p:cNvPr id="55" name="object 55"/>
          <p:cNvSpPr/>
          <p:nvPr/>
        </p:nvSpPr>
        <p:spPr>
          <a:xfrm>
            <a:off x="661098" y="4954333"/>
            <a:ext cx="8482965" cy="189230"/>
          </a:xfrm>
          <a:custGeom>
            <a:avLst/>
            <a:gdLst/>
            <a:ahLst/>
            <a:cxnLst/>
            <a:rect l="l" t="t" r="r" b="b"/>
            <a:pathLst>
              <a:path w="8482965" h="189229">
                <a:moveTo>
                  <a:pt x="0" y="189166"/>
                </a:moveTo>
                <a:lnTo>
                  <a:pt x="8482901" y="189166"/>
                </a:lnTo>
                <a:lnTo>
                  <a:pt x="8482901" y="0"/>
                </a:lnTo>
                <a:lnTo>
                  <a:pt x="0" y="0"/>
                </a:lnTo>
                <a:lnTo>
                  <a:pt x="0" y="189166"/>
                </a:lnTo>
                <a:close/>
              </a:path>
            </a:pathLst>
          </a:custGeom>
          <a:solidFill>
            <a:srgbClr val="FFFFFF"/>
          </a:solidFill>
        </p:spPr>
        <p:txBody>
          <a:bodyPr wrap="square" lIns="0" tIns="0" rIns="0" bIns="0" rtlCol="0"/>
          <a:lstStyle/>
          <a:p/>
        </p:txBody>
      </p:sp>
      <p:sp>
        <p:nvSpPr>
          <p:cNvPr id="56" name="object 56"/>
          <p:cNvSpPr txBox="1"/>
          <p:nvPr/>
        </p:nvSpPr>
        <p:spPr>
          <a:xfrm>
            <a:off x="548764" y="5019040"/>
            <a:ext cx="3455670" cy="91440"/>
          </a:xfrm>
          <a:prstGeom prst="rect">
            <a:avLst/>
          </a:prstGeom>
        </p:spPr>
        <p:txBody>
          <a:bodyPr wrap="square" lIns="0" tIns="0" rIns="0" bIns="0" rtlCol="0" vert="horz">
            <a:spAutoFit/>
          </a:bodyPr>
          <a:lstStyle/>
          <a:p>
            <a:pPr marL="12700">
              <a:lnSpc>
                <a:spcPct val="100000"/>
              </a:lnSpc>
            </a:pPr>
            <a:r>
              <a:rPr dirty="0" sz="500" spc="10">
                <a:latin typeface="Trebuchet MS"/>
                <a:cs typeface="Trebuchet MS"/>
              </a:rPr>
              <a:t>Source: Information is </a:t>
            </a:r>
            <a:r>
              <a:rPr dirty="0" sz="500" spc="5">
                <a:latin typeface="Trebuchet MS"/>
                <a:cs typeface="Trebuchet MS"/>
              </a:rPr>
              <a:t>Beautiful </a:t>
            </a:r>
            <a:r>
              <a:rPr dirty="0" sz="500" spc="10">
                <a:latin typeface="Trebuchet MS"/>
                <a:cs typeface="Trebuchet MS"/>
              </a:rPr>
              <a:t>Data Breaches Visualization; databreaches.net; IDTheftCentre and </a:t>
            </a:r>
            <a:r>
              <a:rPr dirty="0" sz="500" spc="15">
                <a:latin typeface="Trebuchet MS"/>
                <a:cs typeface="Trebuchet MS"/>
              </a:rPr>
              <a:t>media</a:t>
            </a:r>
            <a:r>
              <a:rPr dirty="0" sz="500" spc="100">
                <a:latin typeface="Trebuchet MS"/>
                <a:cs typeface="Trebuchet MS"/>
              </a:rPr>
              <a:t> </a:t>
            </a:r>
            <a:r>
              <a:rPr dirty="0" sz="500" spc="10">
                <a:latin typeface="Trebuchet MS"/>
                <a:cs typeface="Trebuchet MS"/>
              </a:rPr>
              <a:t>reports</a:t>
            </a:r>
            <a:endParaRPr sz="500">
              <a:latin typeface="Trebuchet MS"/>
              <a:cs typeface="Trebuchet MS"/>
            </a:endParaRPr>
          </a:p>
        </p:txBody>
      </p:sp>
      <p:sp>
        <p:nvSpPr>
          <p:cNvPr id="57" name="object 57"/>
          <p:cNvSpPr/>
          <p:nvPr/>
        </p:nvSpPr>
        <p:spPr>
          <a:xfrm>
            <a:off x="1340515" y="3467358"/>
            <a:ext cx="320040" cy="320040"/>
          </a:xfrm>
          <a:custGeom>
            <a:avLst/>
            <a:gdLst/>
            <a:ahLst/>
            <a:cxnLst/>
            <a:rect l="l" t="t" r="r" b="b"/>
            <a:pathLst>
              <a:path w="320039" h="320039">
                <a:moveTo>
                  <a:pt x="160020" y="0"/>
                </a:moveTo>
                <a:lnTo>
                  <a:pt x="109440" y="8157"/>
                </a:lnTo>
                <a:lnTo>
                  <a:pt x="65513" y="30873"/>
                </a:lnTo>
                <a:lnTo>
                  <a:pt x="30873" y="65513"/>
                </a:lnTo>
                <a:lnTo>
                  <a:pt x="8157" y="109440"/>
                </a:lnTo>
                <a:lnTo>
                  <a:pt x="0" y="160020"/>
                </a:lnTo>
                <a:lnTo>
                  <a:pt x="8157" y="210599"/>
                </a:lnTo>
                <a:lnTo>
                  <a:pt x="30873" y="254526"/>
                </a:lnTo>
                <a:lnTo>
                  <a:pt x="65513" y="289166"/>
                </a:lnTo>
                <a:lnTo>
                  <a:pt x="109440" y="311882"/>
                </a:lnTo>
                <a:lnTo>
                  <a:pt x="160020" y="320040"/>
                </a:lnTo>
                <a:lnTo>
                  <a:pt x="210599" y="311882"/>
                </a:lnTo>
                <a:lnTo>
                  <a:pt x="254526" y="289166"/>
                </a:lnTo>
                <a:lnTo>
                  <a:pt x="289166" y="254526"/>
                </a:lnTo>
                <a:lnTo>
                  <a:pt x="311882" y="210599"/>
                </a:lnTo>
                <a:lnTo>
                  <a:pt x="320040" y="160020"/>
                </a:lnTo>
                <a:lnTo>
                  <a:pt x="311882" y="109440"/>
                </a:lnTo>
                <a:lnTo>
                  <a:pt x="289166" y="65513"/>
                </a:lnTo>
                <a:lnTo>
                  <a:pt x="254526" y="30873"/>
                </a:lnTo>
                <a:lnTo>
                  <a:pt x="210599" y="8157"/>
                </a:lnTo>
                <a:lnTo>
                  <a:pt x="160020" y="0"/>
                </a:lnTo>
                <a:close/>
              </a:path>
            </a:pathLst>
          </a:custGeom>
          <a:solidFill>
            <a:srgbClr val="00A1DF"/>
          </a:solidFill>
        </p:spPr>
        <p:txBody>
          <a:bodyPr wrap="square" lIns="0" tIns="0" rIns="0" bIns="0" rtlCol="0"/>
          <a:lstStyle/>
          <a:p/>
        </p:txBody>
      </p:sp>
      <p:sp>
        <p:nvSpPr>
          <p:cNvPr id="58" name="object 58"/>
          <p:cNvSpPr txBox="1"/>
          <p:nvPr/>
        </p:nvSpPr>
        <p:spPr>
          <a:xfrm>
            <a:off x="1413222" y="3572007"/>
            <a:ext cx="175260" cy="121285"/>
          </a:xfrm>
          <a:prstGeom prst="rect">
            <a:avLst/>
          </a:prstGeom>
        </p:spPr>
        <p:txBody>
          <a:bodyPr wrap="square" lIns="0" tIns="0" rIns="0" bIns="0" rtlCol="0" vert="horz">
            <a:spAutoFit/>
          </a:bodyPr>
          <a:lstStyle/>
          <a:p>
            <a:pPr marL="12700">
              <a:lnSpc>
                <a:spcPct val="100000"/>
              </a:lnSpc>
            </a:pPr>
            <a:r>
              <a:rPr dirty="0" sz="700" spc="-5">
                <a:solidFill>
                  <a:srgbClr val="313231"/>
                </a:solidFill>
                <a:latin typeface="Trebuchet MS"/>
                <a:cs typeface="Trebuchet MS"/>
              </a:rPr>
              <a:t>C</a:t>
            </a:r>
            <a:r>
              <a:rPr dirty="0" sz="700" spc="-10">
                <a:solidFill>
                  <a:srgbClr val="313231"/>
                </a:solidFill>
                <a:latin typeface="Trebuchet MS"/>
                <a:cs typeface="Trebuchet MS"/>
              </a:rPr>
              <a:t>E</a:t>
            </a:r>
            <a:r>
              <a:rPr dirty="0" sz="700" spc="-5">
                <a:solidFill>
                  <a:srgbClr val="313231"/>
                </a:solidFill>
                <a:latin typeface="Trebuchet MS"/>
                <a:cs typeface="Trebuchet MS"/>
              </a:rPr>
              <a:t>X</a:t>
            </a:r>
            <a:endParaRPr sz="700">
              <a:latin typeface="Trebuchet MS"/>
              <a:cs typeface="Trebuchet MS"/>
            </a:endParaRPr>
          </a:p>
        </p:txBody>
      </p:sp>
      <p:sp>
        <p:nvSpPr>
          <p:cNvPr id="59" name="object 59"/>
          <p:cNvSpPr/>
          <p:nvPr/>
        </p:nvSpPr>
        <p:spPr>
          <a:xfrm>
            <a:off x="4939254" y="2480400"/>
            <a:ext cx="365760" cy="365760"/>
          </a:xfrm>
          <a:custGeom>
            <a:avLst/>
            <a:gdLst/>
            <a:ahLst/>
            <a:cxnLst/>
            <a:rect l="l" t="t" r="r" b="b"/>
            <a:pathLst>
              <a:path w="365760" h="365760">
                <a:moveTo>
                  <a:pt x="182880" y="0"/>
                </a:moveTo>
                <a:lnTo>
                  <a:pt x="134262" y="6532"/>
                </a:lnTo>
                <a:lnTo>
                  <a:pt x="90576" y="24968"/>
                </a:lnTo>
                <a:lnTo>
                  <a:pt x="53563" y="53563"/>
                </a:lnTo>
                <a:lnTo>
                  <a:pt x="24968" y="90576"/>
                </a:lnTo>
                <a:lnTo>
                  <a:pt x="6532" y="134262"/>
                </a:lnTo>
                <a:lnTo>
                  <a:pt x="0" y="182880"/>
                </a:lnTo>
                <a:lnTo>
                  <a:pt x="6532" y="231497"/>
                </a:lnTo>
                <a:lnTo>
                  <a:pt x="24968" y="275183"/>
                </a:lnTo>
                <a:lnTo>
                  <a:pt x="53563" y="312196"/>
                </a:lnTo>
                <a:lnTo>
                  <a:pt x="90576" y="340791"/>
                </a:lnTo>
                <a:lnTo>
                  <a:pt x="134262" y="359227"/>
                </a:lnTo>
                <a:lnTo>
                  <a:pt x="182880" y="365760"/>
                </a:lnTo>
                <a:lnTo>
                  <a:pt x="231497" y="359227"/>
                </a:lnTo>
                <a:lnTo>
                  <a:pt x="275183" y="340791"/>
                </a:lnTo>
                <a:lnTo>
                  <a:pt x="312196" y="312196"/>
                </a:lnTo>
                <a:lnTo>
                  <a:pt x="340791" y="275183"/>
                </a:lnTo>
                <a:lnTo>
                  <a:pt x="359227" y="231497"/>
                </a:lnTo>
                <a:lnTo>
                  <a:pt x="365760" y="182880"/>
                </a:lnTo>
                <a:lnTo>
                  <a:pt x="359227" y="134262"/>
                </a:lnTo>
                <a:lnTo>
                  <a:pt x="340791" y="90576"/>
                </a:lnTo>
                <a:lnTo>
                  <a:pt x="312196" y="53563"/>
                </a:lnTo>
                <a:lnTo>
                  <a:pt x="275183" y="24968"/>
                </a:lnTo>
                <a:lnTo>
                  <a:pt x="231497" y="6532"/>
                </a:lnTo>
                <a:lnTo>
                  <a:pt x="182880" y="0"/>
                </a:lnTo>
                <a:close/>
              </a:path>
            </a:pathLst>
          </a:custGeom>
          <a:solidFill>
            <a:srgbClr val="00A1DF"/>
          </a:solidFill>
        </p:spPr>
        <p:txBody>
          <a:bodyPr wrap="square" lIns="0" tIns="0" rIns="0" bIns="0" rtlCol="0"/>
          <a:lstStyle/>
          <a:p/>
        </p:txBody>
      </p:sp>
      <p:sp>
        <p:nvSpPr>
          <p:cNvPr id="60" name="object 60"/>
          <p:cNvSpPr txBox="1"/>
          <p:nvPr/>
        </p:nvSpPr>
        <p:spPr>
          <a:xfrm>
            <a:off x="4989991" y="2616036"/>
            <a:ext cx="264160" cy="106045"/>
          </a:xfrm>
          <a:prstGeom prst="rect">
            <a:avLst/>
          </a:prstGeom>
        </p:spPr>
        <p:txBody>
          <a:bodyPr wrap="square" lIns="0" tIns="0" rIns="0" bIns="0" rtlCol="0" vert="horz">
            <a:spAutoFit/>
          </a:bodyPr>
          <a:lstStyle/>
          <a:p>
            <a:pPr marL="12700">
              <a:lnSpc>
                <a:spcPct val="100000"/>
              </a:lnSpc>
            </a:pPr>
            <a:r>
              <a:rPr dirty="0" sz="600" spc="-5">
                <a:solidFill>
                  <a:srgbClr val="313231"/>
                </a:solidFill>
                <a:latin typeface="Trebuchet MS"/>
                <a:cs typeface="Trebuchet MS"/>
              </a:rPr>
              <a:t>Mozilla</a:t>
            </a:r>
            <a:endParaRPr sz="600">
              <a:latin typeface="Trebuchet MS"/>
              <a:cs typeface="Trebuchet MS"/>
            </a:endParaRPr>
          </a:p>
        </p:txBody>
      </p:sp>
      <p:sp>
        <p:nvSpPr>
          <p:cNvPr id="61" name="object 61"/>
          <p:cNvSpPr/>
          <p:nvPr/>
        </p:nvSpPr>
        <p:spPr>
          <a:xfrm>
            <a:off x="6140894" y="1960868"/>
            <a:ext cx="516255" cy="504190"/>
          </a:xfrm>
          <a:custGeom>
            <a:avLst/>
            <a:gdLst/>
            <a:ahLst/>
            <a:cxnLst/>
            <a:rect l="l" t="t" r="r" b="b"/>
            <a:pathLst>
              <a:path w="516254" h="504189">
                <a:moveTo>
                  <a:pt x="258114" y="0"/>
                </a:moveTo>
                <a:lnTo>
                  <a:pt x="211717" y="4057"/>
                </a:lnTo>
                <a:lnTo>
                  <a:pt x="168048" y="15757"/>
                </a:lnTo>
                <a:lnTo>
                  <a:pt x="127837" y="34387"/>
                </a:lnTo>
                <a:lnTo>
                  <a:pt x="91812" y="59236"/>
                </a:lnTo>
                <a:lnTo>
                  <a:pt x="60703" y="89593"/>
                </a:lnTo>
                <a:lnTo>
                  <a:pt x="35239" y="124747"/>
                </a:lnTo>
                <a:lnTo>
                  <a:pt x="16147" y="163987"/>
                </a:lnTo>
                <a:lnTo>
                  <a:pt x="4158" y="206601"/>
                </a:lnTo>
                <a:lnTo>
                  <a:pt x="0" y="251879"/>
                </a:lnTo>
                <a:lnTo>
                  <a:pt x="4158" y="297156"/>
                </a:lnTo>
                <a:lnTo>
                  <a:pt x="16147" y="339770"/>
                </a:lnTo>
                <a:lnTo>
                  <a:pt x="35239" y="379010"/>
                </a:lnTo>
                <a:lnTo>
                  <a:pt x="60703" y="414164"/>
                </a:lnTo>
                <a:lnTo>
                  <a:pt x="91812" y="444521"/>
                </a:lnTo>
                <a:lnTo>
                  <a:pt x="127837" y="469370"/>
                </a:lnTo>
                <a:lnTo>
                  <a:pt x="168048" y="488000"/>
                </a:lnTo>
                <a:lnTo>
                  <a:pt x="211717" y="499700"/>
                </a:lnTo>
                <a:lnTo>
                  <a:pt x="258114" y="503758"/>
                </a:lnTo>
                <a:lnTo>
                  <a:pt x="304512" y="499700"/>
                </a:lnTo>
                <a:lnTo>
                  <a:pt x="348181" y="488000"/>
                </a:lnTo>
                <a:lnTo>
                  <a:pt x="388392" y="469370"/>
                </a:lnTo>
                <a:lnTo>
                  <a:pt x="424416" y="444521"/>
                </a:lnTo>
                <a:lnTo>
                  <a:pt x="455525" y="414164"/>
                </a:lnTo>
                <a:lnTo>
                  <a:pt x="480990" y="379010"/>
                </a:lnTo>
                <a:lnTo>
                  <a:pt x="500081" y="339770"/>
                </a:lnTo>
                <a:lnTo>
                  <a:pt x="512071" y="297156"/>
                </a:lnTo>
                <a:lnTo>
                  <a:pt x="516229" y="251879"/>
                </a:lnTo>
                <a:lnTo>
                  <a:pt x="512071" y="206601"/>
                </a:lnTo>
                <a:lnTo>
                  <a:pt x="500081" y="163987"/>
                </a:lnTo>
                <a:lnTo>
                  <a:pt x="480990" y="124747"/>
                </a:lnTo>
                <a:lnTo>
                  <a:pt x="455525" y="89593"/>
                </a:lnTo>
                <a:lnTo>
                  <a:pt x="424416" y="59236"/>
                </a:lnTo>
                <a:lnTo>
                  <a:pt x="388392" y="34387"/>
                </a:lnTo>
                <a:lnTo>
                  <a:pt x="348181" y="15757"/>
                </a:lnTo>
                <a:lnTo>
                  <a:pt x="304512" y="4057"/>
                </a:lnTo>
                <a:lnTo>
                  <a:pt x="258114" y="0"/>
                </a:lnTo>
                <a:close/>
              </a:path>
            </a:pathLst>
          </a:custGeom>
          <a:solidFill>
            <a:srgbClr val="00A1DF"/>
          </a:solidFill>
        </p:spPr>
        <p:txBody>
          <a:bodyPr wrap="square" lIns="0" tIns="0" rIns="0" bIns="0" rtlCol="0"/>
          <a:lstStyle/>
          <a:p/>
        </p:txBody>
      </p:sp>
      <p:sp>
        <p:nvSpPr>
          <p:cNvPr id="62" name="object 62"/>
          <p:cNvSpPr txBox="1"/>
          <p:nvPr/>
        </p:nvSpPr>
        <p:spPr>
          <a:xfrm>
            <a:off x="6219653" y="2149247"/>
            <a:ext cx="357505" cy="137160"/>
          </a:xfrm>
          <a:prstGeom prst="rect">
            <a:avLst/>
          </a:prstGeom>
        </p:spPr>
        <p:txBody>
          <a:bodyPr wrap="square" lIns="0" tIns="0" rIns="0" bIns="0" rtlCol="0" vert="horz">
            <a:spAutoFit/>
          </a:bodyPr>
          <a:lstStyle/>
          <a:p>
            <a:pPr marL="12700">
              <a:lnSpc>
                <a:spcPct val="100000"/>
              </a:lnSpc>
            </a:pPr>
            <a:r>
              <a:rPr dirty="0" sz="800" spc="-5">
                <a:solidFill>
                  <a:srgbClr val="313231"/>
                </a:solidFill>
                <a:latin typeface="Trebuchet MS"/>
                <a:cs typeface="Trebuchet MS"/>
              </a:rPr>
              <a:t>V</a:t>
            </a:r>
            <a:r>
              <a:rPr dirty="0" sz="800" spc="-5">
                <a:solidFill>
                  <a:srgbClr val="313231"/>
                </a:solidFill>
                <a:latin typeface="Trebuchet MS"/>
                <a:cs typeface="Trebuchet MS"/>
              </a:rPr>
              <a:t>i</a:t>
            </a:r>
            <a:r>
              <a:rPr dirty="0" sz="800" spc="-5">
                <a:solidFill>
                  <a:srgbClr val="313231"/>
                </a:solidFill>
                <a:latin typeface="Trebuchet MS"/>
                <a:cs typeface="Trebuchet MS"/>
              </a:rPr>
              <a:t>ac</a:t>
            </a:r>
            <a:r>
              <a:rPr dirty="0" sz="800">
                <a:solidFill>
                  <a:srgbClr val="313231"/>
                </a:solidFill>
                <a:latin typeface="Trebuchet MS"/>
                <a:cs typeface="Trebuchet MS"/>
              </a:rPr>
              <a:t>o</a:t>
            </a:r>
            <a:r>
              <a:rPr dirty="0" sz="800">
                <a:solidFill>
                  <a:srgbClr val="313231"/>
                </a:solidFill>
                <a:latin typeface="Trebuchet MS"/>
                <a:cs typeface="Trebuchet MS"/>
              </a:rPr>
              <a:t>m</a:t>
            </a:r>
            <a:endParaRPr sz="800">
              <a:latin typeface="Trebuchet MS"/>
              <a:cs typeface="Trebuchet MS"/>
            </a:endParaRPr>
          </a:p>
        </p:txBody>
      </p:sp>
      <p:sp>
        <p:nvSpPr>
          <p:cNvPr id="63" name="object 63"/>
          <p:cNvSpPr/>
          <p:nvPr/>
        </p:nvSpPr>
        <p:spPr>
          <a:xfrm>
            <a:off x="6132813" y="3015084"/>
            <a:ext cx="429895" cy="429895"/>
          </a:xfrm>
          <a:custGeom>
            <a:avLst/>
            <a:gdLst/>
            <a:ahLst/>
            <a:cxnLst/>
            <a:rect l="l" t="t" r="r" b="b"/>
            <a:pathLst>
              <a:path w="429895" h="429895">
                <a:moveTo>
                  <a:pt x="214884" y="0"/>
                </a:moveTo>
                <a:lnTo>
                  <a:pt x="165611" y="5675"/>
                </a:lnTo>
                <a:lnTo>
                  <a:pt x="120381" y="21840"/>
                </a:lnTo>
                <a:lnTo>
                  <a:pt x="80483" y="47206"/>
                </a:lnTo>
                <a:lnTo>
                  <a:pt x="47206" y="80483"/>
                </a:lnTo>
                <a:lnTo>
                  <a:pt x="21840" y="120381"/>
                </a:lnTo>
                <a:lnTo>
                  <a:pt x="5675" y="165611"/>
                </a:lnTo>
                <a:lnTo>
                  <a:pt x="0" y="214883"/>
                </a:lnTo>
                <a:lnTo>
                  <a:pt x="5675" y="264156"/>
                </a:lnTo>
                <a:lnTo>
                  <a:pt x="21840" y="309386"/>
                </a:lnTo>
                <a:lnTo>
                  <a:pt x="47206" y="349284"/>
                </a:lnTo>
                <a:lnTo>
                  <a:pt x="80483" y="382561"/>
                </a:lnTo>
                <a:lnTo>
                  <a:pt x="120381" y="407927"/>
                </a:lnTo>
                <a:lnTo>
                  <a:pt x="165611" y="424092"/>
                </a:lnTo>
                <a:lnTo>
                  <a:pt x="214884" y="429767"/>
                </a:lnTo>
                <a:lnTo>
                  <a:pt x="264156" y="424092"/>
                </a:lnTo>
                <a:lnTo>
                  <a:pt x="309386" y="407927"/>
                </a:lnTo>
                <a:lnTo>
                  <a:pt x="349284" y="382561"/>
                </a:lnTo>
                <a:lnTo>
                  <a:pt x="382561" y="349284"/>
                </a:lnTo>
                <a:lnTo>
                  <a:pt x="407927" y="309386"/>
                </a:lnTo>
                <a:lnTo>
                  <a:pt x="424092" y="264156"/>
                </a:lnTo>
                <a:lnTo>
                  <a:pt x="429768" y="214883"/>
                </a:lnTo>
                <a:lnTo>
                  <a:pt x="424092" y="165611"/>
                </a:lnTo>
                <a:lnTo>
                  <a:pt x="407927" y="120381"/>
                </a:lnTo>
                <a:lnTo>
                  <a:pt x="382561" y="80483"/>
                </a:lnTo>
                <a:lnTo>
                  <a:pt x="349284" y="47206"/>
                </a:lnTo>
                <a:lnTo>
                  <a:pt x="309386" y="21840"/>
                </a:lnTo>
                <a:lnTo>
                  <a:pt x="264156" y="5675"/>
                </a:lnTo>
                <a:lnTo>
                  <a:pt x="214884" y="0"/>
                </a:lnTo>
                <a:close/>
              </a:path>
            </a:pathLst>
          </a:custGeom>
          <a:solidFill>
            <a:srgbClr val="00A1DF"/>
          </a:solidFill>
        </p:spPr>
        <p:txBody>
          <a:bodyPr wrap="square" lIns="0" tIns="0" rIns="0" bIns="0" rtlCol="0"/>
          <a:lstStyle/>
          <a:p/>
        </p:txBody>
      </p:sp>
      <p:sp>
        <p:nvSpPr>
          <p:cNvPr id="64" name="object 64"/>
          <p:cNvSpPr txBox="1"/>
          <p:nvPr/>
        </p:nvSpPr>
        <p:spPr>
          <a:xfrm>
            <a:off x="6219840" y="3166468"/>
            <a:ext cx="253365" cy="137160"/>
          </a:xfrm>
          <a:prstGeom prst="rect">
            <a:avLst/>
          </a:prstGeom>
        </p:spPr>
        <p:txBody>
          <a:bodyPr wrap="square" lIns="0" tIns="0" rIns="0" bIns="0" rtlCol="0" vert="horz">
            <a:spAutoFit/>
          </a:bodyPr>
          <a:lstStyle/>
          <a:p>
            <a:pPr marL="12700">
              <a:lnSpc>
                <a:spcPct val="100000"/>
              </a:lnSpc>
            </a:pPr>
            <a:r>
              <a:rPr dirty="0" sz="800">
                <a:solidFill>
                  <a:srgbClr val="313231"/>
                </a:solidFill>
                <a:latin typeface="Trebuchet MS"/>
                <a:cs typeface="Trebuchet MS"/>
              </a:rPr>
              <a:t>N</a:t>
            </a:r>
            <a:r>
              <a:rPr dirty="0" sz="800" spc="-5">
                <a:solidFill>
                  <a:srgbClr val="313231"/>
                </a:solidFill>
                <a:latin typeface="Trebuchet MS"/>
                <a:cs typeface="Trebuchet MS"/>
              </a:rPr>
              <a:t>i</a:t>
            </a:r>
            <a:r>
              <a:rPr dirty="0" sz="800">
                <a:solidFill>
                  <a:srgbClr val="313231"/>
                </a:solidFill>
                <a:latin typeface="Trebuchet MS"/>
                <a:cs typeface="Trebuchet MS"/>
              </a:rPr>
              <a:t>v</a:t>
            </a:r>
            <a:r>
              <a:rPr dirty="0" sz="800" spc="-5">
                <a:solidFill>
                  <a:srgbClr val="313231"/>
                </a:solidFill>
                <a:latin typeface="Trebuchet MS"/>
                <a:cs typeface="Trebuchet MS"/>
              </a:rPr>
              <a:t>al</a:t>
            </a:r>
            <a:endParaRPr sz="800">
              <a:latin typeface="Trebuchet MS"/>
              <a:cs typeface="Trebuchet MS"/>
            </a:endParaRPr>
          </a:p>
        </p:txBody>
      </p:sp>
      <p:sp>
        <p:nvSpPr>
          <p:cNvPr id="65" name="object 65"/>
          <p:cNvSpPr/>
          <p:nvPr/>
        </p:nvSpPr>
        <p:spPr>
          <a:xfrm>
            <a:off x="1699958" y="909139"/>
            <a:ext cx="516255" cy="504190"/>
          </a:xfrm>
          <a:custGeom>
            <a:avLst/>
            <a:gdLst/>
            <a:ahLst/>
            <a:cxnLst/>
            <a:rect l="l" t="t" r="r" b="b"/>
            <a:pathLst>
              <a:path w="516255" h="504190">
                <a:moveTo>
                  <a:pt x="258114" y="0"/>
                </a:moveTo>
                <a:lnTo>
                  <a:pt x="211717" y="4057"/>
                </a:lnTo>
                <a:lnTo>
                  <a:pt x="168048" y="15757"/>
                </a:lnTo>
                <a:lnTo>
                  <a:pt x="127837" y="34387"/>
                </a:lnTo>
                <a:lnTo>
                  <a:pt x="91812" y="59236"/>
                </a:lnTo>
                <a:lnTo>
                  <a:pt x="60703" y="89593"/>
                </a:lnTo>
                <a:lnTo>
                  <a:pt x="35239" y="124747"/>
                </a:lnTo>
                <a:lnTo>
                  <a:pt x="16147" y="163987"/>
                </a:lnTo>
                <a:lnTo>
                  <a:pt x="4158" y="206601"/>
                </a:lnTo>
                <a:lnTo>
                  <a:pt x="0" y="251879"/>
                </a:lnTo>
                <a:lnTo>
                  <a:pt x="4158" y="297156"/>
                </a:lnTo>
                <a:lnTo>
                  <a:pt x="16147" y="339770"/>
                </a:lnTo>
                <a:lnTo>
                  <a:pt x="35239" y="379010"/>
                </a:lnTo>
                <a:lnTo>
                  <a:pt x="60703" y="414164"/>
                </a:lnTo>
                <a:lnTo>
                  <a:pt x="91812" y="444521"/>
                </a:lnTo>
                <a:lnTo>
                  <a:pt x="127837" y="469370"/>
                </a:lnTo>
                <a:lnTo>
                  <a:pt x="168048" y="488000"/>
                </a:lnTo>
                <a:lnTo>
                  <a:pt x="211717" y="499700"/>
                </a:lnTo>
                <a:lnTo>
                  <a:pt x="258114" y="503758"/>
                </a:lnTo>
                <a:lnTo>
                  <a:pt x="304512" y="499700"/>
                </a:lnTo>
                <a:lnTo>
                  <a:pt x="348181" y="488000"/>
                </a:lnTo>
                <a:lnTo>
                  <a:pt x="388392" y="469370"/>
                </a:lnTo>
                <a:lnTo>
                  <a:pt x="424416" y="444521"/>
                </a:lnTo>
                <a:lnTo>
                  <a:pt x="455525" y="414164"/>
                </a:lnTo>
                <a:lnTo>
                  <a:pt x="480990" y="379010"/>
                </a:lnTo>
                <a:lnTo>
                  <a:pt x="500081" y="339770"/>
                </a:lnTo>
                <a:lnTo>
                  <a:pt x="512071" y="297156"/>
                </a:lnTo>
                <a:lnTo>
                  <a:pt x="516229" y="251879"/>
                </a:lnTo>
                <a:lnTo>
                  <a:pt x="512071" y="206601"/>
                </a:lnTo>
                <a:lnTo>
                  <a:pt x="500081" y="163987"/>
                </a:lnTo>
                <a:lnTo>
                  <a:pt x="480990" y="124747"/>
                </a:lnTo>
                <a:lnTo>
                  <a:pt x="455525" y="89593"/>
                </a:lnTo>
                <a:lnTo>
                  <a:pt x="424416" y="59236"/>
                </a:lnTo>
                <a:lnTo>
                  <a:pt x="388392" y="34387"/>
                </a:lnTo>
                <a:lnTo>
                  <a:pt x="348181" y="15757"/>
                </a:lnTo>
                <a:lnTo>
                  <a:pt x="304512" y="4057"/>
                </a:lnTo>
                <a:lnTo>
                  <a:pt x="258114" y="0"/>
                </a:lnTo>
                <a:close/>
              </a:path>
            </a:pathLst>
          </a:custGeom>
          <a:solidFill>
            <a:srgbClr val="00A1DF"/>
          </a:solidFill>
        </p:spPr>
        <p:txBody>
          <a:bodyPr wrap="square" lIns="0" tIns="0" rIns="0" bIns="0" rtlCol="0"/>
          <a:lstStyle/>
          <a:p/>
        </p:txBody>
      </p:sp>
      <p:sp>
        <p:nvSpPr>
          <p:cNvPr id="66" name="object 66"/>
          <p:cNvSpPr txBox="1"/>
          <p:nvPr/>
        </p:nvSpPr>
        <p:spPr>
          <a:xfrm>
            <a:off x="1769540" y="1097518"/>
            <a:ext cx="377190" cy="137160"/>
          </a:xfrm>
          <a:prstGeom prst="rect">
            <a:avLst/>
          </a:prstGeom>
        </p:spPr>
        <p:txBody>
          <a:bodyPr wrap="square" lIns="0" tIns="0" rIns="0" bIns="0" rtlCol="0" vert="horz">
            <a:spAutoFit/>
          </a:bodyPr>
          <a:lstStyle/>
          <a:p>
            <a:pPr marL="12700">
              <a:lnSpc>
                <a:spcPct val="100000"/>
              </a:lnSpc>
            </a:pPr>
            <a:r>
              <a:rPr dirty="0" sz="800" spc="-5">
                <a:solidFill>
                  <a:srgbClr val="313231"/>
                </a:solidFill>
                <a:latin typeface="Trebuchet MS"/>
                <a:cs typeface="Trebuchet MS"/>
              </a:rPr>
              <a:t>Car</a:t>
            </a:r>
            <a:r>
              <a:rPr dirty="0" sz="800" spc="5">
                <a:solidFill>
                  <a:srgbClr val="313231"/>
                </a:solidFill>
                <a:latin typeface="Trebuchet MS"/>
                <a:cs typeface="Trebuchet MS"/>
              </a:rPr>
              <a:t>e</a:t>
            </a:r>
            <a:r>
              <a:rPr dirty="0" sz="800" spc="5">
                <a:solidFill>
                  <a:srgbClr val="313231"/>
                </a:solidFill>
                <a:latin typeface="Trebuchet MS"/>
                <a:cs typeface="Trebuchet MS"/>
              </a:rPr>
              <a:t>e</a:t>
            </a:r>
            <a:r>
              <a:rPr dirty="0" sz="800">
                <a:solidFill>
                  <a:srgbClr val="313231"/>
                </a:solidFill>
                <a:latin typeface="Trebuchet MS"/>
                <a:cs typeface="Trebuchet MS"/>
              </a:rPr>
              <a:t>m</a:t>
            </a:r>
            <a:endParaRPr sz="800">
              <a:latin typeface="Trebuchet MS"/>
              <a:cs typeface="Trebuchet MS"/>
            </a:endParaRPr>
          </a:p>
        </p:txBody>
      </p:sp>
      <p:sp>
        <p:nvSpPr>
          <p:cNvPr id="67" name="object 67"/>
          <p:cNvSpPr/>
          <p:nvPr/>
        </p:nvSpPr>
        <p:spPr>
          <a:xfrm>
            <a:off x="1880802" y="1381472"/>
            <a:ext cx="320040" cy="320040"/>
          </a:xfrm>
          <a:custGeom>
            <a:avLst/>
            <a:gdLst/>
            <a:ahLst/>
            <a:cxnLst/>
            <a:rect l="l" t="t" r="r" b="b"/>
            <a:pathLst>
              <a:path w="320039" h="320039">
                <a:moveTo>
                  <a:pt x="160020" y="0"/>
                </a:moveTo>
                <a:lnTo>
                  <a:pt x="109440" y="8157"/>
                </a:lnTo>
                <a:lnTo>
                  <a:pt x="65513" y="30873"/>
                </a:lnTo>
                <a:lnTo>
                  <a:pt x="30873" y="65513"/>
                </a:lnTo>
                <a:lnTo>
                  <a:pt x="8157" y="109440"/>
                </a:lnTo>
                <a:lnTo>
                  <a:pt x="0" y="160020"/>
                </a:lnTo>
                <a:lnTo>
                  <a:pt x="8157" y="210599"/>
                </a:lnTo>
                <a:lnTo>
                  <a:pt x="30873" y="254526"/>
                </a:lnTo>
                <a:lnTo>
                  <a:pt x="65513" y="289166"/>
                </a:lnTo>
                <a:lnTo>
                  <a:pt x="109440" y="311882"/>
                </a:lnTo>
                <a:lnTo>
                  <a:pt x="160020" y="320040"/>
                </a:lnTo>
                <a:lnTo>
                  <a:pt x="210599" y="311882"/>
                </a:lnTo>
                <a:lnTo>
                  <a:pt x="254526" y="289166"/>
                </a:lnTo>
                <a:lnTo>
                  <a:pt x="289166" y="254526"/>
                </a:lnTo>
                <a:lnTo>
                  <a:pt x="311882" y="210599"/>
                </a:lnTo>
                <a:lnTo>
                  <a:pt x="320040" y="160020"/>
                </a:lnTo>
                <a:lnTo>
                  <a:pt x="311882" y="109440"/>
                </a:lnTo>
                <a:lnTo>
                  <a:pt x="289166" y="65513"/>
                </a:lnTo>
                <a:lnTo>
                  <a:pt x="254526" y="30873"/>
                </a:lnTo>
                <a:lnTo>
                  <a:pt x="210599" y="8157"/>
                </a:lnTo>
                <a:lnTo>
                  <a:pt x="160020" y="0"/>
                </a:lnTo>
                <a:close/>
              </a:path>
            </a:pathLst>
          </a:custGeom>
          <a:solidFill>
            <a:srgbClr val="00A1DF"/>
          </a:solidFill>
        </p:spPr>
        <p:txBody>
          <a:bodyPr wrap="square" lIns="0" tIns="0" rIns="0" bIns="0" rtlCol="0"/>
          <a:lstStyle/>
          <a:p/>
        </p:txBody>
      </p:sp>
      <p:sp>
        <p:nvSpPr>
          <p:cNvPr id="68" name="object 68"/>
          <p:cNvSpPr txBox="1"/>
          <p:nvPr/>
        </p:nvSpPr>
        <p:spPr>
          <a:xfrm>
            <a:off x="1920012" y="1494249"/>
            <a:ext cx="241300" cy="106045"/>
          </a:xfrm>
          <a:prstGeom prst="rect">
            <a:avLst/>
          </a:prstGeom>
        </p:spPr>
        <p:txBody>
          <a:bodyPr wrap="square" lIns="0" tIns="0" rIns="0" bIns="0" rtlCol="0" vert="horz">
            <a:spAutoFit/>
          </a:bodyPr>
          <a:lstStyle/>
          <a:p>
            <a:pPr marL="12700">
              <a:lnSpc>
                <a:spcPct val="100000"/>
              </a:lnSpc>
            </a:pPr>
            <a:r>
              <a:rPr dirty="0" sz="600" spc="-5">
                <a:solidFill>
                  <a:srgbClr val="313231"/>
                </a:solidFill>
                <a:latin typeface="Trebuchet MS"/>
                <a:cs typeface="Trebuchet MS"/>
              </a:rPr>
              <a:t>G</a:t>
            </a:r>
            <a:r>
              <a:rPr dirty="0" sz="600" spc="-10">
                <a:solidFill>
                  <a:srgbClr val="313231"/>
                </a:solidFill>
                <a:latin typeface="Trebuchet MS"/>
                <a:cs typeface="Trebuchet MS"/>
              </a:rPr>
              <a:t>r</a:t>
            </a:r>
            <a:r>
              <a:rPr dirty="0" sz="600" spc="-5">
                <a:solidFill>
                  <a:srgbClr val="313231"/>
                </a:solidFill>
                <a:latin typeface="Trebuchet MS"/>
                <a:cs typeface="Trebuchet MS"/>
              </a:rPr>
              <a:t>i</a:t>
            </a:r>
            <a:r>
              <a:rPr dirty="0" sz="600" spc="-10">
                <a:solidFill>
                  <a:srgbClr val="313231"/>
                </a:solidFill>
                <a:latin typeface="Trebuchet MS"/>
                <a:cs typeface="Trebuchet MS"/>
              </a:rPr>
              <a:t>n</a:t>
            </a:r>
            <a:r>
              <a:rPr dirty="0" sz="600">
                <a:solidFill>
                  <a:srgbClr val="313231"/>
                </a:solidFill>
                <a:latin typeface="Trebuchet MS"/>
                <a:cs typeface="Trebuchet MS"/>
              </a:rPr>
              <a:t>d</a:t>
            </a:r>
            <a:r>
              <a:rPr dirty="0" sz="600">
                <a:solidFill>
                  <a:srgbClr val="313231"/>
                </a:solidFill>
                <a:latin typeface="Trebuchet MS"/>
                <a:cs typeface="Trebuchet MS"/>
              </a:rPr>
              <a:t>r</a:t>
            </a:r>
            <a:endParaRPr sz="600">
              <a:latin typeface="Trebuchet MS"/>
              <a:cs typeface="Trebuchet MS"/>
            </a:endParaRPr>
          </a:p>
        </p:txBody>
      </p:sp>
      <p:sp>
        <p:nvSpPr>
          <p:cNvPr id="69" name="object 69"/>
          <p:cNvSpPr/>
          <p:nvPr/>
        </p:nvSpPr>
        <p:spPr>
          <a:xfrm>
            <a:off x="8140624" y="2427668"/>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00A1DF"/>
          </a:solidFill>
        </p:spPr>
        <p:txBody>
          <a:bodyPr wrap="square" lIns="0" tIns="0" rIns="0" bIns="0" rtlCol="0"/>
          <a:lstStyle/>
          <a:p/>
        </p:txBody>
      </p:sp>
      <p:sp>
        <p:nvSpPr>
          <p:cNvPr id="70" name="object 70"/>
          <p:cNvSpPr txBox="1"/>
          <p:nvPr/>
        </p:nvSpPr>
        <p:spPr>
          <a:xfrm>
            <a:off x="8201363" y="2604960"/>
            <a:ext cx="336550" cy="113664"/>
          </a:xfrm>
          <a:prstGeom prst="rect">
            <a:avLst/>
          </a:prstGeom>
        </p:spPr>
        <p:txBody>
          <a:bodyPr wrap="square" lIns="0" tIns="0" rIns="0" bIns="0" rtlCol="0" vert="horz">
            <a:spAutoFit/>
          </a:bodyPr>
          <a:lstStyle/>
          <a:p>
            <a:pPr marL="12700">
              <a:lnSpc>
                <a:spcPct val="100000"/>
              </a:lnSpc>
            </a:pPr>
            <a:r>
              <a:rPr dirty="0" sz="650" spc="-5">
                <a:solidFill>
                  <a:srgbClr val="313231"/>
                </a:solidFill>
                <a:latin typeface="Trebuchet MS"/>
                <a:cs typeface="Trebuchet MS"/>
              </a:rPr>
              <a:t>W</a:t>
            </a:r>
            <a:r>
              <a:rPr dirty="0" sz="650" spc="-15">
                <a:solidFill>
                  <a:srgbClr val="313231"/>
                </a:solidFill>
                <a:latin typeface="Trebuchet MS"/>
                <a:cs typeface="Trebuchet MS"/>
              </a:rPr>
              <a:t>e</a:t>
            </a:r>
            <a:r>
              <a:rPr dirty="0" sz="650">
                <a:solidFill>
                  <a:srgbClr val="313231"/>
                </a:solidFill>
                <a:latin typeface="Trebuchet MS"/>
                <a:cs typeface="Trebuchet MS"/>
              </a:rPr>
              <a:t>n</a:t>
            </a:r>
            <a:r>
              <a:rPr dirty="0" sz="650" spc="-10">
                <a:solidFill>
                  <a:srgbClr val="313231"/>
                </a:solidFill>
                <a:latin typeface="Trebuchet MS"/>
                <a:cs typeface="Trebuchet MS"/>
              </a:rPr>
              <a:t>d</a:t>
            </a:r>
            <a:r>
              <a:rPr dirty="0" sz="650" spc="-5">
                <a:solidFill>
                  <a:srgbClr val="313231"/>
                </a:solidFill>
                <a:latin typeface="Trebuchet MS"/>
                <a:cs typeface="Trebuchet MS"/>
              </a:rPr>
              <a:t>y</a:t>
            </a:r>
            <a:r>
              <a:rPr dirty="0" sz="650" spc="-5">
                <a:solidFill>
                  <a:srgbClr val="313231"/>
                </a:solidFill>
                <a:latin typeface="Trebuchet MS"/>
                <a:cs typeface="Trebuchet MS"/>
              </a:rPr>
              <a:t>’</a:t>
            </a:r>
            <a:r>
              <a:rPr dirty="0" sz="650" spc="-5">
                <a:solidFill>
                  <a:srgbClr val="313231"/>
                </a:solidFill>
                <a:latin typeface="Trebuchet MS"/>
                <a:cs typeface="Trebuchet MS"/>
              </a:rPr>
              <a:t>s</a:t>
            </a:r>
            <a:endParaRPr sz="650">
              <a:latin typeface="Trebuchet MS"/>
              <a:cs typeface="Trebuchet MS"/>
            </a:endParaRPr>
          </a:p>
        </p:txBody>
      </p:sp>
      <p:sp>
        <p:nvSpPr>
          <p:cNvPr id="71" name="object 71"/>
          <p:cNvSpPr/>
          <p:nvPr/>
        </p:nvSpPr>
        <p:spPr>
          <a:xfrm>
            <a:off x="470026" y="3444354"/>
            <a:ext cx="382270" cy="208279"/>
          </a:xfrm>
          <a:custGeom>
            <a:avLst/>
            <a:gdLst/>
            <a:ahLst/>
            <a:cxnLst/>
            <a:rect l="l" t="t" r="r" b="b"/>
            <a:pathLst>
              <a:path w="382269" h="208279">
                <a:moveTo>
                  <a:pt x="0" y="0"/>
                </a:moveTo>
                <a:lnTo>
                  <a:pt x="382155" y="0"/>
                </a:lnTo>
                <a:lnTo>
                  <a:pt x="382155" y="207746"/>
                </a:lnTo>
                <a:lnTo>
                  <a:pt x="0" y="207746"/>
                </a:lnTo>
                <a:lnTo>
                  <a:pt x="0" y="0"/>
                </a:lnTo>
                <a:close/>
              </a:path>
            </a:pathLst>
          </a:custGeom>
          <a:solidFill>
            <a:srgbClr val="DADADA"/>
          </a:solidFill>
        </p:spPr>
        <p:txBody>
          <a:bodyPr wrap="square" lIns="0" tIns="0" rIns="0" bIns="0" rtlCol="0"/>
          <a:lstStyle/>
          <a:p/>
        </p:txBody>
      </p:sp>
      <p:sp>
        <p:nvSpPr>
          <p:cNvPr id="72" name="object 72"/>
          <p:cNvSpPr txBox="1"/>
          <p:nvPr/>
        </p:nvSpPr>
        <p:spPr>
          <a:xfrm>
            <a:off x="529211" y="3476595"/>
            <a:ext cx="263525" cy="152400"/>
          </a:xfrm>
          <a:prstGeom prst="rect">
            <a:avLst/>
          </a:prstGeom>
        </p:spPr>
        <p:txBody>
          <a:bodyPr wrap="square" lIns="0" tIns="0" rIns="0" bIns="0" rtlCol="0" vert="horz">
            <a:spAutoFit/>
          </a:bodyPr>
          <a:lstStyle/>
          <a:p>
            <a:pPr marL="12700">
              <a:lnSpc>
                <a:spcPct val="100000"/>
              </a:lnSpc>
            </a:pPr>
            <a:r>
              <a:rPr dirty="0" sz="900" spc="-10">
                <a:solidFill>
                  <a:srgbClr val="313231"/>
                </a:solidFill>
                <a:latin typeface="Trebuchet MS"/>
                <a:cs typeface="Trebuchet MS"/>
              </a:rPr>
              <a:t>2016</a:t>
            </a:r>
            <a:endParaRPr sz="900">
              <a:latin typeface="Trebuchet MS"/>
              <a:cs typeface="Trebuchet MS"/>
            </a:endParaRPr>
          </a:p>
        </p:txBody>
      </p:sp>
      <p:sp>
        <p:nvSpPr>
          <p:cNvPr id="73" name="object 73"/>
          <p:cNvSpPr/>
          <p:nvPr/>
        </p:nvSpPr>
        <p:spPr>
          <a:xfrm>
            <a:off x="470026" y="2571394"/>
            <a:ext cx="382270" cy="208279"/>
          </a:xfrm>
          <a:custGeom>
            <a:avLst/>
            <a:gdLst/>
            <a:ahLst/>
            <a:cxnLst/>
            <a:rect l="l" t="t" r="r" b="b"/>
            <a:pathLst>
              <a:path w="382269" h="208280">
                <a:moveTo>
                  <a:pt x="0" y="0"/>
                </a:moveTo>
                <a:lnTo>
                  <a:pt x="382155" y="0"/>
                </a:lnTo>
                <a:lnTo>
                  <a:pt x="382155" y="207746"/>
                </a:lnTo>
                <a:lnTo>
                  <a:pt x="0" y="207746"/>
                </a:lnTo>
                <a:lnTo>
                  <a:pt x="0" y="0"/>
                </a:lnTo>
                <a:close/>
              </a:path>
            </a:pathLst>
          </a:custGeom>
          <a:solidFill>
            <a:srgbClr val="DADADA"/>
          </a:solidFill>
        </p:spPr>
        <p:txBody>
          <a:bodyPr wrap="square" lIns="0" tIns="0" rIns="0" bIns="0" rtlCol="0"/>
          <a:lstStyle/>
          <a:p/>
        </p:txBody>
      </p:sp>
      <p:sp>
        <p:nvSpPr>
          <p:cNvPr id="74" name="object 74"/>
          <p:cNvSpPr txBox="1"/>
          <p:nvPr/>
        </p:nvSpPr>
        <p:spPr>
          <a:xfrm>
            <a:off x="529211" y="2603640"/>
            <a:ext cx="263525" cy="152400"/>
          </a:xfrm>
          <a:prstGeom prst="rect">
            <a:avLst/>
          </a:prstGeom>
        </p:spPr>
        <p:txBody>
          <a:bodyPr wrap="square" lIns="0" tIns="0" rIns="0" bIns="0" rtlCol="0" vert="horz">
            <a:spAutoFit/>
          </a:bodyPr>
          <a:lstStyle/>
          <a:p>
            <a:pPr marL="12700">
              <a:lnSpc>
                <a:spcPct val="100000"/>
              </a:lnSpc>
            </a:pPr>
            <a:r>
              <a:rPr dirty="0" sz="900" spc="-10">
                <a:solidFill>
                  <a:srgbClr val="313231"/>
                </a:solidFill>
                <a:latin typeface="Trebuchet MS"/>
                <a:cs typeface="Trebuchet MS"/>
              </a:rPr>
              <a:t>2017</a:t>
            </a:r>
            <a:endParaRPr sz="900">
              <a:latin typeface="Trebuchet MS"/>
              <a:cs typeface="Trebuchet MS"/>
            </a:endParaRPr>
          </a:p>
        </p:txBody>
      </p:sp>
      <p:sp>
        <p:nvSpPr>
          <p:cNvPr id="75" name="object 75"/>
          <p:cNvSpPr/>
          <p:nvPr/>
        </p:nvSpPr>
        <p:spPr>
          <a:xfrm>
            <a:off x="470026" y="1698434"/>
            <a:ext cx="382270" cy="208279"/>
          </a:xfrm>
          <a:custGeom>
            <a:avLst/>
            <a:gdLst/>
            <a:ahLst/>
            <a:cxnLst/>
            <a:rect l="l" t="t" r="r" b="b"/>
            <a:pathLst>
              <a:path w="382269" h="208280">
                <a:moveTo>
                  <a:pt x="0" y="0"/>
                </a:moveTo>
                <a:lnTo>
                  <a:pt x="382155" y="0"/>
                </a:lnTo>
                <a:lnTo>
                  <a:pt x="382155" y="207746"/>
                </a:lnTo>
                <a:lnTo>
                  <a:pt x="0" y="207746"/>
                </a:lnTo>
                <a:lnTo>
                  <a:pt x="0" y="0"/>
                </a:lnTo>
                <a:close/>
              </a:path>
            </a:pathLst>
          </a:custGeom>
          <a:solidFill>
            <a:srgbClr val="DADADA"/>
          </a:solidFill>
        </p:spPr>
        <p:txBody>
          <a:bodyPr wrap="square" lIns="0" tIns="0" rIns="0" bIns="0" rtlCol="0"/>
          <a:lstStyle/>
          <a:p/>
        </p:txBody>
      </p:sp>
      <p:sp>
        <p:nvSpPr>
          <p:cNvPr id="76" name="object 76"/>
          <p:cNvSpPr txBox="1"/>
          <p:nvPr/>
        </p:nvSpPr>
        <p:spPr>
          <a:xfrm>
            <a:off x="529211" y="1730686"/>
            <a:ext cx="263525" cy="152400"/>
          </a:xfrm>
          <a:prstGeom prst="rect">
            <a:avLst/>
          </a:prstGeom>
        </p:spPr>
        <p:txBody>
          <a:bodyPr wrap="square" lIns="0" tIns="0" rIns="0" bIns="0" rtlCol="0" vert="horz">
            <a:spAutoFit/>
          </a:bodyPr>
          <a:lstStyle/>
          <a:p>
            <a:pPr marL="12700">
              <a:lnSpc>
                <a:spcPct val="100000"/>
              </a:lnSpc>
            </a:pPr>
            <a:r>
              <a:rPr dirty="0" sz="900" spc="-10">
                <a:solidFill>
                  <a:srgbClr val="313231"/>
                </a:solidFill>
                <a:latin typeface="Trebuchet MS"/>
                <a:cs typeface="Trebuchet MS"/>
              </a:rPr>
              <a:t>2018</a:t>
            </a:r>
            <a:endParaRPr sz="900">
              <a:latin typeface="Trebuchet MS"/>
              <a:cs typeface="Trebuchet MS"/>
            </a:endParaRPr>
          </a:p>
        </p:txBody>
      </p:sp>
      <p:sp>
        <p:nvSpPr>
          <p:cNvPr id="77" name="object 77"/>
          <p:cNvSpPr/>
          <p:nvPr/>
        </p:nvSpPr>
        <p:spPr>
          <a:xfrm>
            <a:off x="661102" y="3652098"/>
            <a:ext cx="0" cy="665480"/>
          </a:xfrm>
          <a:custGeom>
            <a:avLst/>
            <a:gdLst/>
            <a:ahLst/>
            <a:cxnLst/>
            <a:rect l="l" t="t" r="r" b="b"/>
            <a:pathLst>
              <a:path w="0" h="665479">
                <a:moveTo>
                  <a:pt x="0" y="0"/>
                </a:moveTo>
                <a:lnTo>
                  <a:pt x="0" y="665200"/>
                </a:lnTo>
              </a:path>
            </a:pathLst>
          </a:custGeom>
          <a:ln w="12700">
            <a:solidFill>
              <a:srgbClr val="CBCCCB"/>
            </a:solidFill>
          </a:ln>
        </p:spPr>
        <p:txBody>
          <a:bodyPr wrap="square" lIns="0" tIns="0" rIns="0" bIns="0" rtlCol="0"/>
          <a:lstStyle/>
          <a:p/>
        </p:txBody>
      </p:sp>
      <p:sp>
        <p:nvSpPr>
          <p:cNvPr id="78" name="object 78"/>
          <p:cNvSpPr/>
          <p:nvPr/>
        </p:nvSpPr>
        <p:spPr>
          <a:xfrm>
            <a:off x="661102" y="2779143"/>
            <a:ext cx="0" cy="665480"/>
          </a:xfrm>
          <a:custGeom>
            <a:avLst/>
            <a:gdLst/>
            <a:ahLst/>
            <a:cxnLst/>
            <a:rect l="l" t="t" r="r" b="b"/>
            <a:pathLst>
              <a:path w="0" h="665479">
                <a:moveTo>
                  <a:pt x="0" y="0"/>
                </a:moveTo>
                <a:lnTo>
                  <a:pt x="0" y="665200"/>
                </a:lnTo>
              </a:path>
            </a:pathLst>
          </a:custGeom>
          <a:ln w="12700">
            <a:solidFill>
              <a:srgbClr val="CBCCCB"/>
            </a:solidFill>
          </a:ln>
        </p:spPr>
        <p:txBody>
          <a:bodyPr wrap="square" lIns="0" tIns="0" rIns="0" bIns="0" rtlCol="0"/>
          <a:lstStyle/>
          <a:p/>
        </p:txBody>
      </p:sp>
      <p:sp>
        <p:nvSpPr>
          <p:cNvPr id="79" name="object 79"/>
          <p:cNvSpPr/>
          <p:nvPr/>
        </p:nvSpPr>
        <p:spPr>
          <a:xfrm>
            <a:off x="661102" y="1906188"/>
            <a:ext cx="0" cy="665480"/>
          </a:xfrm>
          <a:custGeom>
            <a:avLst/>
            <a:gdLst/>
            <a:ahLst/>
            <a:cxnLst/>
            <a:rect l="l" t="t" r="r" b="b"/>
            <a:pathLst>
              <a:path w="0" h="665480">
                <a:moveTo>
                  <a:pt x="0" y="0"/>
                </a:moveTo>
                <a:lnTo>
                  <a:pt x="0" y="665200"/>
                </a:lnTo>
              </a:path>
            </a:pathLst>
          </a:custGeom>
          <a:ln w="12700">
            <a:solidFill>
              <a:srgbClr val="CBCCCB"/>
            </a:solidFill>
          </a:ln>
        </p:spPr>
        <p:txBody>
          <a:bodyPr wrap="square" lIns="0" tIns="0" rIns="0" bIns="0" rtlCol="0"/>
          <a:lstStyle/>
          <a:p/>
        </p:txBody>
      </p:sp>
      <p:sp>
        <p:nvSpPr>
          <p:cNvPr id="80" name="object 80"/>
          <p:cNvSpPr/>
          <p:nvPr/>
        </p:nvSpPr>
        <p:spPr>
          <a:xfrm>
            <a:off x="470026" y="822286"/>
            <a:ext cx="382270" cy="208279"/>
          </a:xfrm>
          <a:custGeom>
            <a:avLst/>
            <a:gdLst/>
            <a:ahLst/>
            <a:cxnLst/>
            <a:rect l="l" t="t" r="r" b="b"/>
            <a:pathLst>
              <a:path w="382269" h="208280">
                <a:moveTo>
                  <a:pt x="0" y="0"/>
                </a:moveTo>
                <a:lnTo>
                  <a:pt x="382155" y="0"/>
                </a:lnTo>
                <a:lnTo>
                  <a:pt x="382155" y="207746"/>
                </a:lnTo>
                <a:lnTo>
                  <a:pt x="0" y="207746"/>
                </a:lnTo>
                <a:lnTo>
                  <a:pt x="0" y="0"/>
                </a:lnTo>
                <a:close/>
              </a:path>
            </a:pathLst>
          </a:custGeom>
          <a:solidFill>
            <a:srgbClr val="DADADA"/>
          </a:solidFill>
        </p:spPr>
        <p:txBody>
          <a:bodyPr wrap="square" lIns="0" tIns="0" rIns="0" bIns="0" rtlCol="0"/>
          <a:lstStyle/>
          <a:p/>
        </p:txBody>
      </p:sp>
      <p:sp>
        <p:nvSpPr>
          <p:cNvPr id="81" name="object 81"/>
          <p:cNvSpPr txBox="1"/>
          <p:nvPr/>
        </p:nvSpPr>
        <p:spPr>
          <a:xfrm>
            <a:off x="529211" y="854530"/>
            <a:ext cx="263525" cy="152400"/>
          </a:xfrm>
          <a:prstGeom prst="rect">
            <a:avLst/>
          </a:prstGeom>
        </p:spPr>
        <p:txBody>
          <a:bodyPr wrap="square" lIns="0" tIns="0" rIns="0" bIns="0" rtlCol="0" vert="horz">
            <a:spAutoFit/>
          </a:bodyPr>
          <a:lstStyle/>
          <a:p>
            <a:pPr marL="12700">
              <a:lnSpc>
                <a:spcPct val="100000"/>
              </a:lnSpc>
            </a:pPr>
            <a:r>
              <a:rPr dirty="0" sz="900" spc="-10">
                <a:solidFill>
                  <a:srgbClr val="313231"/>
                </a:solidFill>
                <a:latin typeface="Trebuchet MS"/>
                <a:cs typeface="Trebuchet MS"/>
              </a:rPr>
              <a:t>2019</a:t>
            </a:r>
            <a:endParaRPr sz="900">
              <a:latin typeface="Trebuchet MS"/>
              <a:cs typeface="Trebuchet MS"/>
            </a:endParaRPr>
          </a:p>
        </p:txBody>
      </p:sp>
      <p:sp>
        <p:nvSpPr>
          <p:cNvPr id="82" name="object 82"/>
          <p:cNvSpPr/>
          <p:nvPr/>
        </p:nvSpPr>
        <p:spPr>
          <a:xfrm>
            <a:off x="661102" y="1030033"/>
            <a:ext cx="0" cy="665480"/>
          </a:xfrm>
          <a:custGeom>
            <a:avLst/>
            <a:gdLst/>
            <a:ahLst/>
            <a:cxnLst/>
            <a:rect l="l" t="t" r="r" b="b"/>
            <a:pathLst>
              <a:path w="0" h="665480">
                <a:moveTo>
                  <a:pt x="0" y="0"/>
                </a:moveTo>
                <a:lnTo>
                  <a:pt x="0" y="665200"/>
                </a:lnTo>
              </a:path>
            </a:pathLst>
          </a:custGeom>
          <a:ln w="12700">
            <a:solidFill>
              <a:srgbClr val="CBCCCB"/>
            </a:solidFill>
          </a:ln>
        </p:spPr>
        <p:txBody>
          <a:bodyPr wrap="square" lIns="0" tIns="0" rIns="0" bIns="0" rtlCol="0"/>
          <a:lstStyle/>
          <a:p/>
        </p:txBody>
      </p:sp>
      <p:sp>
        <p:nvSpPr>
          <p:cNvPr id="83" name="object 83"/>
          <p:cNvSpPr/>
          <p:nvPr/>
        </p:nvSpPr>
        <p:spPr>
          <a:xfrm>
            <a:off x="470026" y="4317301"/>
            <a:ext cx="382270" cy="208279"/>
          </a:xfrm>
          <a:custGeom>
            <a:avLst/>
            <a:gdLst/>
            <a:ahLst/>
            <a:cxnLst/>
            <a:rect l="l" t="t" r="r" b="b"/>
            <a:pathLst>
              <a:path w="382269" h="208279">
                <a:moveTo>
                  <a:pt x="0" y="0"/>
                </a:moveTo>
                <a:lnTo>
                  <a:pt x="382155" y="0"/>
                </a:lnTo>
                <a:lnTo>
                  <a:pt x="382155" y="207746"/>
                </a:lnTo>
                <a:lnTo>
                  <a:pt x="0" y="207746"/>
                </a:lnTo>
                <a:lnTo>
                  <a:pt x="0" y="0"/>
                </a:lnTo>
                <a:close/>
              </a:path>
            </a:pathLst>
          </a:custGeom>
          <a:solidFill>
            <a:srgbClr val="DADADA"/>
          </a:solidFill>
        </p:spPr>
        <p:txBody>
          <a:bodyPr wrap="square" lIns="0" tIns="0" rIns="0" bIns="0" rtlCol="0"/>
          <a:lstStyle/>
          <a:p/>
        </p:txBody>
      </p:sp>
      <p:sp>
        <p:nvSpPr>
          <p:cNvPr id="84" name="object 84"/>
          <p:cNvSpPr txBox="1"/>
          <p:nvPr/>
        </p:nvSpPr>
        <p:spPr>
          <a:xfrm>
            <a:off x="529211" y="4349551"/>
            <a:ext cx="263525" cy="152400"/>
          </a:xfrm>
          <a:prstGeom prst="rect">
            <a:avLst/>
          </a:prstGeom>
        </p:spPr>
        <p:txBody>
          <a:bodyPr wrap="square" lIns="0" tIns="0" rIns="0" bIns="0" rtlCol="0" vert="horz">
            <a:spAutoFit/>
          </a:bodyPr>
          <a:lstStyle/>
          <a:p>
            <a:pPr marL="12700">
              <a:lnSpc>
                <a:spcPct val="100000"/>
              </a:lnSpc>
            </a:pPr>
            <a:r>
              <a:rPr dirty="0" sz="900" spc="-10">
                <a:solidFill>
                  <a:srgbClr val="313231"/>
                </a:solidFill>
                <a:latin typeface="Trebuchet MS"/>
                <a:cs typeface="Trebuchet MS"/>
              </a:rPr>
              <a:t>2015</a:t>
            </a:r>
            <a:endParaRPr sz="900">
              <a:latin typeface="Trebuchet MS"/>
              <a:cs typeface="Trebuchet MS"/>
            </a:endParaRPr>
          </a:p>
        </p:txBody>
      </p:sp>
      <p:sp>
        <p:nvSpPr>
          <p:cNvPr id="85" name="object 85"/>
          <p:cNvSpPr/>
          <p:nvPr/>
        </p:nvSpPr>
        <p:spPr>
          <a:xfrm>
            <a:off x="661102" y="4525054"/>
            <a:ext cx="0" cy="407034"/>
          </a:xfrm>
          <a:custGeom>
            <a:avLst/>
            <a:gdLst/>
            <a:ahLst/>
            <a:cxnLst/>
            <a:rect l="l" t="t" r="r" b="b"/>
            <a:pathLst>
              <a:path w="0" h="407035">
                <a:moveTo>
                  <a:pt x="0" y="0"/>
                </a:moveTo>
                <a:lnTo>
                  <a:pt x="0" y="406831"/>
                </a:lnTo>
              </a:path>
            </a:pathLst>
          </a:custGeom>
          <a:ln w="12700">
            <a:solidFill>
              <a:srgbClr val="CBCCCB"/>
            </a:solidFill>
          </a:ln>
        </p:spPr>
        <p:txBody>
          <a:bodyPr wrap="square" lIns="0" tIns="0" rIns="0" bIns="0" rtlCol="0"/>
          <a:lstStyle/>
          <a:p/>
        </p:txBody>
      </p:sp>
      <p:sp>
        <p:nvSpPr>
          <p:cNvPr id="86" name="object 86"/>
          <p:cNvSpPr/>
          <p:nvPr/>
        </p:nvSpPr>
        <p:spPr>
          <a:xfrm>
            <a:off x="659309" y="1897900"/>
            <a:ext cx="365760" cy="365760"/>
          </a:xfrm>
          <a:custGeom>
            <a:avLst/>
            <a:gdLst/>
            <a:ahLst/>
            <a:cxnLst/>
            <a:rect l="l" t="t" r="r" b="b"/>
            <a:pathLst>
              <a:path w="365759" h="365760">
                <a:moveTo>
                  <a:pt x="182880" y="0"/>
                </a:moveTo>
                <a:lnTo>
                  <a:pt x="134262" y="6532"/>
                </a:lnTo>
                <a:lnTo>
                  <a:pt x="90576" y="24968"/>
                </a:lnTo>
                <a:lnTo>
                  <a:pt x="53563" y="53563"/>
                </a:lnTo>
                <a:lnTo>
                  <a:pt x="24968" y="90576"/>
                </a:lnTo>
                <a:lnTo>
                  <a:pt x="6532" y="134262"/>
                </a:lnTo>
                <a:lnTo>
                  <a:pt x="0" y="182880"/>
                </a:lnTo>
                <a:lnTo>
                  <a:pt x="6532" y="231497"/>
                </a:lnTo>
                <a:lnTo>
                  <a:pt x="24968" y="275183"/>
                </a:lnTo>
                <a:lnTo>
                  <a:pt x="53563" y="312196"/>
                </a:lnTo>
                <a:lnTo>
                  <a:pt x="90576" y="340791"/>
                </a:lnTo>
                <a:lnTo>
                  <a:pt x="134262" y="359227"/>
                </a:lnTo>
                <a:lnTo>
                  <a:pt x="182880" y="365760"/>
                </a:lnTo>
                <a:lnTo>
                  <a:pt x="231497" y="359227"/>
                </a:lnTo>
                <a:lnTo>
                  <a:pt x="275183" y="340791"/>
                </a:lnTo>
                <a:lnTo>
                  <a:pt x="312196" y="312196"/>
                </a:lnTo>
                <a:lnTo>
                  <a:pt x="340791" y="275183"/>
                </a:lnTo>
                <a:lnTo>
                  <a:pt x="359227" y="231497"/>
                </a:lnTo>
                <a:lnTo>
                  <a:pt x="365760" y="182880"/>
                </a:lnTo>
                <a:lnTo>
                  <a:pt x="359227" y="134262"/>
                </a:lnTo>
                <a:lnTo>
                  <a:pt x="340791" y="90576"/>
                </a:lnTo>
                <a:lnTo>
                  <a:pt x="312196" y="53563"/>
                </a:lnTo>
                <a:lnTo>
                  <a:pt x="275183" y="24968"/>
                </a:lnTo>
                <a:lnTo>
                  <a:pt x="231497" y="6532"/>
                </a:lnTo>
                <a:lnTo>
                  <a:pt x="182880" y="0"/>
                </a:lnTo>
                <a:close/>
              </a:path>
            </a:pathLst>
          </a:custGeom>
          <a:solidFill>
            <a:srgbClr val="00A1DF"/>
          </a:solidFill>
        </p:spPr>
        <p:txBody>
          <a:bodyPr wrap="square" lIns="0" tIns="0" rIns="0" bIns="0" rtlCol="0"/>
          <a:lstStyle/>
          <a:p/>
        </p:txBody>
      </p:sp>
      <p:sp>
        <p:nvSpPr>
          <p:cNvPr id="87" name="object 87"/>
          <p:cNvSpPr txBox="1"/>
          <p:nvPr/>
        </p:nvSpPr>
        <p:spPr>
          <a:xfrm>
            <a:off x="734461" y="2025408"/>
            <a:ext cx="216535" cy="121285"/>
          </a:xfrm>
          <a:prstGeom prst="rect">
            <a:avLst/>
          </a:prstGeom>
        </p:spPr>
        <p:txBody>
          <a:bodyPr wrap="square" lIns="0" tIns="0" rIns="0" bIns="0" rtlCol="0" vert="horz">
            <a:spAutoFit/>
          </a:bodyPr>
          <a:lstStyle/>
          <a:p>
            <a:pPr marL="12700">
              <a:lnSpc>
                <a:spcPct val="100000"/>
              </a:lnSpc>
            </a:pPr>
            <a:r>
              <a:rPr dirty="0" sz="700" spc="-15">
                <a:solidFill>
                  <a:srgbClr val="313231"/>
                </a:solidFill>
                <a:latin typeface="Trebuchet MS"/>
                <a:cs typeface="Trebuchet MS"/>
              </a:rPr>
              <a:t>F</a:t>
            </a:r>
            <a:r>
              <a:rPr dirty="0" sz="700" spc="-10">
                <a:solidFill>
                  <a:srgbClr val="313231"/>
                </a:solidFill>
                <a:latin typeface="Trebuchet MS"/>
                <a:cs typeface="Trebuchet MS"/>
              </a:rPr>
              <a:t>l</a:t>
            </a:r>
            <a:r>
              <a:rPr dirty="0" sz="700">
                <a:solidFill>
                  <a:srgbClr val="313231"/>
                </a:solidFill>
                <a:latin typeface="Trebuchet MS"/>
                <a:cs typeface="Trebuchet MS"/>
              </a:rPr>
              <a:t>i</a:t>
            </a:r>
            <a:r>
              <a:rPr dirty="0" sz="700" spc="-5">
                <a:solidFill>
                  <a:srgbClr val="313231"/>
                </a:solidFill>
                <a:latin typeface="Trebuchet MS"/>
                <a:cs typeface="Trebuchet MS"/>
              </a:rPr>
              <a:t>n</a:t>
            </a:r>
            <a:r>
              <a:rPr dirty="0" sz="700" spc="-5">
                <a:solidFill>
                  <a:srgbClr val="313231"/>
                </a:solidFill>
                <a:latin typeface="Trebuchet MS"/>
                <a:cs typeface="Trebuchet MS"/>
              </a:rPr>
              <a:t>g</a:t>
            </a:r>
            <a:endParaRPr sz="700">
              <a:latin typeface="Trebuchet MS"/>
              <a:cs typeface="Trebuchet MS"/>
            </a:endParaRPr>
          </a:p>
        </p:txBody>
      </p:sp>
      <p:sp>
        <p:nvSpPr>
          <p:cNvPr id="88" name="object 88"/>
          <p:cNvSpPr/>
          <p:nvPr/>
        </p:nvSpPr>
        <p:spPr>
          <a:xfrm>
            <a:off x="7477962" y="3652098"/>
            <a:ext cx="429895" cy="429895"/>
          </a:xfrm>
          <a:custGeom>
            <a:avLst/>
            <a:gdLst/>
            <a:ahLst/>
            <a:cxnLst/>
            <a:rect l="l" t="t" r="r" b="b"/>
            <a:pathLst>
              <a:path w="429895" h="429895">
                <a:moveTo>
                  <a:pt x="214884" y="0"/>
                </a:moveTo>
                <a:lnTo>
                  <a:pt x="165611" y="5675"/>
                </a:lnTo>
                <a:lnTo>
                  <a:pt x="120381" y="21840"/>
                </a:lnTo>
                <a:lnTo>
                  <a:pt x="80483" y="47206"/>
                </a:lnTo>
                <a:lnTo>
                  <a:pt x="47206" y="80483"/>
                </a:lnTo>
                <a:lnTo>
                  <a:pt x="21840" y="120381"/>
                </a:lnTo>
                <a:lnTo>
                  <a:pt x="5675" y="165611"/>
                </a:lnTo>
                <a:lnTo>
                  <a:pt x="0" y="214884"/>
                </a:lnTo>
                <a:lnTo>
                  <a:pt x="5675" y="264156"/>
                </a:lnTo>
                <a:lnTo>
                  <a:pt x="21840" y="309386"/>
                </a:lnTo>
                <a:lnTo>
                  <a:pt x="47206" y="349284"/>
                </a:lnTo>
                <a:lnTo>
                  <a:pt x="80483" y="382561"/>
                </a:lnTo>
                <a:lnTo>
                  <a:pt x="120381" y="407927"/>
                </a:lnTo>
                <a:lnTo>
                  <a:pt x="165611" y="424092"/>
                </a:lnTo>
                <a:lnTo>
                  <a:pt x="214884" y="429768"/>
                </a:lnTo>
                <a:lnTo>
                  <a:pt x="264156" y="424092"/>
                </a:lnTo>
                <a:lnTo>
                  <a:pt x="309386" y="407927"/>
                </a:lnTo>
                <a:lnTo>
                  <a:pt x="349284" y="382561"/>
                </a:lnTo>
                <a:lnTo>
                  <a:pt x="382561" y="349284"/>
                </a:lnTo>
                <a:lnTo>
                  <a:pt x="407927" y="309386"/>
                </a:lnTo>
                <a:lnTo>
                  <a:pt x="424092" y="264156"/>
                </a:lnTo>
                <a:lnTo>
                  <a:pt x="429768" y="214884"/>
                </a:lnTo>
                <a:lnTo>
                  <a:pt x="424092" y="165611"/>
                </a:lnTo>
                <a:lnTo>
                  <a:pt x="407927" y="120381"/>
                </a:lnTo>
                <a:lnTo>
                  <a:pt x="382561" y="80483"/>
                </a:lnTo>
                <a:lnTo>
                  <a:pt x="349284" y="47206"/>
                </a:lnTo>
                <a:lnTo>
                  <a:pt x="309386" y="21840"/>
                </a:lnTo>
                <a:lnTo>
                  <a:pt x="264156" y="5675"/>
                </a:lnTo>
                <a:lnTo>
                  <a:pt x="214884" y="0"/>
                </a:lnTo>
                <a:close/>
              </a:path>
            </a:pathLst>
          </a:custGeom>
          <a:solidFill>
            <a:srgbClr val="00A1DF"/>
          </a:solidFill>
        </p:spPr>
        <p:txBody>
          <a:bodyPr wrap="square" lIns="0" tIns="0" rIns="0" bIns="0" rtlCol="0"/>
          <a:lstStyle/>
          <a:p/>
        </p:txBody>
      </p:sp>
      <p:sp>
        <p:nvSpPr>
          <p:cNvPr id="89" name="object 89"/>
          <p:cNvSpPr txBox="1"/>
          <p:nvPr/>
        </p:nvSpPr>
        <p:spPr>
          <a:xfrm>
            <a:off x="7531460" y="3819738"/>
            <a:ext cx="322580" cy="106045"/>
          </a:xfrm>
          <a:prstGeom prst="rect">
            <a:avLst/>
          </a:prstGeom>
        </p:spPr>
        <p:txBody>
          <a:bodyPr wrap="square" lIns="0" tIns="0" rIns="0" bIns="0" rtlCol="0" vert="horz">
            <a:spAutoFit/>
          </a:bodyPr>
          <a:lstStyle/>
          <a:p>
            <a:pPr marL="12700">
              <a:lnSpc>
                <a:spcPct val="100000"/>
              </a:lnSpc>
            </a:pPr>
            <a:r>
              <a:rPr dirty="0" sz="600" spc="-10">
                <a:solidFill>
                  <a:srgbClr val="313231"/>
                </a:solidFill>
                <a:latin typeface="Trebuchet MS"/>
                <a:cs typeface="Trebuchet MS"/>
              </a:rPr>
              <a:t>uTorrent</a:t>
            </a:r>
            <a:endParaRPr sz="600">
              <a:latin typeface="Trebuchet MS"/>
              <a:cs typeface="Trebuchet MS"/>
            </a:endParaRPr>
          </a:p>
        </p:txBody>
      </p:sp>
      <p:sp>
        <p:nvSpPr>
          <p:cNvPr id="90" name="object 90"/>
          <p:cNvSpPr/>
          <p:nvPr/>
        </p:nvSpPr>
        <p:spPr>
          <a:xfrm>
            <a:off x="8597824" y="2285052"/>
            <a:ext cx="365760" cy="365760"/>
          </a:xfrm>
          <a:custGeom>
            <a:avLst/>
            <a:gdLst/>
            <a:ahLst/>
            <a:cxnLst/>
            <a:rect l="l" t="t" r="r" b="b"/>
            <a:pathLst>
              <a:path w="365759" h="365760">
                <a:moveTo>
                  <a:pt x="182880" y="0"/>
                </a:moveTo>
                <a:lnTo>
                  <a:pt x="134262" y="6532"/>
                </a:lnTo>
                <a:lnTo>
                  <a:pt x="90576" y="24968"/>
                </a:lnTo>
                <a:lnTo>
                  <a:pt x="53563" y="53563"/>
                </a:lnTo>
                <a:lnTo>
                  <a:pt x="24968" y="90576"/>
                </a:lnTo>
                <a:lnTo>
                  <a:pt x="6532" y="134262"/>
                </a:lnTo>
                <a:lnTo>
                  <a:pt x="0" y="182880"/>
                </a:lnTo>
                <a:lnTo>
                  <a:pt x="6532" y="231497"/>
                </a:lnTo>
                <a:lnTo>
                  <a:pt x="24968" y="275183"/>
                </a:lnTo>
                <a:lnTo>
                  <a:pt x="53563" y="312196"/>
                </a:lnTo>
                <a:lnTo>
                  <a:pt x="90576" y="340791"/>
                </a:lnTo>
                <a:lnTo>
                  <a:pt x="134262" y="359227"/>
                </a:lnTo>
                <a:lnTo>
                  <a:pt x="182880" y="365760"/>
                </a:lnTo>
                <a:lnTo>
                  <a:pt x="231497" y="359227"/>
                </a:lnTo>
                <a:lnTo>
                  <a:pt x="275183" y="340791"/>
                </a:lnTo>
                <a:lnTo>
                  <a:pt x="312196" y="312196"/>
                </a:lnTo>
                <a:lnTo>
                  <a:pt x="340791" y="275183"/>
                </a:lnTo>
                <a:lnTo>
                  <a:pt x="359227" y="231497"/>
                </a:lnTo>
                <a:lnTo>
                  <a:pt x="365760" y="182880"/>
                </a:lnTo>
                <a:lnTo>
                  <a:pt x="359227" y="134262"/>
                </a:lnTo>
                <a:lnTo>
                  <a:pt x="340791" y="90576"/>
                </a:lnTo>
                <a:lnTo>
                  <a:pt x="312196" y="53563"/>
                </a:lnTo>
                <a:lnTo>
                  <a:pt x="275183" y="24968"/>
                </a:lnTo>
                <a:lnTo>
                  <a:pt x="231497" y="6532"/>
                </a:lnTo>
                <a:lnTo>
                  <a:pt x="182880" y="0"/>
                </a:lnTo>
                <a:close/>
              </a:path>
            </a:pathLst>
          </a:custGeom>
          <a:solidFill>
            <a:srgbClr val="00A1DF"/>
          </a:solidFill>
        </p:spPr>
        <p:txBody>
          <a:bodyPr wrap="square" lIns="0" tIns="0" rIns="0" bIns="0" rtlCol="0"/>
          <a:lstStyle/>
          <a:p/>
        </p:txBody>
      </p:sp>
      <p:sp>
        <p:nvSpPr>
          <p:cNvPr id="91" name="object 91"/>
          <p:cNvSpPr txBox="1"/>
          <p:nvPr/>
        </p:nvSpPr>
        <p:spPr>
          <a:xfrm>
            <a:off x="8666881" y="2412560"/>
            <a:ext cx="228600" cy="121285"/>
          </a:xfrm>
          <a:prstGeom prst="rect">
            <a:avLst/>
          </a:prstGeom>
        </p:spPr>
        <p:txBody>
          <a:bodyPr wrap="square" lIns="0" tIns="0" rIns="0" bIns="0" rtlCol="0" vert="horz">
            <a:spAutoFit/>
          </a:bodyPr>
          <a:lstStyle/>
          <a:p>
            <a:pPr marL="12700">
              <a:lnSpc>
                <a:spcPct val="100000"/>
              </a:lnSpc>
            </a:pPr>
            <a:r>
              <a:rPr dirty="0" sz="700" spc="-5">
                <a:solidFill>
                  <a:srgbClr val="313231"/>
                </a:solidFill>
                <a:latin typeface="Trebuchet MS"/>
                <a:cs typeface="Trebuchet MS"/>
              </a:rPr>
              <a:t>S</a:t>
            </a:r>
            <a:r>
              <a:rPr dirty="0" sz="700" spc="-10">
                <a:solidFill>
                  <a:srgbClr val="313231"/>
                </a:solidFill>
                <a:latin typeface="Trebuchet MS"/>
                <a:cs typeface="Trebuchet MS"/>
              </a:rPr>
              <a:t>l</a:t>
            </a:r>
            <a:r>
              <a:rPr dirty="0" sz="700" spc="-15">
                <a:solidFill>
                  <a:srgbClr val="313231"/>
                </a:solidFill>
                <a:latin typeface="Trebuchet MS"/>
                <a:cs typeface="Trebuchet MS"/>
              </a:rPr>
              <a:t>a</a:t>
            </a:r>
            <a:r>
              <a:rPr dirty="0" sz="700" spc="-5">
                <a:solidFill>
                  <a:srgbClr val="313231"/>
                </a:solidFill>
                <a:latin typeface="Trebuchet MS"/>
                <a:cs typeface="Trebuchet MS"/>
              </a:rPr>
              <a:t>c</a:t>
            </a:r>
            <a:r>
              <a:rPr dirty="0" sz="700" spc="-5">
                <a:solidFill>
                  <a:srgbClr val="313231"/>
                </a:solidFill>
                <a:latin typeface="Trebuchet MS"/>
                <a:cs typeface="Trebuchet MS"/>
              </a:rPr>
              <a:t>k</a:t>
            </a:r>
            <a:endParaRPr sz="700">
              <a:latin typeface="Trebuchet MS"/>
              <a:cs typeface="Trebuchet MS"/>
            </a:endParaRPr>
          </a:p>
        </p:txBody>
      </p:sp>
      <p:sp>
        <p:nvSpPr>
          <p:cNvPr id="92" name="object 92"/>
          <p:cNvSpPr/>
          <p:nvPr/>
        </p:nvSpPr>
        <p:spPr>
          <a:xfrm>
            <a:off x="3082410" y="638707"/>
            <a:ext cx="516255" cy="504190"/>
          </a:xfrm>
          <a:custGeom>
            <a:avLst/>
            <a:gdLst/>
            <a:ahLst/>
            <a:cxnLst/>
            <a:rect l="l" t="t" r="r" b="b"/>
            <a:pathLst>
              <a:path w="516254" h="504190">
                <a:moveTo>
                  <a:pt x="258114" y="0"/>
                </a:moveTo>
                <a:lnTo>
                  <a:pt x="211717" y="4057"/>
                </a:lnTo>
                <a:lnTo>
                  <a:pt x="168048" y="15757"/>
                </a:lnTo>
                <a:lnTo>
                  <a:pt x="127837" y="34387"/>
                </a:lnTo>
                <a:lnTo>
                  <a:pt x="91812" y="59236"/>
                </a:lnTo>
                <a:lnTo>
                  <a:pt x="60703" y="89593"/>
                </a:lnTo>
                <a:lnTo>
                  <a:pt x="35239" y="124747"/>
                </a:lnTo>
                <a:lnTo>
                  <a:pt x="16147" y="163987"/>
                </a:lnTo>
                <a:lnTo>
                  <a:pt x="4158" y="206601"/>
                </a:lnTo>
                <a:lnTo>
                  <a:pt x="0" y="251879"/>
                </a:lnTo>
                <a:lnTo>
                  <a:pt x="4158" y="297156"/>
                </a:lnTo>
                <a:lnTo>
                  <a:pt x="16147" y="339770"/>
                </a:lnTo>
                <a:lnTo>
                  <a:pt x="35239" y="379010"/>
                </a:lnTo>
                <a:lnTo>
                  <a:pt x="60703" y="414164"/>
                </a:lnTo>
                <a:lnTo>
                  <a:pt x="91812" y="444521"/>
                </a:lnTo>
                <a:lnTo>
                  <a:pt x="127837" y="469370"/>
                </a:lnTo>
                <a:lnTo>
                  <a:pt x="168048" y="488000"/>
                </a:lnTo>
                <a:lnTo>
                  <a:pt x="211717" y="499700"/>
                </a:lnTo>
                <a:lnTo>
                  <a:pt x="258114" y="503758"/>
                </a:lnTo>
                <a:lnTo>
                  <a:pt x="304512" y="499700"/>
                </a:lnTo>
                <a:lnTo>
                  <a:pt x="348181" y="488000"/>
                </a:lnTo>
                <a:lnTo>
                  <a:pt x="388392" y="469370"/>
                </a:lnTo>
                <a:lnTo>
                  <a:pt x="424416" y="444521"/>
                </a:lnTo>
                <a:lnTo>
                  <a:pt x="455525" y="414164"/>
                </a:lnTo>
                <a:lnTo>
                  <a:pt x="480990" y="379010"/>
                </a:lnTo>
                <a:lnTo>
                  <a:pt x="500081" y="339770"/>
                </a:lnTo>
                <a:lnTo>
                  <a:pt x="512071" y="297156"/>
                </a:lnTo>
                <a:lnTo>
                  <a:pt x="516229" y="251879"/>
                </a:lnTo>
                <a:lnTo>
                  <a:pt x="512071" y="206601"/>
                </a:lnTo>
                <a:lnTo>
                  <a:pt x="500081" y="163987"/>
                </a:lnTo>
                <a:lnTo>
                  <a:pt x="480990" y="124747"/>
                </a:lnTo>
                <a:lnTo>
                  <a:pt x="455525" y="89593"/>
                </a:lnTo>
                <a:lnTo>
                  <a:pt x="424416" y="59236"/>
                </a:lnTo>
                <a:lnTo>
                  <a:pt x="388392" y="34387"/>
                </a:lnTo>
                <a:lnTo>
                  <a:pt x="348181" y="15757"/>
                </a:lnTo>
                <a:lnTo>
                  <a:pt x="304512" y="4057"/>
                </a:lnTo>
                <a:lnTo>
                  <a:pt x="258114" y="0"/>
                </a:lnTo>
                <a:close/>
              </a:path>
            </a:pathLst>
          </a:custGeom>
          <a:solidFill>
            <a:srgbClr val="00A1DF"/>
          </a:solidFill>
        </p:spPr>
        <p:txBody>
          <a:bodyPr wrap="square" lIns="0" tIns="0" rIns="0" bIns="0" rtlCol="0"/>
          <a:lstStyle/>
          <a:p/>
        </p:txBody>
      </p:sp>
      <p:sp>
        <p:nvSpPr>
          <p:cNvPr id="93" name="object 93"/>
          <p:cNvSpPr txBox="1"/>
          <p:nvPr/>
        </p:nvSpPr>
        <p:spPr>
          <a:xfrm>
            <a:off x="3159613" y="839279"/>
            <a:ext cx="361950" cy="113664"/>
          </a:xfrm>
          <a:prstGeom prst="rect">
            <a:avLst/>
          </a:prstGeom>
        </p:spPr>
        <p:txBody>
          <a:bodyPr wrap="square" lIns="0" tIns="0" rIns="0" bIns="0" rtlCol="0" vert="horz">
            <a:spAutoFit/>
          </a:bodyPr>
          <a:lstStyle/>
          <a:p>
            <a:pPr marL="12700">
              <a:lnSpc>
                <a:spcPct val="100000"/>
              </a:lnSpc>
            </a:pPr>
            <a:r>
              <a:rPr dirty="0" sz="650" spc="-10">
                <a:solidFill>
                  <a:srgbClr val="313231"/>
                </a:solidFill>
                <a:latin typeface="Trebuchet MS"/>
                <a:cs typeface="Trebuchet MS"/>
              </a:rPr>
              <a:t>T</a:t>
            </a:r>
            <a:r>
              <a:rPr dirty="0" sz="650" spc="-10">
                <a:solidFill>
                  <a:srgbClr val="313231"/>
                </a:solidFill>
                <a:latin typeface="Trebuchet MS"/>
                <a:cs typeface="Trebuchet MS"/>
              </a:rPr>
              <a:t>i</a:t>
            </a:r>
            <a:r>
              <a:rPr dirty="0" sz="650" spc="-5">
                <a:solidFill>
                  <a:srgbClr val="313231"/>
                </a:solidFill>
                <a:latin typeface="Trebuchet MS"/>
                <a:cs typeface="Trebuchet MS"/>
              </a:rPr>
              <a:t>c</a:t>
            </a:r>
            <a:r>
              <a:rPr dirty="0" sz="650" spc="-10">
                <a:solidFill>
                  <a:srgbClr val="313231"/>
                </a:solidFill>
                <a:latin typeface="Trebuchet MS"/>
                <a:cs typeface="Trebuchet MS"/>
              </a:rPr>
              <a:t>k</a:t>
            </a:r>
            <a:r>
              <a:rPr dirty="0" sz="650" spc="-15">
                <a:solidFill>
                  <a:srgbClr val="313231"/>
                </a:solidFill>
                <a:latin typeface="Trebuchet MS"/>
                <a:cs typeface="Trebuchet MS"/>
              </a:rPr>
              <a:t>e</a:t>
            </a:r>
            <a:r>
              <a:rPr dirty="0" sz="650" spc="-10">
                <a:solidFill>
                  <a:srgbClr val="313231"/>
                </a:solidFill>
                <a:latin typeface="Trebuchet MS"/>
                <a:cs typeface="Trebuchet MS"/>
              </a:rPr>
              <a:t>t</a:t>
            </a:r>
            <a:r>
              <a:rPr dirty="0" sz="650" spc="-10">
                <a:solidFill>
                  <a:srgbClr val="313231"/>
                </a:solidFill>
                <a:latin typeface="Trebuchet MS"/>
                <a:cs typeface="Trebuchet MS"/>
              </a:rPr>
              <a:t>F</a:t>
            </a:r>
            <a:r>
              <a:rPr dirty="0" sz="650" spc="-5">
                <a:solidFill>
                  <a:srgbClr val="313231"/>
                </a:solidFill>
                <a:latin typeface="Trebuchet MS"/>
                <a:cs typeface="Trebuchet MS"/>
              </a:rPr>
              <a:t>l</a:t>
            </a:r>
            <a:r>
              <a:rPr dirty="0" sz="650" spc="-5">
                <a:solidFill>
                  <a:srgbClr val="313231"/>
                </a:solidFill>
                <a:latin typeface="Trebuchet MS"/>
                <a:cs typeface="Trebuchet MS"/>
              </a:rPr>
              <a:t>y</a:t>
            </a:r>
            <a:endParaRPr sz="650">
              <a:latin typeface="Trebuchet MS"/>
              <a:cs typeface="Trebuchet MS"/>
            </a:endParaRPr>
          </a:p>
        </p:txBody>
      </p:sp>
      <p:sp>
        <p:nvSpPr>
          <p:cNvPr id="94" name="object 94"/>
          <p:cNvSpPr/>
          <p:nvPr/>
        </p:nvSpPr>
        <p:spPr>
          <a:xfrm>
            <a:off x="6635829" y="1987623"/>
            <a:ext cx="320040" cy="320040"/>
          </a:xfrm>
          <a:custGeom>
            <a:avLst/>
            <a:gdLst/>
            <a:ahLst/>
            <a:cxnLst/>
            <a:rect l="l" t="t" r="r" b="b"/>
            <a:pathLst>
              <a:path w="320040" h="320039">
                <a:moveTo>
                  <a:pt x="160020" y="0"/>
                </a:moveTo>
                <a:lnTo>
                  <a:pt x="109440" y="8157"/>
                </a:lnTo>
                <a:lnTo>
                  <a:pt x="65513" y="30873"/>
                </a:lnTo>
                <a:lnTo>
                  <a:pt x="30873" y="65513"/>
                </a:lnTo>
                <a:lnTo>
                  <a:pt x="8157" y="109440"/>
                </a:lnTo>
                <a:lnTo>
                  <a:pt x="0" y="160019"/>
                </a:lnTo>
                <a:lnTo>
                  <a:pt x="8157" y="210599"/>
                </a:lnTo>
                <a:lnTo>
                  <a:pt x="30873" y="254526"/>
                </a:lnTo>
                <a:lnTo>
                  <a:pt x="65513" y="289166"/>
                </a:lnTo>
                <a:lnTo>
                  <a:pt x="109440" y="311882"/>
                </a:lnTo>
                <a:lnTo>
                  <a:pt x="160020" y="320039"/>
                </a:lnTo>
                <a:lnTo>
                  <a:pt x="210599" y="311882"/>
                </a:lnTo>
                <a:lnTo>
                  <a:pt x="254526" y="289166"/>
                </a:lnTo>
                <a:lnTo>
                  <a:pt x="289166" y="254526"/>
                </a:lnTo>
                <a:lnTo>
                  <a:pt x="311882" y="210599"/>
                </a:lnTo>
                <a:lnTo>
                  <a:pt x="320040" y="160019"/>
                </a:lnTo>
                <a:lnTo>
                  <a:pt x="311882" y="109440"/>
                </a:lnTo>
                <a:lnTo>
                  <a:pt x="289166" y="65513"/>
                </a:lnTo>
                <a:lnTo>
                  <a:pt x="254526" y="30873"/>
                </a:lnTo>
                <a:lnTo>
                  <a:pt x="210599" y="8157"/>
                </a:lnTo>
                <a:lnTo>
                  <a:pt x="160020" y="0"/>
                </a:lnTo>
                <a:close/>
              </a:path>
            </a:pathLst>
          </a:custGeom>
          <a:solidFill>
            <a:srgbClr val="00A1DF"/>
          </a:solidFill>
        </p:spPr>
        <p:txBody>
          <a:bodyPr wrap="square" lIns="0" tIns="0" rIns="0" bIns="0" rtlCol="0"/>
          <a:lstStyle/>
          <a:p/>
        </p:txBody>
      </p:sp>
      <p:sp>
        <p:nvSpPr>
          <p:cNvPr id="95" name="object 95"/>
          <p:cNvSpPr txBox="1"/>
          <p:nvPr/>
        </p:nvSpPr>
        <p:spPr>
          <a:xfrm>
            <a:off x="6673517" y="2115130"/>
            <a:ext cx="245110" cy="74930"/>
          </a:xfrm>
          <a:prstGeom prst="rect">
            <a:avLst/>
          </a:prstGeom>
        </p:spPr>
        <p:txBody>
          <a:bodyPr wrap="square" lIns="0" tIns="0" rIns="0" bIns="0" rtlCol="0" vert="horz">
            <a:spAutoFit/>
          </a:bodyPr>
          <a:lstStyle/>
          <a:p>
            <a:pPr marL="12700">
              <a:lnSpc>
                <a:spcPct val="100000"/>
              </a:lnSpc>
            </a:pPr>
            <a:r>
              <a:rPr dirty="0" sz="400" spc="-10">
                <a:solidFill>
                  <a:srgbClr val="313231"/>
                </a:solidFill>
                <a:latin typeface="Trebuchet MS"/>
                <a:cs typeface="Trebuchet MS"/>
              </a:rPr>
              <a:t>Instagram</a:t>
            </a:r>
            <a:endParaRPr sz="400">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2877185" cy="292100"/>
          </a:xfrm>
          <a:prstGeom prst="rect"/>
        </p:spPr>
        <p:txBody>
          <a:bodyPr wrap="square" lIns="0" tIns="0" rIns="0" bIns="0" rtlCol="0" vert="horz">
            <a:spAutoFit/>
          </a:bodyPr>
          <a:lstStyle/>
          <a:p>
            <a:pPr marL="12700">
              <a:lnSpc>
                <a:spcPct val="100000"/>
              </a:lnSpc>
            </a:pPr>
            <a:r>
              <a:rPr dirty="0" sz="1800" spc="-5">
                <a:solidFill>
                  <a:srgbClr val="00467F"/>
                </a:solidFill>
              </a:rPr>
              <a:t>C</a:t>
            </a:r>
            <a:r>
              <a:rPr dirty="0" sz="1800" spc="-320">
                <a:solidFill>
                  <a:srgbClr val="00467F"/>
                </a:solidFill>
              </a:rPr>
              <a:t> </a:t>
            </a:r>
            <a:r>
              <a:rPr dirty="0" sz="1800" spc="-5">
                <a:solidFill>
                  <a:srgbClr val="00467F"/>
                </a:solidFill>
              </a:rPr>
              <a:t>Y</a:t>
            </a:r>
            <a:r>
              <a:rPr dirty="0" sz="1800" spc="-315">
                <a:solidFill>
                  <a:srgbClr val="00467F"/>
                </a:solidFill>
              </a:rPr>
              <a:t> </a:t>
            </a:r>
            <a:r>
              <a:rPr dirty="0" sz="1800">
                <a:solidFill>
                  <a:srgbClr val="00467F"/>
                </a:solidFill>
              </a:rPr>
              <a:t>B</a:t>
            </a:r>
            <a:r>
              <a:rPr dirty="0" sz="1800" spc="-320">
                <a:solidFill>
                  <a:srgbClr val="00467F"/>
                </a:solidFill>
              </a:rPr>
              <a:t> </a:t>
            </a:r>
            <a:r>
              <a:rPr dirty="0" sz="1800" spc="110">
                <a:solidFill>
                  <a:srgbClr val="00467F"/>
                </a:solidFill>
              </a:rPr>
              <a:t>ER</a:t>
            </a:r>
            <a:r>
              <a:rPr dirty="0" sz="1800" spc="395">
                <a:solidFill>
                  <a:srgbClr val="00467F"/>
                </a:solidFill>
              </a:rPr>
              <a:t> </a:t>
            </a:r>
            <a:r>
              <a:rPr dirty="0" sz="1800">
                <a:solidFill>
                  <a:srgbClr val="00467F"/>
                </a:solidFill>
              </a:rPr>
              <a:t>S</a:t>
            </a:r>
            <a:r>
              <a:rPr dirty="0" sz="1800" spc="-325">
                <a:solidFill>
                  <a:srgbClr val="00467F"/>
                </a:solidFill>
              </a:rPr>
              <a:t> </a:t>
            </a:r>
            <a:r>
              <a:rPr dirty="0" sz="1800" spc="105">
                <a:solidFill>
                  <a:srgbClr val="00467F"/>
                </a:solidFill>
              </a:rPr>
              <a:t>EC</a:t>
            </a:r>
            <a:r>
              <a:rPr dirty="0" sz="1800" spc="-320">
                <a:solidFill>
                  <a:srgbClr val="00467F"/>
                </a:solidFill>
              </a:rPr>
              <a:t> </a:t>
            </a:r>
            <a:r>
              <a:rPr dirty="0" sz="1800" spc="145">
                <a:solidFill>
                  <a:srgbClr val="00467F"/>
                </a:solidFill>
              </a:rPr>
              <a:t>URI</a:t>
            </a:r>
            <a:r>
              <a:rPr dirty="0" sz="1800" spc="-320">
                <a:solidFill>
                  <a:srgbClr val="00467F"/>
                </a:solidFill>
              </a:rPr>
              <a:t> </a:t>
            </a:r>
            <a:r>
              <a:rPr dirty="0" sz="1800">
                <a:solidFill>
                  <a:srgbClr val="00467F"/>
                </a:solidFill>
              </a:rPr>
              <a:t>T</a:t>
            </a:r>
            <a:r>
              <a:rPr dirty="0" sz="1800" spc="-325">
                <a:solidFill>
                  <a:srgbClr val="00467F"/>
                </a:solidFill>
              </a:rPr>
              <a:t> </a:t>
            </a:r>
            <a:r>
              <a:rPr dirty="0" sz="1800" spc="-5">
                <a:solidFill>
                  <a:srgbClr val="00467F"/>
                </a:solidFill>
              </a:rPr>
              <a:t>Y</a:t>
            </a:r>
            <a:r>
              <a:rPr dirty="0" sz="1800" spc="380">
                <a:solidFill>
                  <a:srgbClr val="00467F"/>
                </a:solidFill>
              </a:rPr>
              <a:t> </a:t>
            </a:r>
            <a:r>
              <a:rPr dirty="0" sz="1800" spc="110">
                <a:solidFill>
                  <a:srgbClr val="00467F"/>
                </a:solidFill>
              </a:rPr>
              <a:t>RI</a:t>
            </a:r>
            <a:r>
              <a:rPr dirty="0" sz="1800" spc="-320">
                <a:solidFill>
                  <a:srgbClr val="00467F"/>
                </a:solidFill>
              </a:rPr>
              <a:t> </a:t>
            </a:r>
            <a:r>
              <a:rPr dirty="0" sz="1800">
                <a:solidFill>
                  <a:srgbClr val="00467F"/>
                </a:solidFill>
              </a:rPr>
              <a:t>S</a:t>
            </a:r>
            <a:r>
              <a:rPr dirty="0" sz="1800" spc="-325">
                <a:solidFill>
                  <a:srgbClr val="00467F"/>
                </a:solidFill>
              </a:rPr>
              <a:t> </a:t>
            </a:r>
            <a:r>
              <a:rPr dirty="0" sz="1800" spc="110">
                <a:solidFill>
                  <a:srgbClr val="00467F"/>
                </a:solidFill>
              </a:rPr>
              <a:t>KS</a:t>
            </a:r>
            <a:endParaRPr sz="1800"/>
          </a:p>
        </p:txBody>
      </p:sp>
      <p:sp>
        <p:nvSpPr>
          <p:cNvPr id="3" name="object 3"/>
          <p:cNvSpPr txBox="1"/>
          <p:nvPr/>
        </p:nvSpPr>
        <p:spPr>
          <a:xfrm>
            <a:off x="535940" y="4945317"/>
            <a:ext cx="3098165" cy="91440"/>
          </a:xfrm>
          <a:prstGeom prst="rect">
            <a:avLst/>
          </a:prstGeom>
        </p:spPr>
        <p:txBody>
          <a:bodyPr wrap="square" lIns="0" tIns="0" rIns="0" bIns="0" rtlCol="0" vert="horz">
            <a:spAutoFit/>
          </a:bodyPr>
          <a:lstStyle/>
          <a:p>
            <a:pPr marL="12700">
              <a:lnSpc>
                <a:spcPct val="100000"/>
              </a:lnSpc>
            </a:pPr>
            <a:r>
              <a:rPr dirty="0" sz="500" spc="10">
                <a:solidFill>
                  <a:srgbClr val="313231"/>
                </a:solidFill>
                <a:latin typeface="Trebuchet MS"/>
                <a:cs typeface="Trebuchet MS"/>
              </a:rPr>
              <a:t>SOURCE:</a:t>
            </a:r>
            <a:r>
              <a:rPr dirty="0" sz="500" spc="-30">
                <a:solidFill>
                  <a:srgbClr val="313231"/>
                </a:solidFill>
                <a:latin typeface="Trebuchet MS"/>
                <a:cs typeface="Trebuchet MS"/>
              </a:rPr>
              <a:t> </a:t>
            </a:r>
            <a:r>
              <a:rPr dirty="0" sz="500" spc="10">
                <a:solidFill>
                  <a:srgbClr val="313231"/>
                </a:solidFill>
                <a:latin typeface="Trebuchet MS"/>
                <a:cs typeface="Trebuchet MS"/>
              </a:rPr>
              <a:t>IBM</a:t>
            </a:r>
            <a:r>
              <a:rPr dirty="0" sz="500" spc="35">
                <a:solidFill>
                  <a:srgbClr val="313231"/>
                </a:solidFill>
                <a:latin typeface="Trebuchet MS"/>
                <a:cs typeface="Trebuchet MS"/>
              </a:rPr>
              <a:t> </a:t>
            </a:r>
            <a:r>
              <a:rPr dirty="0" sz="500" spc="10">
                <a:solidFill>
                  <a:srgbClr val="313231"/>
                </a:solidFill>
                <a:latin typeface="Trebuchet MS"/>
                <a:cs typeface="Trebuchet MS"/>
              </a:rPr>
              <a:t>Think</a:t>
            </a:r>
            <a:r>
              <a:rPr dirty="0" sz="500" spc="-20">
                <a:solidFill>
                  <a:srgbClr val="313231"/>
                </a:solidFill>
                <a:latin typeface="Trebuchet MS"/>
                <a:cs typeface="Trebuchet MS"/>
              </a:rPr>
              <a:t> </a:t>
            </a:r>
            <a:r>
              <a:rPr dirty="0" sz="500" spc="5">
                <a:solidFill>
                  <a:srgbClr val="313231"/>
                </a:solidFill>
                <a:latin typeface="Trebuchet MS"/>
                <a:cs typeface="Trebuchet MS"/>
              </a:rPr>
              <a:t>2019, </a:t>
            </a:r>
            <a:r>
              <a:rPr dirty="0" sz="500" spc="15" i="1">
                <a:solidFill>
                  <a:srgbClr val="313231"/>
                </a:solidFill>
                <a:latin typeface="Trebuchet MS"/>
                <a:cs typeface="Trebuchet MS"/>
              </a:rPr>
              <a:t>How</a:t>
            </a:r>
            <a:r>
              <a:rPr dirty="0" sz="500" i="1">
                <a:solidFill>
                  <a:srgbClr val="313231"/>
                </a:solidFill>
                <a:latin typeface="Trebuchet MS"/>
                <a:cs typeface="Trebuchet MS"/>
              </a:rPr>
              <a:t> </a:t>
            </a:r>
            <a:r>
              <a:rPr dirty="0" sz="500" spc="10" i="1">
                <a:solidFill>
                  <a:srgbClr val="313231"/>
                </a:solidFill>
                <a:latin typeface="Trebuchet MS"/>
                <a:cs typeface="Trebuchet MS"/>
              </a:rPr>
              <a:t>Financial</a:t>
            </a:r>
            <a:r>
              <a:rPr dirty="0" sz="500" spc="-5" i="1">
                <a:solidFill>
                  <a:srgbClr val="313231"/>
                </a:solidFill>
                <a:latin typeface="Trebuchet MS"/>
                <a:cs typeface="Trebuchet MS"/>
              </a:rPr>
              <a:t> </a:t>
            </a:r>
            <a:r>
              <a:rPr dirty="0" sz="500" spc="10" i="1">
                <a:solidFill>
                  <a:srgbClr val="313231"/>
                </a:solidFill>
                <a:latin typeface="Trebuchet MS"/>
                <a:cs typeface="Trebuchet MS"/>
              </a:rPr>
              <a:t>Services</a:t>
            </a:r>
            <a:r>
              <a:rPr dirty="0" sz="500" i="1">
                <a:solidFill>
                  <a:srgbClr val="313231"/>
                </a:solidFill>
                <a:latin typeface="Trebuchet MS"/>
                <a:cs typeface="Trebuchet MS"/>
              </a:rPr>
              <a:t> </a:t>
            </a:r>
            <a:r>
              <a:rPr dirty="0" sz="500" spc="15" i="1">
                <a:solidFill>
                  <a:srgbClr val="313231"/>
                </a:solidFill>
                <a:latin typeface="Trebuchet MS"/>
                <a:cs typeface="Trebuchet MS"/>
              </a:rPr>
              <a:t>Companies</a:t>
            </a:r>
            <a:r>
              <a:rPr dirty="0" sz="500" spc="-15" i="1">
                <a:solidFill>
                  <a:srgbClr val="313231"/>
                </a:solidFill>
                <a:latin typeface="Trebuchet MS"/>
                <a:cs typeface="Trebuchet MS"/>
              </a:rPr>
              <a:t> </a:t>
            </a:r>
            <a:r>
              <a:rPr dirty="0" sz="500" spc="10" i="1">
                <a:solidFill>
                  <a:srgbClr val="313231"/>
                </a:solidFill>
                <a:latin typeface="Trebuchet MS"/>
                <a:cs typeface="Trebuchet MS"/>
              </a:rPr>
              <a:t>Should</a:t>
            </a:r>
            <a:r>
              <a:rPr dirty="0" sz="500" spc="-35" i="1">
                <a:solidFill>
                  <a:srgbClr val="313231"/>
                </a:solidFill>
                <a:latin typeface="Trebuchet MS"/>
                <a:cs typeface="Trebuchet MS"/>
              </a:rPr>
              <a:t> </a:t>
            </a:r>
            <a:r>
              <a:rPr dirty="0" sz="500" spc="10" i="1">
                <a:solidFill>
                  <a:srgbClr val="313231"/>
                </a:solidFill>
                <a:latin typeface="Trebuchet MS"/>
                <a:cs typeface="Trebuchet MS"/>
              </a:rPr>
              <a:t>Respond</a:t>
            </a:r>
            <a:r>
              <a:rPr dirty="0" sz="500" spc="-10" i="1">
                <a:solidFill>
                  <a:srgbClr val="313231"/>
                </a:solidFill>
                <a:latin typeface="Trebuchet MS"/>
                <a:cs typeface="Trebuchet MS"/>
              </a:rPr>
              <a:t> </a:t>
            </a:r>
            <a:r>
              <a:rPr dirty="0" sz="500" spc="5" i="1">
                <a:solidFill>
                  <a:srgbClr val="313231"/>
                </a:solidFill>
                <a:latin typeface="Trebuchet MS"/>
                <a:cs typeface="Trebuchet MS"/>
              </a:rPr>
              <a:t>to</a:t>
            </a:r>
            <a:r>
              <a:rPr dirty="0" sz="500" spc="30" i="1">
                <a:solidFill>
                  <a:srgbClr val="313231"/>
                </a:solidFill>
                <a:latin typeface="Trebuchet MS"/>
                <a:cs typeface="Trebuchet MS"/>
              </a:rPr>
              <a:t> </a:t>
            </a:r>
            <a:r>
              <a:rPr dirty="0" sz="500" spc="10" i="1">
                <a:solidFill>
                  <a:srgbClr val="313231"/>
                </a:solidFill>
                <a:latin typeface="Trebuchet MS"/>
                <a:cs typeface="Trebuchet MS"/>
              </a:rPr>
              <a:t>Cyber</a:t>
            </a:r>
            <a:r>
              <a:rPr dirty="0" sz="500" spc="-10" i="1">
                <a:solidFill>
                  <a:srgbClr val="313231"/>
                </a:solidFill>
                <a:latin typeface="Trebuchet MS"/>
                <a:cs typeface="Trebuchet MS"/>
              </a:rPr>
              <a:t> </a:t>
            </a:r>
            <a:r>
              <a:rPr dirty="0" sz="500" spc="10" i="1">
                <a:solidFill>
                  <a:srgbClr val="313231"/>
                </a:solidFill>
                <a:latin typeface="Trebuchet MS"/>
                <a:cs typeface="Trebuchet MS"/>
              </a:rPr>
              <a:t>Security</a:t>
            </a:r>
            <a:r>
              <a:rPr dirty="0" sz="500" i="1">
                <a:solidFill>
                  <a:srgbClr val="313231"/>
                </a:solidFill>
                <a:latin typeface="Trebuchet MS"/>
                <a:cs typeface="Trebuchet MS"/>
              </a:rPr>
              <a:t> </a:t>
            </a:r>
            <a:r>
              <a:rPr dirty="0" sz="500" spc="5" i="1">
                <a:solidFill>
                  <a:srgbClr val="313231"/>
                </a:solidFill>
                <a:latin typeface="Trebuchet MS"/>
                <a:cs typeface="Trebuchet MS"/>
              </a:rPr>
              <a:t>Attacks</a:t>
            </a:r>
            <a:endParaRPr sz="500">
              <a:latin typeface="Trebuchet MS"/>
              <a:cs typeface="Trebuchet MS"/>
            </a:endParaRPr>
          </a:p>
        </p:txBody>
      </p:sp>
      <p:sp>
        <p:nvSpPr>
          <p:cNvPr id="4" name="object 4"/>
          <p:cNvSpPr txBox="1"/>
          <p:nvPr/>
        </p:nvSpPr>
        <p:spPr>
          <a:xfrm>
            <a:off x="523240" y="937356"/>
            <a:ext cx="1975485" cy="175895"/>
          </a:xfrm>
          <a:prstGeom prst="rect">
            <a:avLst/>
          </a:prstGeom>
        </p:spPr>
        <p:txBody>
          <a:bodyPr wrap="square" lIns="0" tIns="0" rIns="0" bIns="0" rtlCol="0" vert="horz">
            <a:spAutoFit/>
          </a:bodyPr>
          <a:lstStyle/>
          <a:p>
            <a:pPr marL="12700">
              <a:lnSpc>
                <a:spcPct val="100000"/>
              </a:lnSpc>
            </a:pPr>
            <a:r>
              <a:rPr dirty="0" sz="1050" spc="114">
                <a:solidFill>
                  <a:srgbClr val="00467F"/>
                </a:solidFill>
                <a:latin typeface="Trebuchet MS"/>
                <a:cs typeface="Trebuchet MS"/>
              </a:rPr>
              <a:t>TH</a:t>
            </a:r>
            <a:r>
              <a:rPr dirty="0" sz="1050" spc="-90">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spc="114">
                <a:solidFill>
                  <a:srgbClr val="00467F"/>
                </a:solidFill>
                <a:latin typeface="Trebuchet MS"/>
                <a:cs typeface="Trebuchet MS"/>
              </a:rPr>
              <a:t>EA</a:t>
            </a:r>
            <a:r>
              <a:rPr dirty="0" sz="1050" spc="-95">
                <a:solidFill>
                  <a:srgbClr val="00467F"/>
                </a:solidFill>
                <a:latin typeface="Trebuchet MS"/>
                <a:cs typeface="Trebuchet MS"/>
              </a:rPr>
              <a:t> </a:t>
            </a:r>
            <a:r>
              <a:rPr dirty="0" sz="1050" spc="114">
                <a:solidFill>
                  <a:srgbClr val="00467F"/>
                </a:solidFill>
                <a:latin typeface="Trebuchet MS"/>
                <a:cs typeface="Trebuchet MS"/>
              </a:rPr>
              <a:t>TS</a:t>
            </a:r>
            <a:r>
              <a:rPr dirty="0" sz="1050" spc="395">
                <a:solidFill>
                  <a:srgbClr val="00467F"/>
                </a:solidFill>
                <a:latin typeface="Trebuchet MS"/>
                <a:cs typeface="Trebuchet MS"/>
              </a:rPr>
              <a:t> </a:t>
            </a:r>
            <a:r>
              <a:rPr dirty="0" sz="1050" spc="114">
                <a:solidFill>
                  <a:srgbClr val="00467F"/>
                </a:solidFill>
                <a:latin typeface="Trebuchet MS"/>
                <a:cs typeface="Trebuchet MS"/>
              </a:rPr>
              <a:t>TO</a:t>
            </a:r>
            <a:r>
              <a:rPr dirty="0" sz="1050" spc="430">
                <a:solidFill>
                  <a:srgbClr val="00467F"/>
                </a:solidFill>
                <a:latin typeface="Trebuchet MS"/>
                <a:cs typeface="Trebuchet MS"/>
              </a:rPr>
              <a:t> </a:t>
            </a:r>
            <a:r>
              <a:rPr dirty="0" sz="1050" spc="110">
                <a:solidFill>
                  <a:srgbClr val="00467F"/>
                </a:solidFill>
                <a:latin typeface="Trebuchet MS"/>
                <a:cs typeface="Trebuchet MS"/>
              </a:rPr>
              <a:t>FI</a:t>
            </a:r>
            <a:r>
              <a:rPr dirty="0" sz="1050" spc="-100">
                <a:solidFill>
                  <a:srgbClr val="00467F"/>
                </a:solidFill>
                <a:latin typeface="Trebuchet MS"/>
                <a:cs typeface="Trebuchet MS"/>
              </a:rPr>
              <a:t> </a:t>
            </a:r>
            <a:r>
              <a:rPr dirty="0" sz="1050" spc="114">
                <a:solidFill>
                  <a:srgbClr val="00467F"/>
                </a:solidFill>
                <a:latin typeface="Trebuchet MS"/>
                <a:cs typeface="Trebuchet MS"/>
              </a:rPr>
              <a:t>NA</a:t>
            </a:r>
            <a:r>
              <a:rPr dirty="0" sz="1050" spc="-95">
                <a:solidFill>
                  <a:srgbClr val="00467F"/>
                </a:solidFill>
                <a:latin typeface="Trebuchet MS"/>
                <a:cs typeface="Trebuchet MS"/>
              </a:rPr>
              <a:t> </a:t>
            </a:r>
            <a:r>
              <a:rPr dirty="0" sz="1050" spc="114">
                <a:solidFill>
                  <a:srgbClr val="00467F"/>
                </a:solidFill>
                <a:latin typeface="Trebuchet MS"/>
                <a:cs typeface="Trebuchet MS"/>
              </a:rPr>
              <a:t>NC</a:t>
            </a:r>
            <a:r>
              <a:rPr dirty="0" sz="1050" spc="-90">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L</a:t>
            </a:r>
            <a:endParaRPr sz="1050">
              <a:latin typeface="Trebuchet MS"/>
              <a:cs typeface="Trebuchet MS"/>
            </a:endParaRPr>
          </a:p>
        </p:txBody>
      </p:sp>
      <p:sp>
        <p:nvSpPr>
          <p:cNvPr id="5" name="object 5"/>
          <p:cNvSpPr txBox="1"/>
          <p:nvPr/>
        </p:nvSpPr>
        <p:spPr>
          <a:xfrm>
            <a:off x="2566650" y="937356"/>
            <a:ext cx="77152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S</a:t>
            </a:r>
            <a:r>
              <a:rPr dirty="0" sz="1050" spc="-110">
                <a:solidFill>
                  <a:srgbClr val="00467F"/>
                </a:solidFill>
                <a:latin typeface="Trebuchet MS"/>
                <a:cs typeface="Trebuchet MS"/>
              </a:rPr>
              <a:t> </a:t>
            </a:r>
            <a:r>
              <a:rPr dirty="0" sz="1050" spc="114">
                <a:solidFill>
                  <a:srgbClr val="00467F"/>
                </a:solidFill>
                <a:latin typeface="Trebuchet MS"/>
                <a:cs typeface="Trebuchet MS"/>
              </a:rPr>
              <a:t>ER</a:t>
            </a:r>
            <a:r>
              <a:rPr dirty="0" sz="1050" spc="-110">
                <a:solidFill>
                  <a:srgbClr val="00467F"/>
                </a:solidFill>
                <a:latin typeface="Trebuchet MS"/>
                <a:cs typeface="Trebuchet MS"/>
              </a:rPr>
              <a:t> </a:t>
            </a:r>
            <a:r>
              <a:rPr dirty="0" sz="1050">
                <a:solidFill>
                  <a:srgbClr val="00467F"/>
                </a:solidFill>
                <a:latin typeface="Trebuchet MS"/>
                <a:cs typeface="Trebuchet MS"/>
              </a:rPr>
              <a:t>V</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10">
                <a:solidFill>
                  <a:srgbClr val="00467F"/>
                </a:solidFill>
                <a:latin typeface="Trebuchet MS"/>
                <a:cs typeface="Trebuchet MS"/>
              </a:rPr>
              <a:t> </a:t>
            </a:r>
            <a:r>
              <a:rPr dirty="0" sz="1050">
                <a:solidFill>
                  <a:srgbClr val="00467F"/>
                </a:solidFill>
                <a:latin typeface="Trebuchet MS"/>
                <a:cs typeface="Trebuchet MS"/>
              </a:rPr>
              <a:t>C</a:t>
            </a:r>
            <a:r>
              <a:rPr dirty="0" sz="1050" spc="-114">
                <a:solidFill>
                  <a:srgbClr val="00467F"/>
                </a:solidFill>
                <a:latin typeface="Trebuchet MS"/>
                <a:cs typeface="Trebuchet MS"/>
              </a:rPr>
              <a:t> </a:t>
            </a:r>
            <a:r>
              <a:rPr dirty="0" sz="1050">
                <a:solidFill>
                  <a:srgbClr val="00467F"/>
                </a:solidFill>
                <a:latin typeface="Trebuchet MS"/>
                <a:cs typeface="Trebuchet MS"/>
              </a:rPr>
              <a:t>E</a:t>
            </a:r>
            <a:r>
              <a:rPr dirty="0" sz="1050" spc="-120">
                <a:solidFill>
                  <a:srgbClr val="00467F"/>
                </a:solidFill>
                <a:latin typeface="Trebuchet MS"/>
                <a:cs typeface="Trebuchet MS"/>
              </a:rPr>
              <a:t> </a:t>
            </a:r>
            <a:r>
              <a:rPr dirty="0" sz="1050">
                <a:solidFill>
                  <a:srgbClr val="00467F"/>
                </a:solidFill>
                <a:latin typeface="Trebuchet MS"/>
                <a:cs typeface="Trebuchet MS"/>
              </a:rPr>
              <a:t>S</a:t>
            </a:r>
            <a:endParaRPr sz="1050">
              <a:latin typeface="Trebuchet MS"/>
              <a:cs typeface="Trebuchet MS"/>
            </a:endParaRPr>
          </a:p>
        </p:txBody>
      </p:sp>
      <p:sp>
        <p:nvSpPr>
          <p:cNvPr id="6" name="object 6"/>
          <p:cNvSpPr txBox="1"/>
          <p:nvPr/>
        </p:nvSpPr>
        <p:spPr>
          <a:xfrm>
            <a:off x="3404810" y="937356"/>
            <a:ext cx="3331210"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a:solidFill>
                  <a:srgbClr val="00467F"/>
                </a:solidFill>
                <a:latin typeface="Trebuchet MS"/>
                <a:cs typeface="Trebuchet MS"/>
              </a:rPr>
              <a:t>G</a:t>
            </a:r>
            <a:r>
              <a:rPr dirty="0" sz="1050" spc="-9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spc="114">
                <a:solidFill>
                  <a:srgbClr val="00467F"/>
                </a:solidFill>
                <a:latin typeface="Trebuchet MS"/>
                <a:cs typeface="Trebuchet MS"/>
              </a:rPr>
              <a:t>NI</a:t>
            </a:r>
            <a:r>
              <a:rPr dirty="0" sz="1050" spc="-100">
                <a:solidFill>
                  <a:srgbClr val="00467F"/>
                </a:solidFill>
                <a:latin typeface="Trebuchet MS"/>
                <a:cs typeface="Trebuchet MS"/>
              </a:rPr>
              <a:t> </a:t>
            </a:r>
            <a:r>
              <a:rPr dirty="0" sz="1050">
                <a:solidFill>
                  <a:srgbClr val="00467F"/>
                </a:solidFill>
                <a:latin typeface="Trebuchet MS"/>
                <a:cs typeface="Trebuchet MS"/>
              </a:rPr>
              <a:t>Z</a:t>
            </a:r>
            <a:r>
              <a:rPr dirty="0" sz="1050" spc="-10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spc="114">
                <a:solidFill>
                  <a:srgbClr val="00467F"/>
                </a:solidFill>
                <a:latin typeface="Trebuchet MS"/>
                <a:cs typeface="Trebuchet MS"/>
              </a:rPr>
              <a:t>TI</a:t>
            </a:r>
            <a:r>
              <a:rPr dirty="0" sz="1050" spc="-10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spc="114">
                <a:solidFill>
                  <a:srgbClr val="00467F"/>
                </a:solidFill>
                <a:latin typeface="Trebuchet MS"/>
                <a:cs typeface="Trebuchet MS"/>
              </a:rPr>
              <a:t>NS</a:t>
            </a:r>
            <a:r>
              <a:rPr dirty="0" sz="1050" spc="405">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spc="150">
                <a:solidFill>
                  <a:srgbClr val="00467F"/>
                </a:solidFill>
                <a:latin typeface="Trebuchet MS"/>
                <a:cs typeface="Trebuchet MS"/>
              </a:rPr>
              <a:t>NTI</a:t>
            </a:r>
            <a:r>
              <a:rPr dirty="0" sz="1050" spc="-100">
                <a:solidFill>
                  <a:srgbClr val="00467F"/>
                </a:solidFill>
                <a:latin typeface="Trebuchet MS"/>
                <a:cs typeface="Trebuchet MS"/>
              </a:rPr>
              <a:t> </a:t>
            </a:r>
            <a:r>
              <a:rPr dirty="0" sz="1050" spc="114">
                <a:solidFill>
                  <a:srgbClr val="00467F"/>
                </a:solidFill>
                <a:latin typeface="Trebuchet MS"/>
                <a:cs typeface="Trebuchet MS"/>
              </a:rPr>
              <a:t>NU</a:t>
            </a:r>
            <a:r>
              <a:rPr dirty="0" sz="1050" spc="-95">
                <a:solidFill>
                  <a:srgbClr val="00467F"/>
                </a:solidFill>
                <a:latin typeface="Trebuchet MS"/>
                <a:cs typeface="Trebuchet MS"/>
              </a:rPr>
              <a:t> </a:t>
            </a:r>
            <a:r>
              <a:rPr dirty="0" sz="1050" spc="114">
                <a:solidFill>
                  <a:srgbClr val="00467F"/>
                </a:solidFill>
                <a:latin typeface="Trebuchet MS"/>
                <a:cs typeface="Trebuchet MS"/>
              </a:rPr>
              <a:t>ES</a:t>
            </a:r>
            <a:r>
              <a:rPr dirty="0" sz="1050" spc="390">
                <a:solidFill>
                  <a:srgbClr val="00467F"/>
                </a:solidFill>
                <a:latin typeface="Trebuchet MS"/>
                <a:cs typeface="Trebuchet MS"/>
              </a:rPr>
              <a:t> </a:t>
            </a:r>
            <a:r>
              <a:rPr dirty="0" sz="1050" spc="114">
                <a:solidFill>
                  <a:srgbClr val="00467F"/>
                </a:solidFill>
                <a:latin typeface="Trebuchet MS"/>
                <a:cs typeface="Trebuchet MS"/>
              </a:rPr>
              <a:t>TO</a:t>
            </a:r>
            <a:r>
              <a:rPr dirty="0" sz="1050" spc="440">
                <a:solidFill>
                  <a:srgbClr val="00467F"/>
                </a:solidFill>
                <a:latin typeface="Trebuchet MS"/>
                <a:cs typeface="Trebuchet MS"/>
              </a:rPr>
              <a:t> </a:t>
            </a:r>
            <a:r>
              <a:rPr dirty="0" sz="1050" spc="114">
                <a:solidFill>
                  <a:srgbClr val="00467F"/>
                </a:solidFill>
                <a:latin typeface="Trebuchet MS"/>
                <a:cs typeface="Trebuchet MS"/>
              </a:rPr>
              <a:t>EV</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L</a:t>
            </a:r>
            <a:r>
              <a:rPr dirty="0" sz="1050" spc="-90">
                <a:solidFill>
                  <a:srgbClr val="00467F"/>
                </a:solidFill>
                <a:latin typeface="Trebuchet MS"/>
                <a:cs typeface="Trebuchet MS"/>
              </a:rPr>
              <a:t> </a:t>
            </a:r>
            <a:r>
              <a:rPr dirty="0" sz="1050">
                <a:solidFill>
                  <a:srgbClr val="00467F"/>
                </a:solidFill>
                <a:latin typeface="Trebuchet MS"/>
                <a:cs typeface="Trebuchet MS"/>
              </a:rPr>
              <a:t>V</a:t>
            </a:r>
            <a:r>
              <a:rPr dirty="0" sz="1050" spc="-105">
                <a:solidFill>
                  <a:srgbClr val="00467F"/>
                </a:solidFill>
                <a:latin typeface="Trebuchet MS"/>
                <a:cs typeface="Trebuchet MS"/>
              </a:rPr>
              <a:t> </a:t>
            </a:r>
            <a:r>
              <a:rPr dirty="0" sz="1050">
                <a:solidFill>
                  <a:srgbClr val="00467F"/>
                </a:solidFill>
                <a:latin typeface="Trebuchet MS"/>
                <a:cs typeface="Trebuchet MS"/>
              </a:rPr>
              <a:t>E</a:t>
            </a:r>
            <a:endParaRPr sz="1050">
              <a:latin typeface="Trebuchet MS"/>
              <a:cs typeface="Trebuchet MS"/>
            </a:endParaRPr>
          </a:p>
        </p:txBody>
      </p:sp>
      <p:sp>
        <p:nvSpPr>
          <p:cNvPr id="7" name="object 7"/>
          <p:cNvSpPr/>
          <p:nvPr/>
        </p:nvSpPr>
        <p:spPr>
          <a:xfrm>
            <a:off x="6419453" y="3940351"/>
            <a:ext cx="46990" cy="39370"/>
          </a:xfrm>
          <a:custGeom>
            <a:avLst/>
            <a:gdLst/>
            <a:ahLst/>
            <a:cxnLst/>
            <a:rect l="l" t="t" r="r" b="b"/>
            <a:pathLst>
              <a:path w="46989" h="39370">
                <a:moveTo>
                  <a:pt x="25857" y="2590"/>
                </a:moveTo>
                <a:lnTo>
                  <a:pt x="2578" y="2590"/>
                </a:lnTo>
                <a:lnTo>
                  <a:pt x="0" y="5168"/>
                </a:lnTo>
                <a:lnTo>
                  <a:pt x="0" y="10350"/>
                </a:lnTo>
                <a:lnTo>
                  <a:pt x="7759" y="18110"/>
                </a:lnTo>
                <a:lnTo>
                  <a:pt x="12928" y="20688"/>
                </a:lnTo>
                <a:lnTo>
                  <a:pt x="15519" y="25869"/>
                </a:lnTo>
                <a:lnTo>
                  <a:pt x="20688" y="28447"/>
                </a:lnTo>
                <a:lnTo>
                  <a:pt x="23279" y="31038"/>
                </a:lnTo>
                <a:lnTo>
                  <a:pt x="28447" y="33629"/>
                </a:lnTo>
                <a:lnTo>
                  <a:pt x="31038" y="36220"/>
                </a:lnTo>
                <a:lnTo>
                  <a:pt x="33616" y="36220"/>
                </a:lnTo>
                <a:lnTo>
                  <a:pt x="36207" y="38798"/>
                </a:lnTo>
                <a:lnTo>
                  <a:pt x="41389" y="38798"/>
                </a:lnTo>
                <a:lnTo>
                  <a:pt x="43967" y="36220"/>
                </a:lnTo>
                <a:lnTo>
                  <a:pt x="43967" y="31038"/>
                </a:lnTo>
                <a:lnTo>
                  <a:pt x="46558" y="31038"/>
                </a:lnTo>
                <a:lnTo>
                  <a:pt x="46558" y="23279"/>
                </a:lnTo>
                <a:lnTo>
                  <a:pt x="43967" y="20688"/>
                </a:lnTo>
                <a:lnTo>
                  <a:pt x="43967" y="18110"/>
                </a:lnTo>
                <a:lnTo>
                  <a:pt x="36207" y="10350"/>
                </a:lnTo>
                <a:lnTo>
                  <a:pt x="36207" y="7759"/>
                </a:lnTo>
                <a:lnTo>
                  <a:pt x="33616" y="7759"/>
                </a:lnTo>
                <a:lnTo>
                  <a:pt x="31038" y="5168"/>
                </a:lnTo>
                <a:lnTo>
                  <a:pt x="28447" y="5168"/>
                </a:lnTo>
                <a:lnTo>
                  <a:pt x="25857" y="2590"/>
                </a:lnTo>
                <a:close/>
              </a:path>
              <a:path w="46989" h="39370">
                <a:moveTo>
                  <a:pt x="18097" y="0"/>
                </a:moveTo>
                <a:lnTo>
                  <a:pt x="10337" y="0"/>
                </a:lnTo>
                <a:lnTo>
                  <a:pt x="7759" y="2590"/>
                </a:lnTo>
                <a:lnTo>
                  <a:pt x="20688" y="2590"/>
                </a:lnTo>
                <a:lnTo>
                  <a:pt x="18097" y="0"/>
                </a:lnTo>
                <a:close/>
              </a:path>
            </a:pathLst>
          </a:custGeom>
          <a:solidFill>
            <a:srgbClr val="777877"/>
          </a:solidFill>
        </p:spPr>
        <p:txBody>
          <a:bodyPr wrap="square" lIns="0" tIns="0" rIns="0" bIns="0" rtlCol="0"/>
          <a:lstStyle/>
          <a:p/>
        </p:txBody>
      </p:sp>
      <p:sp>
        <p:nvSpPr>
          <p:cNvPr id="8" name="object 8"/>
          <p:cNvSpPr/>
          <p:nvPr/>
        </p:nvSpPr>
        <p:spPr>
          <a:xfrm>
            <a:off x="6419453" y="3940351"/>
            <a:ext cx="46990" cy="39370"/>
          </a:xfrm>
          <a:custGeom>
            <a:avLst/>
            <a:gdLst/>
            <a:ahLst/>
            <a:cxnLst/>
            <a:rect l="l" t="t" r="r" b="b"/>
            <a:pathLst>
              <a:path w="46989" h="39370">
                <a:moveTo>
                  <a:pt x="25857" y="2590"/>
                </a:moveTo>
                <a:lnTo>
                  <a:pt x="2578" y="2590"/>
                </a:lnTo>
                <a:lnTo>
                  <a:pt x="0" y="5168"/>
                </a:lnTo>
                <a:lnTo>
                  <a:pt x="0" y="10350"/>
                </a:lnTo>
                <a:lnTo>
                  <a:pt x="7759" y="18110"/>
                </a:lnTo>
                <a:lnTo>
                  <a:pt x="12928" y="20688"/>
                </a:lnTo>
                <a:lnTo>
                  <a:pt x="15519" y="25869"/>
                </a:lnTo>
                <a:lnTo>
                  <a:pt x="20688" y="28447"/>
                </a:lnTo>
                <a:lnTo>
                  <a:pt x="23279" y="31038"/>
                </a:lnTo>
                <a:lnTo>
                  <a:pt x="28447" y="33629"/>
                </a:lnTo>
                <a:lnTo>
                  <a:pt x="31038" y="36220"/>
                </a:lnTo>
                <a:lnTo>
                  <a:pt x="33616" y="36220"/>
                </a:lnTo>
                <a:lnTo>
                  <a:pt x="36207" y="38798"/>
                </a:lnTo>
                <a:lnTo>
                  <a:pt x="41389" y="38798"/>
                </a:lnTo>
                <a:lnTo>
                  <a:pt x="43967" y="36220"/>
                </a:lnTo>
                <a:lnTo>
                  <a:pt x="43967" y="31038"/>
                </a:lnTo>
                <a:lnTo>
                  <a:pt x="46558" y="31038"/>
                </a:lnTo>
                <a:lnTo>
                  <a:pt x="46558" y="23279"/>
                </a:lnTo>
                <a:lnTo>
                  <a:pt x="43967" y="20688"/>
                </a:lnTo>
                <a:lnTo>
                  <a:pt x="43967" y="18110"/>
                </a:lnTo>
                <a:lnTo>
                  <a:pt x="36207" y="10350"/>
                </a:lnTo>
                <a:lnTo>
                  <a:pt x="36207" y="7759"/>
                </a:lnTo>
                <a:lnTo>
                  <a:pt x="33616" y="7759"/>
                </a:lnTo>
                <a:lnTo>
                  <a:pt x="31038" y="5168"/>
                </a:lnTo>
                <a:lnTo>
                  <a:pt x="28447" y="5168"/>
                </a:lnTo>
                <a:lnTo>
                  <a:pt x="25857" y="2590"/>
                </a:lnTo>
                <a:close/>
              </a:path>
              <a:path w="46989" h="39370">
                <a:moveTo>
                  <a:pt x="18097" y="0"/>
                </a:moveTo>
                <a:lnTo>
                  <a:pt x="10337" y="0"/>
                </a:lnTo>
                <a:lnTo>
                  <a:pt x="7759" y="2590"/>
                </a:lnTo>
                <a:lnTo>
                  <a:pt x="20688" y="2590"/>
                </a:lnTo>
                <a:lnTo>
                  <a:pt x="18097" y="0"/>
                </a:lnTo>
                <a:close/>
              </a:path>
            </a:pathLst>
          </a:custGeom>
          <a:solidFill>
            <a:srgbClr val="777877"/>
          </a:solidFill>
        </p:spPr>
        <p:txBody>
          <a:bodyPr wrap="square" lIns="0" tIns="0" rIns="0" bIns="0" rtlCol="0"/>
          <a:lstStyle/>
          <a:p/>
        </p:txBody>
      </p:sp>
      <p:sp>
        <p:nvSpPr>
          <p:cNvPr id="9" name="object 9"/>
          <p:cNvSpPr/>
          <p:nvPr/>
        </p:nvSpPr>
        <p:spPr>
          <a:xfrm>
            <a:off x="506168" y="1276658"/>
            <a:ext cx="6045795" cy="3519897"/>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6522919" y="4258517"/>
            <a:ext cx="85725" cy="173355"/>
          </a:xfrm>
          <a:custGeom>
            <a:avLst/>
            <a:gdLst/>
            <a:ahLst/>
            <a:cxnLst/>
            <a:rect l="l" t="t" r="r" b="b"/>
            <a:pathLst>
              <a:path w="85725" h="173354">
                <a:moveTo>
                  <a:pt x="28447" y="165557"/>
                </a:moveTo>
                <a:lnTo>
                  <a:pt x="10350" y="165557"/>
                </a:lnTo>
                <a:lnTo>
                  <a:pt x="12928" y="168147"/>
                </a:lnTo>
                <a:lnTo>
                  <a:pt x="12928" y="170726"/>
                </a:lnTo>
                <a:lnTo>
                  <a:pt x="18110" y="170726"/>
                </a:lnTo>
                <a:lnTo>
                  <a:pt x="20688" y="173316"/>
                </a:lnTo>
                <a:lnTo>
                  <a:pt x="28447" y="173316"/>
                </a:lnTo>
                <a:lnTo>
                  <a:pt x="28447" y="165557"/>
                </a:lnTo>
                <a:close/>
              </a:path>
              <a:path w="85725" h="173354">
                <a:moveTo>
                  <a:pt x="20688" y="2590"/>
                </a:moveTo>
                <a:lnTo>
                  <a:pt x="5168" y="2590"/>
                </a:lnTo>
                <a:lnTo>
                  <a:pt x="5168" y="18110"/>
                </a:lnTo>
                <a:lnTo>
                  <a:pt x="7759" y="23279"/>
                </a:lnTo>
                <a:lnTo>
                  <a:pt x="7759" y="28460"/>
                </a:lnTo>
                <a:lnTo>
                  <a:pt x="10350" y="36220"/>
                </a:lnTo>
                <a:lnTo>
                  <a:pt x="15519" y="46570"/>
                </a:lnTo>
                <a:lnTo>
                  <a:pt x="23279" y="54330"/>
                </a:lnTo>
                <a:lnTo>
                  <a:pt x="23279" y="56908"/>
                </a:lnTo>
                <a:lnTo>
                  <a:pt x="25869" y="59499"/>
                </a:lnTo>
                <a:lnTo>
                  <a:pt x="25869" y="72428"/>
                </a:lnTo>
                <a:lnTo>
                  <a:pt x="23279" y="77609"/>
                </a:lnTo>
                <a:lnTo>
                  <a:pt x="23279" y="80187"/>
                </a:lnTo>
                <a:lnTo>
                  <a:pt x="20688" y="82778"/>
                </a:lnTo>
                <a:lnTo>
                  <a:pt x="18110" y="87947"/>
                </a:lnTo>
                <a:lnTo>
                  <a:pt x="18110" y="90538"/>
                </a:lnTo>
                <a:lnTo>
                  <a:pt x="15519" y="90538"/>
                </a:lnTo>
                <a:lnTo>
                  <a:pt x="2590" y="103479"/>
                </a:lnTo>
                <a:lnTo>
                  <a:pt x="2590" y="106057"/>
                </a:lnTo>
                <a:lnTo>
                  <a:pt x="0" y="108648"/>
                </a:lnTo>
                <a:lnTo>
                  <a:pt x="0" y="116408"/>
                </a:lnTo>
                <a:lnTo>
                  <a:pt x="2590" y="121577"/>
                </a:lnTo>
                <a:lnTo>
                  <a:pt x="2590" y="144856"/>
                </a:lnTo>
                <a:lnTo>
                  <a:pt x="5168" y="152615"/>
                </a:lnTo>
                <a:lnTo>
                  <a:pt x="5168" y="160388"/>
                </a:lnTo>
                <a:lnTo>
                  <a:pt x="7759" y="162966"/>
                </a:lnTo>
                <a:lnTo>
                  <a:pt x="7759" y="165557"/>
                </a:lnTo>
                <a:lnTo>
                  <a:pt x="31038" y="165557"/>
                </a:lnTo>
                <a:lnTo>
                  <a:pt x="31038" y="144856"/>
                </a:lnTo>
                <a:lnTo>
                  <a:pt x="33629" y="142278"/>
                </a:lnTo>
                <a:lnTo>
                  <a:pt x="33629" y="139687"/>
                </a:lnTo>
                <a:lnTo>
                  <a:pt x="36207" y="139687"/>
                </a:lnTo>
                <a:lnTo>
                  <a:pt x="49148" y="126758"/>
                </a:lnTo>
                <a:lnTo>
                  <a:pt x="51739" y="126758"/>
                </a:lnTo>
                <a:lnTo>
                  <a:pt x="56908" y="124167"/>
                </a:lnTo>
                <a:lnTo>
                  <a:pt x="64668" y="118998"/>
                </a:lnTo>
                <a:lnTo>
                  <a:pt x="69837" y="118998"/>
                </a:lnTo>
                <a:lnTo>
                  <a:pt x="75018" y="113817"/>
                </a:lnTo>
                <a:lnTo>
                  <a:pt x="77596" y="113817"/>
                </a:lnTo>
                <a:lnTo>
                  <a:pt x="77596" y="111239"/>
                </a:lnTo>
                <a:lnTo>
                  <a:pt x="80187" y="108648"/>
                </a:lnTo>
                <a:lnTo>
                  <a:pt x="80187" y="106057"/>
                </a:lnTo>
                <a:lnTo>
                  <a:pt x="82778" y="103479"/>
                </a:lnTo>
                <a:lnTo>
                  <a:pt x="82778" y="98297"/>
                </a:lnTo>
                <a:lnTo>
                  <a:pt x="85356" y="95719"/>
                </a:lnTo>
                <a:lnTo>
                  <a:pt x="85356" y="75018"/>
                </a:lnTo>
                <a:lnTo>
                  <a:pt x="51739" y="75018"/>
                </a:lnTo>
                <a:lnTo>
                  <a:pt x="51739" y="49148"/>
                </a:lnTo>
                <a:lnTo>
                  <a:pt x="38798" y="49148"/>
                </a:lnTo>
                <a:lnTo>
                  <a:pt x="33629" y="46570"/>
                </a:lnTo>
                <a:lnTo>
                  <a:pt x="31038" y="46570"/>
                </a:lnTo>
                <a:lnTo>
                  <a:pt x="28447" y="43980"/>
                </a:lnTo>
                <a:lnTo>
                  <a:pt x="28447" y="33629"/>
                </a:lnTo>
                <a:lnTo>
                  <a:pt x="31038" y="25869"/>
                </a:lnTo>
                <a:lnTo>
                  <a:pt x="31038" y="15519"/>
                </a:lnTo>
                <a:lnTo>
                  <a:pt x="28447" y="12941"/>
                </a:lnTo>
                <a:lnTo>
                  <a:pt x="28447" y="10350"/>
                </a:lnTo>
                <a:lnTo>
                  <a:pt x="25869" y="7759"/>
                </a:lnTo>
                <a:lnTo>
                  <a:pt x="25869" y="5181"/>
                </a:lnTo>
                <a:lnTo>
                  <a:pt x="23279" y="5181"/>
                </a:lnTo>
                <a:lnTo>
                  <a:pt x="20688" y="2590"/>
                </a:lnTo>
                <a:close/>
              </a:path>
              <a:path w="85725" h="173354">
                <a:moveTo>
                  <a:pt x="82778" y="72428"/>
                </a:moveTo>
                <a:lnTo>
                  <a:pt x="72428" y="72428"/>
                </a:lnTo>
                <a:lnTo>
                  <a:pt x="67259" y="75018"/>
                </a:lnTo>
                <a:lnTo>
                  <a:pt x="82778" y="75018"/>
                </a:lnTo>
                <a:lnTo>
                  <a:pt x="82778" y="72428"/>
                </a:lnTo>
                <a:close/>
              </a:path>
              <a:path w="85725" h="173354">
                <a:moveTo>
                  <a:pt x="12928" y="0"/>
                </a:moveTo>
                <a:lnTo>
                  <a:pt x="10350" y="0"/>
                </a:lnTo>
                <a:lnTo>
                  <a:pt x="7759" y="2590"/>
                </a:lnTo>
                <a:lnTo>
                  <a:pt x="15519" y="2590"/>
                </a:lnTo>
                <a:lnTo>
                  <a:pt x="12928" y="0"/>
                </a:lnTo>
                <a:close/>
              </a:path>
            </a:pathLst>
          </a:custGeom>
          <a:solidFill>
            <a:srgbClr val="777877"/>
          </a:solidFill>
        </p:spPr>
        <p:txBody>
          <a:bodyPr wrap="square" lIns="0" tIns="0" rIns="0" bIns="0" rtlCol="0"/>
          <a:lstStyle/>
          <a:p/>
        </p:txBody>
      </p:sp>
      <p:sp>
        <p:nvSpPr>
          <p:cNvPr id="11" name="object 11"/>
          <p:cNvSpPr/>
          <p:nvPr/>
        </p:nvSpPr>
        <p:spPr>
          <a:xfrm>
            <a:off x="6522919" y="4258517"/>
            <a:ext cx="85725" cy="173355"/>
          </a:xfrm>
          <a:custGeom>
            <a:avLst/>
            <a:gdLst/>
            <a:ahLst/>
            <a:cxnLst/>
            <a:rect l="l" t="t" r="r" b="b"/>
            <a:pathLst>
              <a:path w="85725" h="173354">
                <a:moveTo>
                  <a:pt x="28447" y="165557"/>
                </a:moveTo>
                <a:lnTo>
                  <a:pt x="10350" y="165557"/>
                </a:lnTo>
                <a:lnTo>
                  <a:pt x="12928" y="168147"/>
                </a:lnTo>
                <a:lnTo>
                  <a:pt x="12928" y="170726"/>
                </a:lnTo>
                <a:lnTo>
                  <a:pt x="18110" y="170726"/>
                </a:lnTo>
                <a:lnTo>
                  <a:pt x="20688" y="173316"/>
                </a:lnTo>
                <a:lnTo>
                  <a:pt x="28447" y="173316"/>
                </a:lnTo>
                <a:lnTo>
                  <a:pt x="28447" y="165557"/>
                </a:lnTo>
                <a:close/>
              </a:path>
              <a:path w="85725" h="173354">
                <a:moveTo>
                  <a:pt x="20688" y="2590"/>
                </a:moveTo>
                <a:lnTo>
                  <a:pt x="5168" y="2590"/>
                </a:lnTo>
                <a:lnTo>
                  <a:pt x="5168" y="18110"/>
                </a:lnTo>
                <a:lnTo>
                  <a:pt x="7759" y="23279"/>
                </a:lnTo>
                <a:lnTo>
                  <a:pt x="7759" y="28460"/>
                </a:lnTo>
                <a:lnTo>
                  <a:pt x="10350" y="36220"/>
                </a:lnTo>
                <a:lnTo>
                  <a:pt x="15519" y="46570"/>
                </a:lnTo>
                <a:lnTo>
                  <a:pt x="23279" y="54330"/>
                </a:lnTo>
                <a:lnTo>
                  <a:pt x="23279" y="56908"/>
                </a:lnTo>
                <a:lnTo>
                  <a:pt x="25869" y="59499"/>
                </a:lnTo>
                <a:lnTo>
                  <a:pt x="25869" y="72428"/>
                </a:lnTo>
                <a:lnTo>
                  <a:pt x="23279" y="77609"/>
                </a:lnTo>
                <a:lnTo>
                  <a:pt x="23279" y="80187"/>
                </a:lnTo>
                <a:lnTo>
                  <a:pt x="20688" y="82778"/>
                </a:lnTo>
                <a:lnTo>
                  <a:pt x="18110" y="87947"/>
                </a:lnTo>
                <a:lnTo>
                  <a:pt x="18110" y="90538"/>
                </a:lnTo>
                <a:lnTo>
                  <a:pt x="15519" y="90538"/>
                </a:lnTo>
                <a:lnTo>
                  <a:pt x="2590" y="103479"/>
                </a:lnTo>
                <a:lnTo>
                  <a:pt x="2590" y="106057"/>
                </a:lnTo>
                <a:lnTo>
                  <a:pt x="0" y="108648"/>
                </a:lnTo>
                <a:lnTo>
                  <a:pt x="0" y="116408"/>
                </a:lnTo>
                <a:lnTo>
                  <a:pt x="2590" y="121577"/>
                </a:lnTo>
                <a:lnTo>
                  <a:pt x="2590" y="144856"/>
                </a:lnTo>
                <a:lnTo>
                  <a:pt x="5168" y="152615"/>
                </a:lnTo>
                <a:lnTo>
                  <a:pt x="5168" y="160388"/>
                </a:lnTo>
                <a:lnTo>
                  <a:pt x="7759" y="162966"/>
                </a:lnTo>
                <a:lnTo>
                  <a:pt x="7759" y="165557"/>
                </a:lnTo>
                <a:lnTo>
                  <a:pt x="31038" y="165557"/>
                </a:lnTo>
                <a:lnTo>
                  <a:pt x="31038" y="144856"/>
                </a:lnTo>
                <a:lnTo>
                  <a:pt x="33629" y="142278"/>
                </a:lnTo>
                <a:lnTo>
                  <a:pt x="33629" y="139687"/>
                </a:lnTo>
                <a:lnTo>
                  <a:pt x="36207" y="139687"/>
                </a:lnTo>
                <a:lnTo>
                  <a:pt x="49148" y="126758"/>
                </a:lnTo>
                <a:lnTo>
                  <a:pt x="51739" y="126758"/>
                </a:lnTo>
                <a:lnTo>
                  <a:pt x="56908" y="124167"/>
                </a:lnTo>
                <a:lnTo>
                  <a:pt x="64668" y="118998"/>
                </a:lnTo>
                <a:lnTo>
                  <a:pt x="69837" y="118998"/>
                </a:lnTo>
                <a:lnTo>
                  <a:pt x="75018" y="113817"/>
                </a:lnTo>
                <a:lnTo>
                  <a:pt x="77596" y="113817"/>
                </a:lnTo>
                <a:lnTo>
                  <a:pt x="77596" y="111239"/>
                </a:lnTo>
                <a:lnTo>
                  <a:pt x="80187" y="108648"/>
                </a:lnTo>
                <a:lnTo>
                  <a:pt x="80187" y="106057"/>
                </a:lnTo>
                <a:lnTo>
                  <a:pt x="82778" y="103479"/>
                </a:lnTo>
                <a:lnTo>
                  <a:pt x="82778" y="98297"/>
                </a:lnTo>
                <a:lnTo>
                  <a:pt x="85356" y="95719"/>
                </a:lnTo>
                <a:lnTo>
                  <a:pt x="85356" y="75018"/>
                </a:lnTo>
                <a:lnTo>
                  <a:pt x="51739" y="75018"/>
                </a:lnTo>
                <a:lnTo>
                  <a:pt x="51739" y="49148"/>
                </a:lnTo>
                <a:lnTo>
                  <a:pt x="38798" y="49148"/>
                </a:lnTo>
                <a:lnTo>
                  <a:pt x="33629" y="46570"/>
                </a:lnTo>
                <a:lnTo>
                  <a:pt x="31038" y="46570"/>
                </a:lnTo>
                <a:lnTo>
                  <a:pt x="28447" y="43980"/>
                </a:lnTo>
                <a:lnTo>
                  <a:pt x="28447" y="33629"/>
                </a:lnTo>
                <a:lnTo>
                  <a:pt x="31038" y="25869"/>
                </a:lnTo>
                <a:lnTo>
                  <a:pt x="31038" y="15519"/>
                </a:lnTo>
                <a:lnTo>
                  <a:pt x="28447" y="12941"/>
                </a:lnTo>
                <a:lnTo>
                  <a:pt x="28447" y="10350"/>
                </a:lnTo>
                <a:lnTo>
                  <a:pt x="25869" y="7759"/>
                </a:lnTo>
                <a:lnTo>
                  <a:pt x="25869" y="5181"/>
                </a:lnTo>
                <a:lnTo>
                  <a:pt x="23279" y="5181"/>
                </a:lnTo>
                <a:lnTo>
                  <a:pt x="20688" y="2590"/>
                </a:lnTo>
                <a:close/>
              </a:path>
              <a:path w="85725" h="173354">
                <a:moveTo>
                  <a:pt x="82778" y="72428"/>
                </a:moveTo>
                <a:lnTo>
                  <a:pt x="72428" y="72428"/>
                </a:lnTo>
                <a:lnTo>
                  <a:pt x="67259" y="75018"/>
                </a:lnTo>
                <a:lnTo>
                  <a:pt x="82778" y="75018"/>
                </a:lnTo>
                <a:lnTo>
                  <a:pt x="82778" y="72428"/>
                </a:lnTo>
                <a:close/>
              </a:path>
              <a:path w="85725" h="173354">
                <a:moveTo>
                  <a:pt x="12928" y="0"/>
                </a:moveTo>
                <a:lnTo>
                  <a:pt x="10350" y="0"/>
                </a:lnTo>
                <a:lnTo>
                  <a:pt x="7759" y="2590"/>
                </a:lnTo>
                <a:lnTo>
                  <a:pt x="15519" y="2590"/>
                </a:lnTo>
                <a:lnTo>
                  <a:pt x="12928" y="0"/>
                </a:lnTo>
                <a:close/>
              </a:path>
            </a:pathLst>
          </a:custGeom>
          <a:solidFill>
            <a:srgbClr val="777877"/>
          </a:solidFill>
        </p:spPr>
        <p:txBody>
          <a:bodyPr wrap="square" lIns="0" tIns="0" rIns="0" bIns="0" rtlCol="0"/>
          <a:lstStyle/>
          <a:p/>
        </p:txBody>
      </p:sp>
      <p:sp>
        <p:nvSpPr>
          <p:cNvPr id="12" name="object 12"/>
          <p:cNvSpPr/>
          <p:nvPr/>
        </p:nvSpPr>
        <p:spPr>
          <a:xfrm>
            <a:off x="6349610" y="4398209"/>
            <a:ext cx="163195" cy="165735"/>
          </a:xfrm>
          <a:custGeom>
            <a:avLst/>
            <a:gdLst/>
            <a:ahLst/>
            <a:cxnLst/>
            <a:rect l="l" t="t" r="r" b="b"/>
            <a:pathLst>
              <a:path w="163195" h="165735">
                <a:moveTo>
                  <a:pt x="106057" y="87947"/>
                </a:moveTo>
                <a:lnTo>
                  <a:pt x="33629" y="87947"/>
                </a:lnTo>
                <a:lnTo>
                  <a:pt x="31038" y="90525"/>
                </a:lnTo>
                <a:lnTo>
                  <a:pt x="23279" y="95707"/>
                </a:lnTo>
                <a:lnTo>
                  <a:pt x="18097" y="98298"/>
                </a:lnTo>
                <a:lnTo>
                  <a:pt x="12928" y="103466"/>
                </a:lnTo>
                <a:lnTo>
                  <a:pt x="7759" y="106057"/>
                </a:lnTo>
                <a:lnTo>
                  <a:pt x="5168" y="108635"/>
                </a:lnTo>
                <a:lnTo>
                  <a:pt x="5168" y="111226"/>
                </a:lnTo>
                <a:lnTo>
                  <a:pt x="0" y="116395"/>
                </a:lnTo>
                <a:lnTo>
                  <a:pt x="0" y="129336"/>
                </a:lnTo>
                <a:lnTo>
                  <a:pt x="2578" y="131914"/>
                </a:lnTo>
                <a:lnTo>
                  <a:pt x="2578" y="134505"/>
                </a:lnTo>
                <a:lnTo>
                  <a:pt x="5168" y="139674"/>
                </a:lnTo>
                <a:lnTo>
                  <a:pt x="7759" y="142265"/>
                </a:lnTo>
                <a:lnTo>
                  <a:pt x="10337" y="147434"/>
                </a:lnTo>
                <a:lnTo>
                  <a:pt x="20688" y="157784"/>
                </a:lnTo>
                <a:lnTo>
                  <a:pt x="20688" y="160375"/>
                </a:lnTo>
                <a:lnTo>
                  <a:pt x="23279" y="162966"/>
                </a:lnTo>
                <a:lnTo>
                  <a:pt x="25869" y="162966"/>
                </a:lnTo>
                <a:lnTo>
                  <a:pt x="28448" y="165544"/>
                </a:lnTo>
                <a:lnTo>
                  <a:pt x="41389" y="165544"/>
                </a:lnTo>
                <a:lnTo>
                  <a:pt x="46558" y="160375"/>
                </a:lnTo>
                <a:lnTo>
                  <a:pt x="49149" y="160375"/>
                </a:lnTo>
                <a:lnTo>
                  <a:pt x="59486" y="150025"/>
                </a:lnTo>
                <a:lnTo>
                  <a:pt x="62077" y="144856"/>
                </a:lnTo>
                <a:lnTo>
                  <a:pt x="67246" y="139674"/>
                </a:lnTo>
                <a:lnTo>
                  <a:pt x="69837" y="134505"/>
                </a:lnTo>
                <a:lnTo>
                  <a:pt x="69837" y="131914"/>
                </a:lnTo>
                <a:lnTo>
                  <a:pt x="75006" y="126746"/>
                </a:lnTo>
                <a:lnTo>
                  <a:pt x="75006" y="121577"/>
                </a:lnTo>
                <a:lnTo>
                  <a:pt x="77597" y="118986"/>
                </a:lnTo>
                <a:lnTo>
                  <a:pt x="77597" y="113817"/>
                </a:lnTo>
                <a:lnTo>
                  <a:pt x="80187" y="111226"/>
                </a:lnTo>
                <a:lnTo>
                  <a:pt x="80187" y="108635"/>
                </a:lnTo>
                <a:lnTo>
                  <a:pt x="85356" y="103466"/>
                </a:lnTo>
                <a:lnTo>
                  <a:pt x="90525" y="100876"/>
                </a:lnTo>
                <a:lnTo>
                  <a:pt x="93116" y="95707"/>
                </a:lnTo>
                <a:lnTo>
                  <a:pt x="95707" y="93116"/>
                </a:lnTo>
                <a:lnTo>
                  <a:pt x="100876" y="93116"/>
                </a:lnTo>
                <a:lnTo>
                  <a:pt x="106057" y="87947"/>
                </a:lnTo>
                <a:close/>
              </a:path>
              <a:path w="163195" h="165735">
                <a:moveTo>
                  <a:pt x="121577" y="87947"/>
                </a:moveTo>
                <a:lnTo>
                  <a:pt x="113817" y="87947"/>
                </a:lnTo>
                <a:lnTo>
                  <a:pt x="116395" y="90525"/>
                </a:lnTo>
                <a:lnTo>
                  <a:pt x="118986" y="90525"/>
                </a:lnTo>
                <a:lnTo>
                  <a:pt x="121577" y="87947"/>
                </a:lnTo>
                <a:close/>
              </a:path>
              <a:path w="163195" h="165735">
                <a:moveTo>
                  <a:pt x="147434" y="43967"/>
                </a:moveTo>
                <a:lnTo>
                  <a:pt x="95707" y="43967"/>
                </a:lnTo>
                <a:lnTo>
                  <a:pt x="95707" y="46558"/>
                </a:lnTo>
                <a:lnTo>
                  <a:pt x="90525" y="51727"/>
                </a:lnTo>
                <a:lnTo>
                  <a:pt x="87947" y="56908"/>
                </a:lnTo>
                <a:lnTo>
                  <a:pt x="85356" y="59486"/>
                </a:lnTo>
                <a:lnTo>
                  <a:pt x="82765" y="64668"/>
                </a:lnTo>
                <a:lnTo>
                  <a:pt x="80187" y="67246"/>
                </a:lnTo>
                <a:lnTo>
                  <a:pt x="77597" y="67246"/>
                </a:lnTo>
                <a:lnTo>
                  <a:pt x="77597" y="69837"/>
                </a:lnTo>
                <a:lnTo>
                  <a:pt x="75006" y="69837"/>
                </a:lnTo>
                <a:lnTo>
                  <a:pt x="72428" y="72428"/>
                </a:lnTo>
                <a:lnTo>
                  <a:pt x="69837" y="72428"/>
                </a:lnTo>
                <a:lnTo>
                  <a:pt x="67246" y="75006"/>
                </a:lnTo>
                <a:lnTo>
                  <a:pt x="62077" y="77597"/>
                </a:lnTo>
                <a:lnTo>
                  <a:pt x="46558" y="82765"/>
                </a:lnTo>
                <a:lnTo>
                  <a:pt x="36207" y="87947"/>
                </a:lnTo>
                <a:lnTo>
                  <a:pt x="124155" y="87947"/>
                </a:lnTo>
                <a:lnTo>
                  <a:pt x="124155" y="85356"/>
                </a:lnTo>
                <a:lnTo>
                  <a:pt x="126746" y="80187"/>
                </a:lnTo>
                <a:lnTo>
                  <a:pt x="126746" y="69837"/>
                </a:lnTo>
                <a:lnTo>
                  <a:pt x="129336" y="67246"/>
                </a:lnTo>
                <a:lnTo>
                  <a:pt x="129336" y="64668"/>
                </a:lnTo>
                <a:lnTo>
                  <a:pt x="131914" y="64668"/>
                </a:lnTo>
                <a:lnTo>
                  <a:pt x="131914" y="62077"/>
                </a:lnTo>
                <a:lnTo>
                  <a:pt x="147434" y="46558"/>
                </a:lnTo>
                <a:lnTo>
                  <a:pt x="147434" y="43967"/>
                </a:lnTo>
                <a:close/>
              </a:path>
              <a:path w="163195" h="165735">
                <a:moveTo>
                  <a:pt x="144856" y="2578"/>
                </a:moveTo>
                <a:lnTo>
                  <a:pt x="126746" y="2578"/>
                </a:lnTo>
                <a:lnTo>
                  <a:pt x="126746" y="5168"/>
                </a:lnTo>
                <a:lnTo>
                  <a:pt x="124155" y="5168"/>
                </a:lnTo>
                <a:lnTo>
                  <a:pt x="124155" y="31038"/>
                </a:lnTo>
                <a:lnTo>
                  <a:pt x="121577" y="31038"/>
                </a:lnTo>
                <a:lnTo>
                  <a:pt x="118986" y="33616"/>
                </a:lnTo>
                <a:lnTo>
                  <a:pt x="113817" y="36207"/>
                </a:lnTo>
                <a:lnTo>
                  <a:pt x="111226" y="36207"/>
                </a:lnTo>
                <a:lnTo>
                  <a:pt x="106057" y="38798"/>
                </a:lnTo>
                <a:lnTo>
                  <a:pt x="103466" y="41389"/>
                </a:lnTo>
                <a:lnTo>
                  <a:pt x="98298" y="41389"/>
                </a:lnTo>
                <a:lnTo>
                  <a:pt x="98298" y="43967"/>
                </a:lnTo>
                <a:lnTo>
                  <a:pt x="150025" y="43967"/>
                </a:lnTo>
                <a:lnTo>
                  <a:pt x="160375" y="33616"/>
                </a:lnTo>
                <a:lnTo>
                  <a:pt x="162966" y="33616"/>
                </a:lnTo>
                <a:lnTo>
                  <a:pt x="162966" y="20688"/>
                </a:lnTo>
                <a:lnTo>
                  <a:pt x="144856" y="20688"/>
                </a:lnTo>
                <a:lnTo>
                  <a:pt x="144856" y="2578"/>
                </a:lnTo>
                <a:close/>
              </a:path>
              <a:path w="163195" h="165735">
                <a:moveTo>
                  <a:pt x="157784" y="10337"/>
                </a:moveTo>
                <a:lnTo>
                  <a:pt x="152615" y="10337"/>
                </a:lnTo>
                <a:lnTo>
                  <a:pt x="152615" y="12928"/>
                </a:lnTo>
                <a:lnTo>
                  <a:pt x="150025" y="15519"/>
                </a:lnTo>
                <a:lnTo>
                  <a:pt x="150025" y="18097"/>
                </a:lnTo>
                <a:lnTo>
                  <a:pt x="147434" y="20688"/>
                </a:lnTo>
                <a:lnTo>
                  <a:pt x="162966" y="20688"/>
                </a:lnTo>
                <a:lnTo>
                  <a:pt x="162966" y="18097"/>
                </a:lnTo>
                <a:lnTo>
                  <a:pt x="160375" y="15519"/>
                </a:lnTo>
                <a:lnTo>
                  <a:pt x="160375" y="12928"/>
                </a:lnTo>
                <a:lnTo>
                  <a:pt x="157784" y="10337"/>
                </a:lnTo>
                <a:close/>
              </a:path>
              <a:path w="163195" h="165735">
                <a:moveTo>
                  <a:pt x="139674" y="0"/>
                </a:moveTo>
                <a:lnTo>
                  <a:pt x="134505" y="0"/>
                </a:lnTo>
                <a:lnTo>
                  <a:pt x="131914" y="2578"/>
                </a:lnTo>
                <a:lnTo>
                  <a:pt x="142265" y="2578"/>
                </a:lnTo>
                <a:lnTo>
                  <a:pt x="139674" y="0"/>
                </a:lnTo>
                <a:close/>
              </a:path>
            </a:pathLst>
          </a:custGeom>
          <a:solidFill>
            <a:srgbClr val="777877"/>
          </a:solidFill>
        </p:spPr>
        <p:txBody>
          <a:bodyPr wrap="square" lIns="0" tIns="0" rIns="0" bIns="0" rtlCol="0"/>
          <a:lstStyle/>
          <a:p/>
        </p:txBody>
      </p:sp>
      <p:sp>
        <p:nvSpPr>
          <p:cNvPr id="13" name="object 13"/>
          <p:cNvSpPr/>
          <p:nvPr/>
        </p:nvSpPr>
        <p:spPr>
          <a:xfrm>
            <a:off x="6349610" y="4398209"/>
            <a:ext cx="163195" cy="165735"/>
          </a:xfrm>
          <a:custGeom>
            <a:avLst/>
            <a:gdLst/>
            <a:ahLst/>
            <a:cxnLst/>
            <a:rect l="l" t="t" r="r" b="b"/>
            <a:pathLst>
              <a:path w="163195" h="165735">
                <a:moveTo>
                  <a:pt x="106057" y="87947"/>
                </a:moveTo>
                <a:lnTo>
                  <a:pt x="33629" y="87947"/>
                </a:lnTo>
                <a:lnTo>
                  <a:pt x="31038" y="90525"/>
                </a:lnTo>
                <a:lnTo>
                  <a:pt x="23279" y="95707"/>
                </a:lnTo>
                <a:lnTo>
                  <a:pt x="18097" y="98298"/>
                </a:lnTo>
                <a:lnTo>
                  <a:pt x="12928" y="103466"/>
                </a:lnTo>
                <a:lnTo>
                  <a:pt x="7759" y="106057"/>
                </a:lnTo>
                <a:lnTo>
                  <a:pt x="5168" y="108635"/>
                </a:lnTo>
                <a:lnTo>
                  <a:pt x="5168" y="111226"/>
                </a:lnTo>
                <a:lnTo>
                  <a:pt x="0" y="116395"/>
                </a:lnTo>
                <a:lnTo>
                  <a:pt x="0" y="129336"/>
                </a:lnTo>
                <a:lnTo>
                  <a:pt x="2578" y="131914"/>
                </a:lnTo>
                <a:lnTo>
                  <a:pt x="2578" y="134505"/>
                </a:lnTo>
                <a:lnTo>
                  <a:pt x="5168" y="139674"/>
                </a:lnTo>
                <a:lnTo>
                  <a:pt x="7759" y="142265"/>
                </a:lnTo>
                <a:lnTo>
                  <a:pt x="10337" y="147434"/>
                </a:lnTo>
                <a:lnTo>
                  <a:pt x="20688" y="157784"/>
                </a:lnTo>
                <a:lnTo>
                  <a:pt x="20688" y="160375"/>
                </a:lnTo>
                <a:lnTo>
                  <a:pt x="23279" y="162966"/>
                </a:lnTo>
                <a:lnTo>
                  <a:pt x="25869" y="162966"/>
                </a:lnTo>
                <a:lnTo>
                  <a:pt x="28448" y="165544"/>
                </a:lnTo>
                <a:lnTo>
                  <a:pt x="41389" y="165544"/>
                </a:lnTo>
                <a:lnTo>
                  <a:pt x="46558" y="160375"/>
                </a:lnTo>
                <a:lnTo>
                  <a:pt x="49149" y="160375"/>
                </a:lnTo>
                <a:lnTo>
                  <a:pt x="59486" y="150025"/>
                </a:lnTo>
                <a:lnTo>
                  <a:pt x="62077" y="144856"/>
                </a:lnTo>
                <a:lnTo>
                  <a:pt x="67246" y="139674"/>
                </a:lnTo>
                <a:lnTo>
                  <a:pt x="69837" y="134505"/>
                </a:lnTo>
                <a:lnTo>
                  <a:pt x="69837" y="131914"/>
                </a:lnTo>
                <a:lnTo>
                  <a:pt x="75006" y="126746"/>
                </a:lnTo>
                <a:lnTo>
                  <a:pt x="75006" y="121577"/>
                </a:lnTo>
                <a:lnTo>
                  <a:pt x="77597" y="118986"/>
                </a:lnTo>
                <a:lnTo>
                  <a:pt x="77597" y="113817"/>
                </a:lnTo>
                <a:lnTo>
                  <a:pt x="80187" y="111226"/>
                </a:lnTo>
                <a:lnTo>
                  <a:pt x="80187" y="108635"/>
                </a:lnTo>
                <a:lnTo>
                  <a:pt x="85356" y="103466"/>
                </a:lnTo>
                <a:lnTo>
                  <a:pt x="90525" y="100876"/>
                </a:lnTo>
                <a:lnTo>
                  <a:pt x="93116" y="95707"/>
                </a:lnTo>
                <a:lnTo>
                  <a:pt x="95707" y="93116"/>
                </a:lnTo>
                <a:lnTo>
                  <a:pt x="100876" y="93116"/>
                </a:lnTo>
                <a:lnTo>
                  <a:pt x="106057" y="87947"/>
                </a:lnTo>
                <a:close/>
              </a:path>
              <a:path w="163195" h="165735">
                <a:moveTo>
                  <a:pt x="121577" y="87947"/>
                </a:moveTo>
                <a:lnTo>
                  <a:pt x="113817" y="87947"/>
                </a:lnTo>
                <a:lnTo>
                  <a:pt x="116395" y="90525"/>
                </a:lnTo>
                <a:lnTo>
                  <a:pt x="118986" y="90525"/>
                </a:lnTo>
                <a:lnTo>
                  <a:pt x="121577" y="87947"/>
                </a:lnTo>
                <a:close/>
              </a:path>
              <a:path w="163195" h="165735">
                <a:moveTo>
                  <a:pt x="147434" y="43967"/>
                </a:moveTo>
                <a:lnTo>
                  <a:pt x="95707" y="43967"/>
                </a:lnTo>
                <a:lnTo>
                  <a:pt x="95707" y="46558"/>
                </a:lnTo>
                <a:lnTo>
                  <a:pt x="90525" y="51727"/>
                </a:lnTo>
                <a:lnTo>
                  <a:pt x="87947" y="56908"/>
                </a:lnTo>
                <a:lnTo>
                  <a:pt x="85356" y="59486"/>
                </a:lnTo>
                <a:lnTo>
                  <a:pt x="82765" y="64668"/>
                </a:lnTo>
                <a:lnTo>
                  <a:pt x="80187" y="67246"/>
                </a:lnTo>
                <a:lnTo>
                  <a:pt x="77597" y="67246"/>
                </a:lnTo>
                <a:lnTo>
                  <a:pt x="77597" y="69837"/>
                </a:lnTo>
                <a:lnTo>
                  <a:pt x="75006" y="69837"/>
                </a:lnTo>
                <a:lnTo>
                  <a:pt x="72428" y="72428"/>
                </a:lnTo>
                <a:lnTo>
                  <a:pt x="69837" y="72428"/>
                </a:lnTo>
                <a:lnTo>
                  <a:pt x="67246" y="75006"/>
                </a:lnTo>
                <a:lnTo>
                  <a:pt x="62077" y="77597"/>
                </a:lnTo>
                <a:lnTo>
                  <a:pt x="46558" y="82765"/>
                </a:lnTo>
                <a:lnTo>
                  <a:pt x="36207" y="87947"/>
                </a:lnTo>
                <a:lnTo>
                  <a:pt x="124155" y="87947"/>
                </a:lnTo>
                <a:lnTo>
                  <a:pt x="124155" y="85356"/>
                </a:lnTo>
                <a:lnTo>
                  <a:pt x="126746" y="80187"/>
                </a:lnTo>
                <a:lnTo>
                  <a:pt x="126746" y="69837"/>
                </a:lnTo>
                <a:lnTo>
                  <a:pt x="129336" y="67246"/>
                </a:lnTo>
                <a:lnTo>
                  <a:pt x="129336" y="64668"/>
                </a:lnTo>
                <a:lnTo>
                  <a:pt x="131914" y="64668"/>
                </a:lnTo>
                <a:lnTo>
                  <a:pt x="131914" y="62077"/>
                </a:lnTo>
                <a:lnTo>
                  <a:pt x="147434" y="46558"/>
                </a:lnTo>
                <a:lnTo>
                  <a:pt x="147434" y="43967"/>
                </a:lnTo>
                <a:close/>
              </a:path>
              <a:path w="163195" h="165735">
                <a:moveTo>
                  <a:pt x="144856" y="2578"/>
                </a:moveTo>
                <a:lnTo>
                  <a:pt x="126746" y="2578"/>
                </a:lnTo>
                <a:lnTo>
                  <a:pt x="126746" y="5168"/>
                </a:lnTo>
                <a:lnTo>
                  <a:pt x="124155" y="5168"/>
                </a:lnTo>
                <a:lnTo>
                  <a:pt x="124155" y="31038"/>
                </a:lnTo>
                <a:lnTo>
                  <a:pt x="121577" y="31038"/>
                </a:lnTo>
                <a:lnTo>
                  <a:pt x="118986" y="33616"/>
                </a:lnTo>
                <a:lnTo>
                  <a:pt x="113817" y="36207"/>
                </a:lnTo>
                <a:lnTo>
                  <a:pt x="111226" y="36207"/>
                </a:lnTo>
                <a:lnTo>
                  <a:pt x="106057" y="38798"/>
                </a:lnTo>
                <a:lnTo>
                  <a:pt x="103466" y="41389"/>
                </a:lnTo>
                <a:lnTo>
                  <a:pt x="98298" y="41389"/>
                </a:lnTo>
                <a:lnTo>
                  <a:pt x="98298" y="43967"/>
                </a:lnTo>
                <a:lnTo>
                  <a:pt x="150025" y="43967"/>
                </a:lnTo>
                <a:lnTo>
                  <a:pt x="160375" y="33616"/>
                </a:lnTo>
                <a:lnTo>
                  <a:pt x="162966" y="33616"/>
                </a:lnTo>
                <a:lnTo>
                  <a:pt x="162966" y="20688"/>
                </a:lnTo>
                <a:lnTo>
                  <a:pt x="144856" y="20688"/>
                </a:lnTo>
                <a:lnTo>
                  <a:pt x="144856" y="2578"/>
                </a:lnTo>
                <a:close/>
              </a:path>
              <a:path w="163195" h="165735">
                <a:moveTo>
                  <a:pt x="157784" y="10337"/>
                </a:moveTo>
                <a:lnTo>
                  <a:pt x="152615" y="10337"/>
                </a:lnTo>
                <a:lnTo>
                  <a:pt x="152615" y="12928"/>
                </a:lnTo>
                <a:lnTo>
                  <a:pt x="150025" y="15519"/>
                </a:lnTo>
                <a:lnTo>
                  <a:pt x="150025" y="18097"/>
                </a:lnTo>
                <a:lnTo>
                  <a:pt x="147434" y="20688"/>
                </a:lnTo>
                <a:lnTo>
                  <a:pt x="162966" y="20688"/>
                </a:lnTo>
                <a:lnTo>
                  <a:pt x="162966" y="18097"/>
                </a:lnTo>
                <a:lnTo>
                  <a:pt x="160375" y="15519"/>
                </a:lnTo>
                <a:lnTo>
                  <a:pt x="160375" y="12928"/>
                </a:lnTo>
                <a:lnTo>
                  <a:pt x="157784" y="10337"/>
                </a:lnTo>
                <a:close/>
              </a:path>
              <a:path w="163195" h="165735">
                <a:moveTo>
                  <a:pt x="139674" y="0"/>
                </a:moveTo>
                <a:lnTo>
                  <a:pt x="134505" y="0"/>
                </a:lnTo>
                <a:lnTo>
                  <a:pt x="131914" y="2578"/>
                </a:lnTo>
                <a:lnTo>
                  <a:pt x="142265" y="2578"/>
                </a:lnTo>
                <a:lnTo>
                  <a:pt x="139674" y="0"/>
                </a:lnTo>
                <a:close/>
              </a:path>
            </a:pathLst>
          </a:custGeom>
          <a:solidFill>
            <a:srgbClr val="777877"/>
          </a:solidFill>
        </p:spPr>
        <p:txBody>
          <a:bodyPr wrap="square" lIns="0" tIns="0" rIns="0" bIns="0" rtlCol="0"/>
          <a:lstStyle/>
          <a:p/>
        </p:txBody>
      </p:sp>
      <p:sp>
        <p:nvSpPr>
          <p:cNvPr id="14" name="object 14"/>
          <p:cNvSpPr/>
          <p:nvPr/>
        </p:nvSpPr>
        <p:spPr>
          <a:xfrm>
            <a:off x="6061595" y="2626584"/>
            <a:ext cx="229239" cy="229239"/>
          </a:xfrm>
          <a:prstGeom prst="rect">
            <a:avLst/>
          </a:prstGeom>
          <a:blipFill>
            <a:blip r:embed="rId3" cstate="print"/>
            <a:stretch>
              <a:fillRect/>
            </a:stretch>
          </a:blipFill>
        </p:spPr>
        <p:txBody>
          <a:bodyPr wrap="square" lIns="0" tIns="0" rIns="0" bIns="0" rtlCol="0"/>
          <a:lstStyle/>
          <a:p/>
        </p:txBody>
      </p:sp>
      <p:sp>
        <p:nvSpPr>
          <p:cNvPr id="15" name="object 15"/>
          <p:cNvSpPr txBox="1"/>
          <p:nvPr/>
        </p:nvSpPr>
        <p:spPr>
          <a:xfrm>
            <a:off x="6318670" y="2632402"/>
            <a:ext cx="302895" cy="227965"/>
          </a:xfrm>
          <a:prstGeom prst="rect">
            <a:avLst/>
          </a:prstGeom>
        </p:spPr>
        <p:txBody>
          <a:bodyPr wrap="square" lIns="0" tIns="0" rIns="0" bIns="0" rtlCol="0" vert="horz">
            <a:spAutoFit/>
          </a:bodyPr>
          <a:lstStyle/>
          <a:p>
            <a:pPr marL="12700" marR="5080">
              <a:lnSpc>
                <a:spcPct val="100000"/>
              </a:lnSpc>
            </a:pPr>
            <a:r>
              <a:rPr dirty="0" sz="700" spc="-5">
                <a:solidFill>
                  <a:srgbClr val="00A1DF"/>
                </a:solidFill>
                <a:latin typeface="Trebuchet MS"/>
                <a:cs typeface="Trebuchet MS"/>
              </a:rPr>
              <a:t>N</a:t>
            </a:r>
            <a:r>
              <a:rPr dirty="0" sz="700" spc="-10">
                <a:solidFill>
                  <a:srgbClr val="00A1DF"/>
                </a:solidFill>
                <a:latin typeface="Trebuchet MS"/>
                <a:cs typeface="Trebuchet MS"/>
              </a:rPr>
              <a:t>O</a:t>
            </a:r>
            <a:r>
              <a:rPr dirty="0" sz="700" spc="-5">
                <a:solidFill>
                  <a:srgbClr val="00A1DF"/>
                </a:solidFill>
                <a:latin typeface="Trebuchet MS"/>
                <a:cs typeface="Trebuchet MS"/>
              </a:rPr>
              <a:t>RT</a:t>
            </a:r>
            <a:r>
              <a:rPr dirty="0" sz="700" spc="-5">
                <a:solidFill>
                  <a:srgbClr val="00A1DF"/>
                </a:solidFill>
                <a:latin typeface="Trebuchet MS"/>
                <a:cs typeface="Trebuchet MS"/>
              </a:rPr>
              <a:t>H  </a:t>
            </a:r>
            <a:r>
              <a:rPr dirty="0" sz="700" spc="-10">
                <a:solidFill>
                  <a:srgbClr val="00A1DF"/>
                </a:solidFill>
                <a:latin typeface="Trebuchet MS"/>
                <a:cs typeface="Trebuchet MS"/>
              </a:rPr>
              <a:t>KOREA</a:t>
            </a:r>
            <a:endParaRPr sz="700">
              <a:latin typeface="Trebuchet MS"/>
              <a:cs typeface="Trebuchet MS"/>
            </a:endParaRPr>
          </a:p>
        </p:txBody>
      </p:sp>
      <p:sp>
        <p:nvSpPr>
          <p:cNvPr id="16" name="object 16"/>
          <p:cNvSpPr/>
          <p:nvPr/>
        </p:nvSpPr>
        <p:spPr>
          <a:xfrm>
            <a:off x="5739136" y="2609474"/>
            <a:ext cx="317500" cy="137795"/>
          </a:xfrm>
          <a:custGeom>
            <a:avLst/>
            <a:gdLst/>
            <a:ahLst/>
            <a:cxnLst/>
            <a:rect l="l" t="t" r="r" b="b"/>
            <a:pathLst>
              <a:path w="317500" h="137794">
                <a:moveTo>
                  <a:pt x="0" y="0"/>
                </a:moveTo>
                <a:lnTo>
                  <a:pt x="316877" y="137553"/>
                </a:lnTo>
              </a:path>
            </a:pathLst>
          </a:custGeom>
          <a:ln w="12700">
            <a:solidFill>
              <a:srgbClr val="00A1DF"/>
            </a:solidFill>
          </a:ln>
        </p:spPr>
        <p:txBody>
          <a:bodyPr wrap="square" lIns="0" tIns="0" rIns="0" bIns="0" rtlCol="0"/>
          <a:lstStyle/>
          <a:p/>
        </p:txBody>
      </p:sp>
      <p:sp>
        <p:nvSpPr>
          <p:cNvPr id="17" name="object 17"/>
          <p:cNvSpPr/>
          <p:nvPr/>
        </p:nvSpPr>
        <p:spPr>
          <a:xfrm>
            <a:off x="4521530" y="3338454"/>
            <a:ext cx="229239" cy="229239"/>
          </a:xfrm>
          <a:prstGeom prst="rect">
            <a:avLst/>
          </a:prstGeom>
          <a:blipFill>
            <a:blip r:embed="rId4" cstate="print"/>
            <a:stretch>
              <a:fillRect/>
            </a:stretch>
          </a:blipFill>
        </p:spPr>
        <p:txBody>
          <a:bodyPr wrap="square" lIns="0" tIns="0" rIns="0" bIns="0" rtlCol="0"/>
          <a:lstStyle/>
          <a:p/>
        </p:txBody>
      </p:sp>
      <p:sp>
        <p:nvSpPr>
          <p:cNvPr id="18" name="object 18"/>
          <p:cNvSpPr txBox="1"/>
          <p:nvPr/>
        </p:nvSpPr>
        <p:spPr>
          <a:xfrm>
            <a:off x="4758875" y="3395228"/>
            <a:ext cx="209550" cy="121285"/>
          </a:xfrm>
          <a:prstGeom prst="rect">
            <a:avLst/>
          </a:prstGeom>
        </p:spPr>
        <p:txBody>
          <a:bodyPr wrap="square" lIns="0" tIns="0" rIns="0" bIns="0" rtlCol="0" vert="horz">
            <a:spAutoFit/>
          </a:bodyPr>
          <a:lstStyle/>
          <a:p>
            <a:pPr marL="12700">
              <a:lnSpc>
                <a:spcPct val="100000"/>
              </a:lnSpc>
            </a:pPr>
            <a:r>
              <a:rPr dirty="0" sz="700" spc="-10">
                <a:solidFill>
                  <a:srgbClr val="00A1DF"/>
                </a:solidFill>
                <a:latin typeface="Trebuchet MS"/>
                <a:cs typeface="Trebuchet MS"/>
              </a:rPr>
              <a:t>I</a:t>
            </a:r>
            <a:r>
              <a:rPr dirty="0" sz="700" spc="-5">
                <a:solidFill>
                  <a:srgbClr val="00A1DF"/>
                </a:solidFill>
                <a:latin typeface="Trebuchet MS"/>
                <a:cs typeface="Trebuchet MS"/>
              </a:rPr>
              <a:t>R</a:t>
            </a:r>
            <a:r>
              <a:rPr dirty="0" sz="700" spc="-10">
                <a:solidFill>
                  <a:srgbClr val="00A1DF"/>
                </a:solidFill>
                <a:latin typeface="Trebuchet MS"/>
                <a:cs typeface="Trebuchet MS"/>
              </a:rPr>
              <a:t>AN</a:t>
            </a:r>
            <a:endParaRPr sz="700">
              <a:latin typeface="Trebuchet MS"/>
              <a:cs typeface="Trebuchet MS"/>
            </a:endParaRPr>
          </a:p>
        </p:txBody>
      </p:sp>
      <p:sp>
        <p:nvSpPr>
          <p:cNvPr id="19" name="object 19"/>
          <p:cNvSpPr/>
          <p:nvPr/>
        </p:nvSpPr>
        <p:spPr>
          <a:xfrm>
            <a:off x="4456167" y="2962673"/>
            <a:ext cx="155575" cy="356870"/>
          </a:xfrm>
          <a:custGeom>
            <a:avLst/>
            <a:gdLst/>
            <a:ahLst/>
            <a:cxnLst/>
            <a:rect l="l" t="t" r="r" b="b"/>
            <a:pathLst>
              <a:path w="155575" h="356870">
                <a:moveTo>
                  <a:pt x="0" y="0"/>
                </a:moveTo>
                <a:lnTo>
                  <a:pt x="155460" y="356616"/>
                </a:lnTo>
              </a:path>
            </a:pathLst>
          </a:custGeom>
          <a:ln w="12700">
            <a:solidFill>
              <a:srgbClr val="00A1DF"/>
            </a:solidFill>
          </a:ln>
        </p:spPr>
        <p:txBody>
          <a:bodyPr wrap="square" lIns="0" tIns="0" rIns="0" bIns="0" rtlCol="0"/>
          <a:lstStyle/>
          <a:p/>
        </p:txBody>
      </p:sp>
      <p:sp>
        <p:nvSpPr>
          <p:cNvPr id="20" name="object 20"/>
          <p:cNvSpPr/>
          <p:nvPr/>
        </p:nvSpPr>
        <p:spPr>
          <a:xfrm>
            <a:off x="5932487" y="2968334"/>
            <a:ext cx="229239" cy="229239"/>
          </a:xfrm>
          <a:prstGeom prst="rect">
            <a:avLst/>
          </a:prstGeom>
          <a:blipFill>
            <a:blip r:embed="rId5" cstate="print"/>
            <a:stretch>
              <a:fillRect/>
            </a:stretch>
          </a:blipFill>
        </p:spPr>
        <p:txBody>
          <a:bodyPr wrap="square" lIns="0" tIns="0" rIns="0" bIns="0" rtlCol="0"/>
          <a:lstStyle/>
          <a:p/>
        </p:txBody>
      </p:sp>
      <p:sp>
        <p:nvSpPr>
          <p:cNvPr id="21" name="object 21"/>
          <p:cNvSpPr txBox="1"/>
          <p:nvPr/>
        </p:nvSpPr>
        <p:spPr>
          <a:xfrm>
            <a:off x="6157400" y="3024579"/>
            <a:ext cx="269875" cy="121285"/>
          </a:xfrm>
          <a:prstGeom prst="rect">
            <a:avLst/>
          </a:prstGeom>
        </p:spPr>
        <p:txBody>
          <a:bodyPr wrap="square" lIns="0" tIns="0" rIns="0" bIns="0" rtlCol="0" vert="horz">
            <a:spAutoFit/>
          </a:bodyPr>
          <a:lstStyle/>
          <a:p>
            <a:pPr marL="12700">
              <a:lnSpc>
                <a:spcPct val="100000"/>
              </a:lnSpc>
            </a:pPr>
            <a:r>
              <a:rPr dirty="0" sz="700" spc="-5">
                <a:solidFill>
                  <a:srgbClr val="00A1DF"/>
                </a:solidFill>
                <a:latin typeface="Trebuchet MS"/>
                <a:cs typeface="Trebuchet MS"/>
              </a:rPr>
              <a:t>C</a:t>
            </a:r>
            <a:r>
              <a:rPr dirty="0" sz="700" spc="-5">
                <a:solidFill>
                  <a:srgbClr val="00A1DF"/>
                </a:solidFill>
                <a:latin typeface="Trebuchet MS"/>
                <a:cs typeface="Trebuchet MS"/>
              </a:rPr>
              <a:t>H</a:t>
            </a:r>
            <a:r>
              <a:rPr dirty="0" sz="700" spc="-10">
                <a:solidFill>
                  <a:srgbClr val="00A1DF"/>
                </a:solidFill>
                <a:latin typeface="Trebuchet MS"/>
                <a:cs typeface="Trebuchet MS"/>
              </a:rPr>
              <a:t>I</a:t>
            </a:r>
            <a:r>
              <a:rPr dirty="0" sz="700" spc="-5">
                <a:solidFill>
                  <a:srgbClr val="00A1DF"/>
                </a:solidFill>
                <a:latin typeface="Trebuchet MS"/>
                <a:cs typeface="Trebuchet MS"/>
              </a:rPr>
              <a:t>N</a:t>
            </a:r>
            <a:r>
              <a:rPr dirty="0" sz="700" spc="-5">
                <a:solidFill>
                  <a:srgbClr val="00A1DF"/>
                </a:solidFill>
                <a:latin typeface="Trebuchet MS"/>
                <a:cs typeface="Trebuchet MS"/>
              </a:rPr>
              <a:t>A</a:t>
            </a:r>
            <a:endParaRPr sz="700">
              <a:latin typeface="Trebuchet MS"/>
              <a:cs typeface="Trebuchet MS"/>
            </a:endParaRPr>
          </a:p>
        </p:txBody>
      </p:sp>
      <p:sp>
        <p:nvSpPr>
          <p:cNvPr id="22" name="object 22"/>
          <p:cNvSpPr/>
          <p:nvPr/>
        </p:nvSpPr>
        <p:spPr>
          <a:xfrm>
            <a:off x="5619498" y="2935067"/>
            <a:ext cx="317500" cy="137795"/>
          </a:xfrm>
          <a:custGeom>
            <a:avLst/>
            <a:gdLst/>
            <a:ahLst/>
            <a:cxnLst/>
            <a:rect l="l" t="t" r="r" b="b"/>
            <a:pathLst>
              <a:path w="317500" h="137794">
                <a:moveTo>
                  <a:pt x="0" y="0"/>
                </a:moveTo>
                <a:lnTo>
                  <a:pt x="316877" y="137553"/>
                </a:lnTo>
              </a:path>
            </a:pathLst>
          </a:custGeom>
          <a:ln w="12700">
            <a:solidFill>
              <a:srgbClr val="00A1DF"/>
            </a:solidFill>
          </a:ln>
        </p:spPr>
        <p:txBody>
          <a:bodyPr wrap="square" lIns="0" tIns="0" rIns="0" bIns="0" rtlCol="0"/>
          <a:lstStyle/>
          <a:p/>
        </p:txBody>
      </p:sp>
      <p:sp>
        <p:nvSpPr>
          <p:cNvPr id="23" name="object 23"/>
          <p:cNvSpPr/>
          <p:nvPr/>
        </p:nvSpPr>
        <p:spPr>
          <a:xfrm>
            <a:off x="6218808" y="2234607"/>
            <a:ext cx="229239" cy="229239"/>
          </a:xfrm>
          <a:prstGeom prst="rect">
            <a:avLst/>
          </a:prstGeom>
          <a:blipFill>
            <a:blip r:embed="rId6" cstate="print"/>
            <a:stretch>
              <a:fillRect/>
            </a:stretch>
          </a:blipFill>
        </p:spPr>
        <p:txBody>
          <a:bodyPr wrap="square" lIns="0" tIns="0" rIns="0" bIns="0" rtlCol="0"/>
          <a:lstStyle/>
          <a:p/>
        </p:txBody>
      </p:sp>
      <p:sp>
        <p:nvSpPr>
          <p:cNvPr id="24" name="object 24"/>
          <p:cNvSpPr txBox="1"/>
          <p:nvPr/>
        </p:nvSpPr>
        <p:spPr>
          <a:xfrm>
            <a:off x="6453812" y="2298249"/>
            <a:ext cx="297180" cy="121285"/>
          </a:xfrm>
          <a:prstGeom prst="rect">
            <a:avLst/>
          </a:prstGeom>
        </p:spPr>
        <p:txBody>
          <a:bodyPr wrap="square" lIns="0" tIns="0" rIns="0" bIns="0" rtlCol="0" vert="horz">
            <a:spAutoFit/>
          </a:bodyPr>
          <a:lstStyle/>
          <a:p>
            <a:pPr marL="12700">
              <a:lnSpc>
                <a:spcPct val="100000"/>
              </a:lnSpc>
            </a:pPr>
            <a:r>
              <a:rPr dirty="0" sz="700" spc="-5">
                <a:solidFill>
                  <a:srgbClr val="00A1DF"/>
                </a:solidFill>
                <a:latin typeface="Trebuchet MS"/>
                <a:cs typeface="Trebuchet MS"/>
              </a:rPr>
              <a:t>R</a:t>
            </a:r>
            <a:r>
              <a:rPr dirty="0" sz="700">
                <a:solidFill>
                  <a:srgbClr val="00A1DF"/>
                </a:solidFill>
                <a:latin typeface="Trebuchet MS"/>
                <a:cs typeface="Trebuchet MS"/>
              </a:rPr>
              <a:t>U</a:t>
            </a:r>
            <a:r>
              <a:rPr dirty="0" sz="700" spc="-5">
                <a:solidFill>
                  <a:srgbClr val="00A1DF"/>
                </a:solidFill>
                <a:latin typeface="Trebuchet MS"/>
                <a:cs typeface="Trebuchet MS"/>
              </a:rPr>
              <a:t>SS</a:t>
            </a:r>
            <a:r>
              <a:rPr dirty="0" sz="700" spc="-10">
                <a:solidFill>
                  <a:srgbClr val="00A1DF"/>
                </a:solidFill>
                <a:latin typeface="Trebuchet MS"/>
                <a:cs typeface="Trebuchet MS"/>
              </a:rPr>
              <a:t>I</a:t>
            </a:r>
            <a:r>
              <a:rPr dirty="0" sz="700" spc="-5">
                <a:solidFill>
                  <a:srgbClr val="00A1DF"/>
                </a:solidFill>
                <a:latin typeface="Trebuchet MS"/>
                <a:cs typeface="Trebuchet MS"/>
              </a:rPr>
              <a:t>A</a:t>
            </a:r>
            <a:endParaRPr sz="700">
              <a:latin typeface="Trebuchet MS"/>
              <a:cs typeface="Trebuchet MS"/>
            </a:endParaRPr>
          </a:p>
        </p:txBody>
      </p:sp>
      <p:sp>
        <p:nvSpPr>
          <p:cNvPr id="25" name="object 25"/>
          <p:cNvSpPr/>
          <p:nvPr/>
        </p:nvSpPr>
        <p:spPr>
          <a:xfrm>
            <a:off x="5880529" y="2223019"/>
            <a:ext cx="317500" cy="137795"/>
          </a:xfrm>
          <a:custGeom>
            <a:avLst/>
            <a:gdLst/>
            <a:ahLst/>
            <a:cxnLst/>
            <a:rect l="l" t="t" r="r" b="b"/>
            <a:pathLst>
              <a:path w="317500" h="137794">
                <a:moveTo>
                  <a:pt x="0" y="0"/>
                </a:moveTo>
                <a:lnTo>
                  <a:pt x="316877" y="137553"/>
                </a:lnTo>
              </a:path>
            </a:pathLst>
          </a:custGeom>
          <a:ln w="12700">
            <a:solidFill>
              <a:srgbClr val="00A1DF"/>
            </a:solidFill>
          </a:ln>
        </p:spPr>
        <p:txBody>
          <a:bodyPr wrap="square" lIns="0" tIns="0" rIns="0" bIns="0" rtlCol="0"/>
          <a:lstStyle/>
          <a:p/>
        </p:txBody>
      </p:sp>
      <p:sp>
        <p:nvSpPr>
          <p:cNvPr id="26" name="object 26"/>
          <p:cNvSpPr txBox="1"/>
          <p:nvPr/>
        </p:nvSpPr>
        <p:spPr>
          <a:xfrm>
            <a:off x="7107770" y="1521294"/>
            <a:ext cx="1630045" cy="1692910"/>
          </a:xfrm>
          <a:prstGeom prst="rect">
            <a:avLst/>
          </a:prstGeom>
          <a:solidFill>
            <a:srgbClr val="00A1DF"/>
          </a:solidFill>
        </p:spPr>
        <p:txBody>
          <a:bodyPr wrap="square" lIns="0" tIns="43180" rIns="0" bIns="0" rtlCol="0" vert="horz">
            <a:spAutoFit/>
          </a:bodyPr>
          <a:lstStyle/>
          <a:p>
            <a:pPr marL="91440">
              <a:lnSpc>
                <a:spcPct val="100000"/>
              </a:lnSpc>
              <a:spcBef>
                <a:spcPts val="340"/>
              </a:spcBef>
            </a:pPr>
            <a:r>
              <a:rPr dirty="0" sz="800">
                <a:solidFill>
                  <a:srgbClr val="FFFFFF"/>
                </a:solidFill>
                <a:latin typeface="Trebuchet MS"/>
                <a:cs typeface="Trebuchet MS"/>
              </a:rPr>
              <a:t>NATION</a:t>
            </a:r>
            <a:r>
              <a:rPr dirty="0" sz="800" spc="-105">
                <a:solidFill>
                  <a:srgbClr val="FFFFFF"/>
                </a:solidFill>
                <a:latin typeface="Trebuchet MS"/>
                <a:cs typeface="Trebuchet MS"/>
              </a:rPr>
              <a:t> </a:t>
            </a:r>
            <a:r>
              <a:rPr dirty="0" sz="800">
                <a:solidFill>
                  <a:srgbClr val="FFFFFF"/>
                </a:solidFill>
                <a:latin typeface="Trebuchet MS"/>
                <a:cs typeface="Trebuchet MS"/>
              </a:rPr>
              <a:t>STATES:</a:t>
            </a:r>
            <a:endParaRPr sz="800">
              <a:latin typeface="Trebuchet MS"/>
              <a:cs typeface="Trebuchet MS"/>
            </a:endParaRPr>
          </a:p>
          <a:p>
            <a:pPr marL="263525" indent="-172085">
              <a:lnSpc>
                <a:spcPct val="100000"/>
              </a:lnSpc>
              <a:buFont typeface="Arial"/>
              <a:buChar char="•"/>
              <a:tabLst>
                <a:tab pos="207645" algn="l"/>
              </a:tabLst>
            </a:pPr>
            <a:r>
              <a:rPr dirty="0" sz="800">
                <a:solidFill>
                  <a:srgbClr val="FFFFFF"/>
                </a:solidFill>
                <a:latin typeface="Trebuchet MS"/>
                <a:cs typeface="Trebuchet MS"/>
              </a:rPr>
              <a:t>Theft</a:t>
            </a:r>
            <a:endParaRPr sz="800">
              <a:latin typeface="Trebuchet MS"/>
              <a:cs typeface="Trebuchet MS"/>
            </a:endParaRPr>
          </a:p>
          <a:p>
            <a:pPr marL="207010" indent="-115570">
              <a:lnSpc>
                <a:spcPct val="100000"/>
              </a:lnSpc>
              <a:buFont typeface="Arial"/>
              <a:buChar char="•"/>
              <a:tabLst>
                <a:tab pos="207645" algn="l"/>
              </a:tabLst>
            </a:pPr>
            <a:r>
              <a:rPr dirty="0" sz="800">
                <a:solidFill>
                  <a:srgbClr val="FFFFFF"/>
                </a:solidFill>
                <a:latin typeface="Trebuchet MS"/>
                <a:cs typeface="Trebuchet MS"/>
              </a:rPr>
              <a:t>Espionage</a:t>
            </a:r>
            <a:endParaRPr sz="800">
              <a:latin typeface="Trebuchet MS"/>
              <a:cs typeface="Trebuchet MS"/>
            </a:endParaRPr>
          </a:p>
          <a:p>
            <a:pPr marL="207010" indent="-115570">
              <a:lnSpc>
                <a:spcPct val="100000"/>
              </a:lnSpc>
              <a:buFont typeface="Arial"/>
              <a:buChar char="•"/>
              <a:tabLst>
                <a:tab pos="207645" algn="l"/>
              </a:tabLst>
            </a:pPr>
            <a:r>
              <a:rPr dirty="0" sz="800" spc="-5">
                <a:solidFill>
                  <a:srgbClr val="FFFFFF"/>
                </a:solidFill>
                <a:latin typeface="Trebuchet MS"/>
                <a:cs typeface="Trebuchet MS"/>
              </a:rPr>
              <a:t>Disruption</a:t>
            </a:r>
            <a:endParaRPr sz="800">
              <a:latin typeface="Trebuchet MS"/>
              <a:cs typeface="Trebuchet MS"/>
            </a:endParaRPr>
          </a:p>
          <a:p>
            <a:pPr marL="207010" indent="-115570">
              <a:lnSpc>
                <a:spcPct val="100000"/>
              </a:lnSpc>
              <a:buFont typeface="Arial"/>
              <a:buChar char="•"/>
              <a:tabLst>
                <a:tab pos="207645" algn="l"/>
              </a:tabLst>
            </a:pPr>
            <a:r>
              <a:rPr dirty="0" sz="800">
                <a:solidFill>
                  <a:srgbClr val="FFFFFF"/>
                </a:solidFill>
                <a:latin typeface="Trebuchet MS"/>
                <a:cs typeface="Trebuchet MS"/>
              </a:rPr>
              <a:t>Regime</a:t>
            </a:r>
            <a:r>
              <a:rPr dirty="0" sz="800" spc="-110">
                <a:solidFill>
                  <a:srgbClr val="FFFFFF"/>
                </a:solidFill>
                <a:latin typeface="Trebuchet MS"/>
                <a:cs typeface="Trebuchet MS"/>
              </a:rPr>
              <a:t> </a:t>
            </a:r>
            <a:r>
              <a:rPr dirty="0" sz="800">
                <a:solidFill>
                  <a:srgbClr val="FFFFFF"/>
                </a:solidFill>
                <a:latin typeface="Trebuchet MS"/>
                <a:cs typeface="Trebuchet MS"/>
              </a:rPr>
              <a:t>Security</a:t>
            </a:r>
            <a:endParaRPr sz="800">
              <a:latin typeface="Trebuchet MS"/>
              <a:cs typeface="Trebuchet MS"/>
            </a:endParaRPr>
          </a:p>
          <a:p>
            <a:pPr>
              <a:lnSpc>
                <a:spcPct val="100000"/>
              </a:lnSpc>
              <a:spcBef>
                <a:spcPts val="40"/>
              </a:spcBef>
              <a:buClr>
                <a:srgbClr val="FFFFFF"/>
              </a:buClr>
              <a:buFont typeface="Arial"/>
              <a:buChar char="•"/>
            </a:pPr>
            <a:endParaRPr sz="800">
              <a:latin typeface="Times New Roman"/>
              <a:cs typeface="Times New Roman"/>
            </a:endParaRPr>
          </a:p>
          <a:p>
            <a:pPr marL="91440">
              <a:lnSpc>
                <a:spcPct val="100000"/>
              </a:lnSpc>
            </a:pPr>
            <a:r>
              <a:rPr dirty="0" sz="800">
                <a:solidFill>
                  <a:srgbClr val="FFFFFF"/>
                </a:solidFill>
                <a:latin typeface="Trebuchet MS"/>
                <a:cs typeface="Trebuchet MS"/>
              </a:rPr>
              <a:t>CAPABILITIES:</a:t>
            </a:r>
            <a:endParaRPr sz="800">
              <a:latin typeface="Trebuchet MS"/>
              <a:cs typeface="Trebuchet MS"/>
            </a:endParaRPr>
          </a:p>
          <a:p>
            <a:pPr marL="263525" indent="-172085">
              <a:lnSpc>
                <a:spcPct val="100000"/>
              </a:lnSpc>
              <a:buFont typeface="Arial"/>
              <a:buChar char="•"/>
              <a:tabLst>
                <a:tab pos="263525" algn="l"/>
                <a:tab pos="264160" algn="l"/>
              </a:tabLst>
            </a:pPr>
            <a:r>
              <a:rPr dirty="0" sz="800" spc="-5">
                <a:solidFill>
                  <a:srgbClr val="FFFFFF"/>
                </a:solidFill>
                <a:latin typeface="Trebuchet MS"/>
                <a:cs typeface="Trebuchet MS"/>
              </a:rPr>
              <a:t>DDoS</a:t>
            </a:r>
            <a:endParaRPr sz="800">
              <a:latin typeface="Trebuchet MS"/>
              <a:cs typeface="Trebuchet MS"/>
            </a:endParaRPr>
          </a:p>
          <a:p>
            <a:pPr marL="263525" indent="-172085">
              <a:lnSpc>
                <a:spcPct val="100000"/>
              </a:lnSpc>
              <a:buFont typeface="Arial"/>
              <a:buChar char="•"/>
              <a:tabLst>
                <a:tab pos="263525" algn="l"/>
                <a:tab pos="264160" algn="l"/>
              </a:tabLst>
            </a:pPr>
            <a:r>
              <a:rPr dirty="0" sz="800">
                <a:solidFill>
                  <a:srgbClr val="FFFFFF"/>
                </a:solidFill>
                <a:latin typeface="Trebuchet MS"/>
                <a:cs typeface="Trebuchet MS"/>
              </a:rPr>
              <a:t>Phishing</a:t>
            </a:r>
            <a:endParaRPr sz="800">
              <a:latin typeface="Trebuchet MS"/>
              <a:cs typeface="Trebuchet MS"/>
            </a:endParaRPr>
          </a:p>
          <a:p>
            <a:pPr marL="263525" marR="116839" indent="-172085">
              <a:lnSpc>
                <a:spcPct val="100000"/>
              </a:lnSpc>
              <a:buFont typeface="Arial"/>
              <a:buChar char="•"/>
              <a:tabLst>
                <a:tab pos="263525" algn="l"/>
                <a:tab pos="264160" algn="l"/>
              </a:tabLst>
            </a:pPr>
            <a:r>
              <a:rPr dirty="0" sz="800">
                <a:solidFill>
                  <a:srgbClr val="FFFFFF"/>
                </a:solidFill>
                <a:latin typeface="Trebuchet MS"/>
                <a:cs typeface="Trebuchet MS"/>
              </a:rPr>
              <a:t>Malware (ATM</a:t>
            </a:r>
            <a:r>
              <a:rPr dirty="0" sz="800" spc="-95">
                <a:solidFill>
                  <a:srgbClr val="FFFFFF"/>
                </a:solidFill>
                <a:latin typeface="Trebuchet MS"/>
                <a:cs typeface="Trebuchet MS"/>
              </a:rPr>
              <a:t> </a:t>
            </a:r>
            <a:r>
              <a:rPr dirty="0" sz="800">
                <a:solidFill>
                  <a:srgbClr val="FFFFFF"/>
                </a:solidFill>
                <a:latin typeface="Trebuchet MS"/>
                <a:cs typeface="Trebuchet MS"/>
              </a:rPr>
              <a:t>Jackpotting,  Data </a:t>
            </a:r>
            <a:r>
              <a:rPr dirty="0" sz="800" spc="-5">
                <a:solidFill>
                  <a:srgbClr val="FFFFFF"/>
                </a:solidFill>
                <a:latin typeface="Trebuchet MS"/>
                <a:cs typeface="Trebuchet MS"/>
              </a:rPr>
              <a:t>Wiping,</a:t>
            </a:r>
            <a:r>
              <a:rPr dirty="0" sz="800" spc="-85">
                <a:solidFill>
                  <a:srgbClr val="FFFFFF"/>
                </a:solidFill>
                <a:latin typeface="Trebuchet MS"/>
                <a:cs typeface="Trebuchet MS"/>
              </a:rPr>
              <a:t> </a:t>
            </a:r>
            <a:r>
              <a:rPr dirty="0" sz="800">
                <a:solidFill>
                  <a:srgbClr val="FFFFFF"/>
                </a:solidFill>
                <a:latin typeface="Trebuchet MS"/>
                <a:cs typeface="Trebuchet MS"/>
              </a:rPr>
              <a:t>etc.)</a:t>
            </a:r>
            <a:endParaRPr sz="800">
              <a:latin typeface="Trebuchet MS"/>
              <a:cs typeface="Trebuchet MS"/>
            </a:endParaRPr>
          </a:p>
          <a:p>
            <a:pPr marL="263525" indent="-172085">
              <a:lnSpc>
                <a:spcPct val="100000"/>
              </a:lnSpc>
              <a:buFont typeface="Arial"/>
              <a:buChar char="•"/>
              <a:tabLst>
                <a:tab pos="263525" algn="l"/>
                <a:tab pos="264160" algn="l"/>
              </a:tabLst>
            </a:pPr>
            <a:r>
              <a:rPr dirty="0" sz="800">
                <a:solidFill>
                  <a:srgbClr val="FFFFFF"/>
                </a:solidFill>
                <a:latin typeface="Trebuchet MS"/>
                <a:cs typeface="Trebuchet MS"/>
              </a:rPr>
              <a:t>Third </a:t>
            </a:r>
            <a:r>
              <a:rPr dirty="0" sz="800" spc="-5">
                <a:solidFill>
                  <a:srgbClr val="FFFFFF"/>
                </a:solidFill>
                <a:latin typeface="Trebuchet MS"/>
                <a:cs typeface="Trebuchet MS"/>
              </a:rPr>
              <a:t>Party</a:t>
            </a:r>
            <a:r>
              <a:rPr dirty="0" sz="800" spc="-55">
                <a:solidFill>
                  <a:srgbClr val="FFFFFF"/>
                </a:solidFill>
                <a:latin typeface="Trebuchet MS"/>
                <a:cs typeface="Trebuchet MS"/>
              </a:rPr>
              <a:t> </a:t>
            </a:r>
            <a:r>
              <a:rPr dirty="0" sz="800" spc="-5">
                <a:solidFill>
                  <a:srgbClr val="FFFFFF"/>
                </a:solidFill>
                <a:latin typeface="Trebuchet MS"/>
                <a:cs typeface="Trebuchet MS"/>
              </a:rPr>
              <a:t>Compromise</a:t>
            </a:r>
            <a:endParaRPr sz="800">
              <a:latin typeface="Trebuchet MS"/>
              <a:cs typeface="Trebuchet MS"/>
            </a:endParaRPr>
          </a:p>
          <a:p>
            <a:pPr marL="263525" indent="-172085">
              <a:lnSpc>
                <a:spcPct val="100000"/>
              </a:lnSpc>
              <a:buFont typeface="Arial"/>
              <a:buChar char="•"/>
              <a:tabLst>
                <a:tab pos="263525" algn="l"/>
                <a:tab pos="264160" algn="l"/>
              </a:tabLst>
            </a:pPr>
            <a:r>
              <a:rPr dirty="0" sz="800" spc="-5">
                <a:solidFill>
                  <a:srgbClr val="FFFFFF"/>
                </a:solidFill>
                <a:latin typeface="Trebuchet MS"/>
                <a:cs typeface="Trebuchet MS"/>
              </a:rPr>
              <a:t>Global</a:t>
            </a:r>
            <a:r>
              <a:rPr dirty="0" sz="800" spc="-75">
                <a:solidFill>
                  <a:srgbClr val="FFFFFF"/>
                </a:solidFill>
                <a:latin typeface="Trebuchet MS"/>
                <a:cs typeface="Trebuchet MS"/>
              </a:rPr>
              <a:t> </a:t>
            </a:r>
            <a:r>
              <a:rPr dirty="0" sz="800">
                <a:solidFill>
                  <a:srgbClr val="FFFFFF"/>
                </a:solidFill>
                <a:latin typeface="Trebuchet MS"/>
                <a:cs typeface="Trebuchet MS"/>
              </a:rPr>
              <a:t>Network</a:t>
            </a:r>
            <a:endParaRPr sz="800">
              <a:latin typeface="Trebuchet MS"/>
              <a:cs typeface="Trebuchet MS"/>
            </a:endParaRPr>
          </a:p>
        </p:txBody>
      </p:sp>
      <p:sp>
        <p:nvSpPr>
          <p:cNvPr id="27" name="object 27"/>
          <p:cNvSpPr txBox="1"/>
          <p:nvPr/>
        </p:nvSpPr>
        <p:spPr>
          <a:xfrm>
            <a:off x="396074" y="3191014"/>
            <a:ext cx="1257935" cy="831215"/>
          </a:xfrm>
          <a:prstGeom prst="rect">
            <a:avLst/>
          </a:prstGeom>
          <a:solidFill>
            <a:srgbClr val="021D49"/>
          </a:solidFill>
        </p:spPr>
        <p:txBody>
          <a:bodyPr wrap="square" lIns="0" tIns="43180" rIns="0" bIns="0" rtlCol="0" vert="horz">
            <a:spAutoFit/>
          </a:bodyPr>
          <a:lstStyle/>
          <a:p>
            <a:pPr marL="90805">
              <a:lnSpc>
                <a:spcPct val="100000"/>
              </a:lnSpc>
              <a:spcBef>
                <a:spcPts val="340"/>
              </a:spcBef>
            </a:pPr>
            <a:r>
              <a:rPr dirty="0" sz="800">
                <a:solidFill>
                  <a:srgbClr val="FFFFFF"/>
                </a:solidFill>
                <a:latin typeface="Trebuchet MS"/>
                <a:cs typeface="Trebuchet MS"/>
              </a:rPr>
              <a:t>ASSETS AT</a:t>
            </a:r>
            <a:r>
              <a:rPr dirty="0" sz="800" spc="-110">
                <a:solidFill>
                  <a:srgbClr val="FFFFFF"/>
                </a:solidFill>
                <a:latin typeface="Trebuchet MS"/>
                <a:cs typeface="Trebuchet MS"/>
              </a:rPr>
              <a:t> </a:t>
            </a:r>
            <a:r>
              <a:rPr dirty="0" sz="800">
                <a:solidFill>
                  <a:srgbClr val="FFFFFF"/>
                </a:solidFill>
                <a:latin typeface="Trebuchet MS"/>
                <a:cs typeface="Trebuchet MS"/>
              </a:rPr>
              <a:t>RISK:</a:t>
            </a:r>
            <a:endParaRPr sz="800">
              <a:latin typeface="Trebuchet MS"/>
              <a:cs typeface="Trebuchet MS"/>
            </a:endParaRPr>
          </a:p>
          <a:p>
            <a:pPr marL="207010" indent="-115570">
              <a:lnSpc>
                <a:spcPct val="100000"/>
              </a:lnSpc>
              <a:buFont typeface="Arial"/>
              <a:buChar char="•"/>
              <a:tabLst>
                <a:tab pos="207645" algn="l"/>
              </a:tabLst>
            </a:pPr>
            <a:r>
              <a:rPr dirty="0" sz="800">
                <a:solidFill>
                  <a:srgbClr val="FFFFFF"/>
                </a:solidFill>
                <a:latin typeface="Trebuchet MS"/>
                <a:cs typeface="Trebuchet MS"/>
              </a:rPr>
              <a:t>Networks</a:t>
            </a:r>
            <a:endParaRPr sz="800">
              <a:latin typeface="Trebuchet MS"/>
              <a:cs typeface="Trebuchet MS"/>
            </a:endParaRPr>
          </a:p>
          <a:p>
            <a:pPr marL="207010" marR="316865" indent="-115570">
              <a:lnSpc>
                <a:spcPct val="100000"/>
              </a:lnSpc>
              <a:buFont typeface="Arial"/>
              <a:buChar char="•"/>
              <a:tabLst>
                <a:tab pos="207645" algn="l"/>
              </a:tabLst>
            </a:pPr>
            <a:r>
              <a:rPr dirty="0" sz="800" spc="-5">
                <a:solidFill>
                  <a:srgbClr val="FFFFFF"/>
                </a:solidFill>
                <a:latin typeface="Trebuchet MS"/>
                <a:cs typeface="Trebuchet MS"/>
              </a:rPr>
              <a:t>Critical</a:t>
            </a:r>
            <a:r>
              <a:rPr dirty="0" sz="800" spc="-80">
                <a:solidFill>
                  <a:srgbClr val="FFFFFF"/>
                </a:solidFill>
                <a:latin typeface="Trebuchet MS"/>
                <a:cs typeface="Trebuchet MS"/>
              </a:rPr>
              <a:t> </a:t>
            </a:r>
            <a:r>
              <a:rPr dirty="0" sz="800">
                <a:solidFill>
                  <a:srgbClr val="FFFFFF"/>
                </a:solidFill>
                <a:latin typeface="Trebuchet MS"/>
                <a:cs typeface="Trebuchet MS"/>
              </a:rPr>
              <a:t>Systems  (ATMs,</a:t>
            </a:r>
            <a:r>
              <a:rPr dirty="0" sz="800" spc="-75">
                <a:solidFill>
                  <a:srgbClr val="FFFFFF"/>
                </a:solidFill>
                <a:latin typeface="Trebuchet MS"/>
                <a:cs typeface="Trebuchet MS"/>
              </a:rPr>
              <a:t> </a:t>
            </a:r>
            <a:r>
              <a:rPr dirty="0" sz="800" spc="-5">
                <a:solidFill>
                  <a:srgbClr val="FFFFFF"/>
                </a:solidFill>
                <a:latin typeface="Trebuchet MS"/>
                <a:cs typeface="Trebuchet MS"/>
              </a:rPr>
              <a:t>SWIFT)</a:t>
            </a:r>
            <a:endParaRPr sz="800">
              <a:latin typeface="Trebuchet MS"/>
              <a:cs typeface="Trebuchet MS"/>
            </a:endParaRPr>
          </a:p>
          <a:p>
            <a:pPr marL="207010" indent="-115570">
              <a:lnSpc>
                <a:spcPct val="100000"/>
              </a:lnSpc>
              <a:buFont typeface="Arial"/>
              <a:buChar char="•"/>
              <a:tabLst>
                <a:tab pos="207645" algn="l"/>
              </a:tabLst>
            </a:pPr>
            <a:r>
              <a:rPr dirty="0" sz="800">
                <a:solidFill>
                  <a:srgbClr val="FFFFFF"/>
                </a:solidFill>
                <a:latin typeface="Trebuchet MS"/>
                <a:cs typeface="Trebuchet MS"/>
              </a:rPr>
              <a:t>Intellectual</a:t>
            </a:r>
            <a:r>
              <a:rPr dirty="0" sz="800" spc="-105">
                <a:solidFill>
                  <a:srgbClr val="FFFFFF"/>
                </a:solidFill>
                <a:latin typeface="Trebuchet MS"/>
                <a:cs typeface="Trebuchet MS"/>
              </a:rPr>
              <a:t> </a:t>
            </a:r>
            <a:r>
              <a:rPr dirty="0" sz="800">
                <a:solidFill>
                  <a:srgbClr val="FFFFFF"/>
                </a:solidFill>
                <a:latin typeface="Trebuchet MS"/>
                <a:cs typeface="Trebuchet MS"/>
              </a:rPr>
              <a:t>Property</a:t>
            </a:r>
            <a:endParaRPr sz="800">
              <a:latin typeface="Trebuchet MS"/>
              <a:cs typeface="Trebuchet MS"/>
            </a:endParaRPr>
          </a:p>
          <a:p>
            <a:pPr marL="207010" indent="-115570">
              <a:lnSpc>
                <a:spcPct val="100000"/>
              </a:lnSpc>
              <a:buFont typeface="Arial"/>
              <a:buChar char="•"/>
              <a:tabLst>
                <a:tab pos="207645" algn="l"/>
              </a:tabLst>
            </a:pPr>
            <a:r>
              <a:rPr dirty="0" sz="800">
                <a:solidFill>
                  <a:srgbClr val="FFFFFF"/>
                </a:solidFill>
                <a:latin typeface="Trebuchet MS"/>
                <a:cs typeface="Trebuchet MS"/>
              </a:rPr>
              <a:t>End</a:t>
            </a:r>
            <a:r>
              <a:rPr dirty="0" sz="800" spc="-100">
                <a:solidFill>
                  <a:srgbClr val="FFFFFF"/>
                </a:solidFill>
                <a:latin typeface="Trebuchet MS"/>
                <a:cs typeface="Trebuchet MS"/>
              </a:rPr>
              <a:t> </a:t>
            </a:r>
            <a:r>
              <a:rPr dirty="0" sz="800">
                <a:solidFill>
                  <a:srgbClr val="FFFFFF"/>
                </a:solidFill>
                <a:latin typeface="Trebuchet MS"/>
                <a:cs typeface="Trebuchet MS"/>
              </a:rPr>
              <a:t>Points</a:t>
            </a:r>
            <a:endParaRPr sz="800">
              <a:latin typeface="Trebuchet MS"/>
              <a:cs typeface="Trebuchet MS"/>
            </a:endParaRPr>
          </a:p>
        </p:txBody>
      </p:sp>
      <p:sp>
        <p:nvSpPr>
          <p:cNvPr id="28" name="object 28"/>
          <p:cNvSpPr txBox="1"/>
          <p:nvPr/>
        </p:nvSpPr>
        <p:spPr>
          <a:xfrm>
            <a:off x="7107770" y="3531399"/>
            <a:ext cx="1630045" cy="831215"/>
          </a:xfrm>
          <a:prstGeom prst="rect">
            <a:avLst/>
          </a:prstGeom>
          <a:solidFill>
            <a:srgbClr val="00B5AD"/>
          </a:solidFill>
        </p:spPr>
        <p:txBody>
          <a:bodyPr wrap="square" lIns="0" tIns="43180" rIns="0" bIns="0" rtlCol="0" vert="horz">
            <a:spAutoFit/>
          </a:bodyPr>
          <a:lstStyle/>
          <a:p>
            <a:pPr marL="91440">
              <a:lnSpc>
                <a:spcPct val="100000"/>
              </a:lnSpc>
              <a:spcBef>
                <a:spcPts val="340"/>
              </a:spcBef>
            </a:pPr>
            <a:r>
              <a:rPr dirty="0" sz="800">
                <a:solidFill>
                  <a:srgbClr val="FFFFFF"/>
                </a:solidFill>
                <a:latin typeface="Trebuchet MS"/>
                <a:cs typeface="Trebuchet MS"/>
              </a:rPr>
              <a:t>CRIME</a:t>
            </a:r>
            <a:r>
              <a:rPr dirty="0" sz="800" spc="-80">
                <a:solidFill>
                  <a:srgbClr val="FFFFFF"/>
                </a:solidFill>
                <a:latin typeface="Trebuchet MS"/>
                <a:cs typeface="Trebuchet MS"/>
              </a:rPr>
              <a:t> </a:t>
            </a:r>
            <a:r>
              <a:rPr dirty="0" sz="800" spc="-5">
                <a:solidFill>
                  <a:srgbClr val="FFFFFF"/>
                </a:solidFill>
                <a:latin typeface="Trebuchet MS"/>
                <a:cs typeface="Trebuchet MS"/>
              </a:rPr>
              <a:t>SYNDICATES:</a:t>
            </a:r>
            <a:endParaRPr sz="800">
              <a:latin typeface="Trebuchet MS"/>
              <a:cs typeface="Trebuchet MS"/>
            </a:endParaRPr>
          </a:p>
          <a:p>
            <a:pPr marL="207010" indent="-115570">
              <a:lnSpc>
                <a:spcPct val="100000"/>
              </a:lnSpc>
              <a:buFont typeface="Arial"/>
              <a:buChar char="•"/>
              <a:tabLst>
                <a:tab pos="207645" algn="l"/>
              </a:tabLst>
            </a:pPr>
            <a:r>
              <a:rPr dirty="0" sz="800">
                <a:solidFill>
                  <a:srgbClr val="FFFFFF"/>
                </a:solidFill>
                <a:latin typeface="Trebuchet MS"/>
                <a:cs typeface="Trebuchet MS"/>
              </a:rPr>
              <a:t>Theft</a:t>
            </a:r>
            <a:endParaRPr sz="800">
              <a:latin typeface="Trebuchet MS"/>
              <a:cs typeface="Trebuchet MS"/>
            </a:endParaRPr>
          </a:p>
          <a:p>
            <a:pPr>
              <a:lnSpc>
                <a:spcPct val="100000"/>
              </a:lnSpc>
              <a:spcBef>
                <a:spcPts val="40"/>
              </a:spcBef>
              <a:buClr>
                <a:srgbClr val="FFFFFF"/>
              </a:buClr>
              <a:buFont typeface="Arial"/>
              <a:buChar char="•"/>
            </a:pPr>
            <a:endParaRPr sz="800">
              <a:latin typeface="Times New Roman"/>
              <a:cs typeface="Times New Roman"/>
            </a:endParaRPr>
          </a:p>
          <a:p>
            <a:pPr marL="91440">
              <a:lnSpc>
                <a:spcPct val="100000"/>
              </a:lnSpc>
            </a:pPr>
            <a:r>
              <a:rPr dirty="0" sz="800">
                <a:solidFill>
                  <a:srgbClr val="FFFFFF"/>
                </a:solidFill>
                <a:latin typeface="Trebuchet MS"/>
                <a:cs typeface="Trebuchet MS"/>
              </a:rPr>
              <a:t>CAPABILITIES:</a:t>
            </a:r>
            <a:endParaRPr sz="800">
              <a:latin typeface="Trebuchet MS"/>
              <a:cs typeface="Trebuchet MS"/>
            </a:endParaRPr>
          </a:p>
          <a:p>
            <a:pPr marL="263525" indent="-172085">
              <a:lnSpc>
                <a:spcPct val="100000"/>
              </a:lnSpc>
              <a:buFont typeface="Arial"/>
              <a:buChar char="•"/>
              <a:tabLst>
                <a:tab pos="263525" algn="l"/>
                <a:tab pos="264160" algn="l"/>
              </a:tabLst>
            </a:pPr>
            <a:r>
              <a:rPr dirty="0" sz="800">
                <a:solidFill>
                  <a:srgbClr val="FFFFFF"/>
                </a:solidFill>
                <a:latin typeface="Trebuchet MS"/>
                <a:cs typeface="Trebuchet MS"/>
              </a:rPr>
              <a:t>Business </a:t>
            </a:r>
            <a:r>
              <a:rPr dirty="0" sz="800" spc="-5">
                <a:solidFill>
                  <a:srgbClr val="FFFFFF"/>
                </a:solidFill>
                <a:latin typeface="Trebuchet MS"/>
                <a:cs typeface="Trebuchet MS"/>
              </a:rPr>
              <a:t>Email</a:t>
            </a:r>
            <a:r>
              <a:rPr dirty="0" sz="800" spc="-80">
                <a:solidFill>
                  <a:srgbClr val="FFFFFF"/>
                </a:solidFill>
                <a:latin typeface="Trebuchet MS"/>
                <a:cs typeface="Trebuchet MS"/>
              </a:rPr>
              <a:t> </a:t>
            </a:r>
            <a:r>
              <a:rPr dirty="0" sz="800" spc="-5">
                <a:solidFill>
                  <a:srgbClr val="FFFFFF"/>
                </a:solidFill>
                <a:latin typeface="Trebuchet MS"/>
                <a:cs typeface="Trebuchet MS"/>
              </a:rPr>
              <a:t>Compromise</a:t>
            </a:r>
            <a:endParaRPr sz="800">
              <a:latin typeface="Trebuchet MS"/>
              <a:cs typeface="Trebuchet MS"/>
            </a:endParaRPr>
          </a:p>
          <a:p>
            <a:pPr marL="263525" indent="-172085">
              <a:lnSpc>
                <a:spcPct val="100000"/>
              </a:lnSpc>
              <a:buFont typeface="Arial"/>
              <a:buChar char="•"/>
              <a:tabLst>
                <a:tab pos="263525" algn="l"/>
                <a:tab pos="264160" algn="l"/>
              </a:tabLst>
            </a:pPr>
            <a:r>
              <a:rPr dirty="0" sz="800" spc="-5">
                <a:solidFill>
                  <a:srgbClr val="FFFFFF"/>
                </a:solidFill>
                <a:latin typeface="Trebuchet MS"/>
                <a:cs typeface="Trebuchet MS"/>
              </a:rPr>
              <a:t>Social</a:t>
            </a:r>
            <a:r>
              <a:rPr dirty="0" sz="800" spc="-85">
                <a:solidFill>
                  <a:srgbClr val="FFFFFF"/>
                </a:solidFill>
                <a:latin typeface="Trebuchet MS"/>
                <a:cs typeface="Trebuchet MS"/>
              </a:rPr>
              <a:t> </a:t>
            </a:r>
            <a:r>
              <a:rPr dirty="0" sz="800">
                <a:solidFill>
                  <a:srgbClr val="FFFFFF"/>
                </a:solidFill>
                <a:latin typeface="Trebuchet MS"/>
                <a:cs typeface="Trebuchet MS"/>
              </a:rPr>
              <a:t>Engineering</a:t>
            </a:r>
            <a:endParaRPr sz="800">
              <a:latin typeface="Trebuchet MS"/>
              <a:cs typeface="Trebuchet MS"/>
            </a:endParaRPr>
          </a:p>
        </p:txBody>
      </p:sp>
      <p:sp>
        <p:nvSpPr>
          <p:cNvPr id="29" name="object 29"/>
          <p:cNvSpPr txBox="1"/>
          <p:nvPr/>
        </p:nvSpPr>
        <p:spPr>
          <a:xfrm>
            <a:off x="3249883" y="3914997"/>
            <a:ext cx="340995" cy="121285"/>
          </a:xfrm>
          <a:prstGeom prst="rect">
            <a:avLst/>
          </a:prstGeom>
        </p:spPr>
        <p:txBody>
          <a:bodyPr wrap="square" lIns="0" tIns="0" rIns="0" bIns="0" rtlCol="0" vert="horz">
            <a:spAutoFit/>
          </a:bodyPr>
          <a:lstStyle/>
          <a:p>
            <a:pPr marL="12700">
              <a:lnSpc>
                <a:spcPct val="100000"/>
              </a:lnSpc>
            </a:pPr>
            <a:r>
              <a:rPr dirty="0" sz="700" spc="-10">
                <a:solidFill>
                  <a:srgbClr val="00B5AD"/>
                </a:solidFill>
                <a:latin typeface="Trebuchet MS"/>
                <a:cs typeface="Trebuchet MS"/>
              </a:rPr>
              <a:t>NIGERIA</a:t>
            </a:r>
            <a:endParaRPr sz="700">
              <a:latin typeface="Trebuchet MS"/>
              <a:cs typeface="Trebuchet MS"/>
            </a:endParaRPr>
          </a:p>
        </p:txBody>
      </p:sp>
      <p:sp>
        <p:nvSpPr>
          <p:cNvPr id="30" name="object 30"/>
          <p:cNvSpPr/>
          <p:nvPr/>
        </p:nvSpPr>
        <p:spPr>
          <a:xfrm>
            <a:off x="3430634" y="3417797"/>
            <a:ext cx="13335" cy="471170"/>
          </a:xfrm>
          <a:custGeom>
            <a:avLst/>
            <a:gdLst/>
            <a:ahLst/>
            <a:cxnLst/>
            <a:rect l="l" t="t" r="r" b="b"/>
            <a:pathLst>
              <a:path w="13335" h="471170">
                <a:moveTo>
                  <a:pt x="13195" y="0"/>
                </a:moveTo>
                <a:lnTo>
                  <a:pt x="0" y="470814"/>
                </a:lnTo>
              </a:path>
            </a:pathLst>
          </a:custGeom>
          <a:ln w="12700">
            <a:solidFill>
              <a:srgbClr val="00B5AD"/>
            </a:solidFill>
          </a:ln>
        </p:spPr>
        <p:txBody>
          <a:bodyPr wrap="square" lIns="0" tIns="0" rIns="0" bIns="0" rtlCol="0"/>
          <a:lstStyle/>
          <a:p/>
        </p:txBody>
      </p:sp>
      <p:sp>
        <p:nvSpPr>
          <p:cNvPr id="31" name="object 31"/>
          <p:cNvSpPr txBox="1"/>
          <p:nvPr/>
        </p:nvSpPr>
        <p:spPr>
          <a:xfrm>
            <a:off x="2772535" y="3498425"/>
            <a:ext cx="619125" cy="271145"/>
          </a:xfrm>
          <a:prstGeom prst="rect">
            <a:avLst/>
          </a:prstGeom>
        </p:spPr>
        <p:txBody>
          <a:bodyPr wrap="square" lIns="0" tIns="0" rIns="0" bIns="0" rtlCol="0" vert="horz">
            <a:spAutoFit/>
          </a:bodyPr>
          <a:lstStyle/>
          <a:p>
            <a:pPr marL="12700" marR="5080" indent="13335">
              <a:lnSpc>
                <a:spcPct val="120000"/>
              </a:lnSpc>
            </a:pPr>
            <a:r>
              <a:rPr dirty="0" sz="700" spc="-5">
                <a:solidFill>
                  <a:srgbClr val="00B5AD"/>
                </a:solidFill>
                <a:latin typeface="Trebuchet MS"/>
                <a:cs typeface="Trebuchet MS"/>
              </a:rPr>
              <a:t>CÔTE D'IVOIRE  </a:t>
            </a:r>
            <a:r>
              <a:rPr dirty="0" sz="700" spc="-10">
                <a:solidFill>
                  <a:srgbClr val="00B5AD"/>
                </a:solidFill>
                <a:latin typeface="Trebuchet MS"/>
                <a:cs typeface="Trebuchet MS"/>
              </a:rPr>
              <a:t>(IVORY</a:t>
            </a:r>
            <a:r>
              <a:rPr dirty="0" sz="700" spc="-30">
                <a:solidFill>
                  <a:srgbClr val="00B5AD"/>
                </a:solidFill>
                <a:latin typeface="Trebuchet MS"/>
                <a:cs typeface="Trebuchet MS"/>
              </a:rPr>
              <a:t> </a:t>
            </a:r>
            <a:r>
              <a:rPr dirty="0" sz="700" spc="-5">
                <a:solidFill>
                  <a:srgbClr val="00B5AD"/>
                </a:solidFill>
                <a:latin typeface="Trebuchet MS"/>
                <a:cs typeface="Trebuchet MS"/>
              </a:rPr>
              <a:t>COAST)</a:t>
            </a:r>
            <a:endParaRPr sz="700">
              <a:latin typeface="Trebuchet MS"/>
              <a:cs typeface="Trebuchet MS"/>
            </a:endParaRPr>
          </a:p>
        </p:txBody>
      </p:sp>
      <p:sp>
        <p:nvSpPr>
          <p:cNvPr id="32" name="object 32"/>
          <p:cNvSpPr/>
          <p:nvPr/>
        </p:nvSpPr>
        <p:spPr>
          <a:xfrm>
            <a:off x="3082240" y="3435141"/>
            <a:ext cx="196215" cy="74295"/>
          </a:xfrm>
          <a:custGeom>
            <a:avLst/>
            <a:gdLst/>
            <a:ahLst/>
            <a:cxnLst/>
            <a:rect l="l" t="t" r="r" b="b"/>
            <a:pathLst>
              <a:path w="196214" h="74295">
                <a:moveTo>
                  <a:pt x="195935" y="0"/>
                </a:moveTo>
                <a:lnTo>
                  <a:pt x="0" y="73875"/>
                </a:lnTo>
              </a:path>
            </a:pathLst>
          </a:custGeom>
          <a:ln w="12700">
            <a:solidFill>
              <a:srgbClr val="00B5AD"/>
            </a:solidFill>
          </a:ln>
        </p:spPr>
        <p:txBody>
          <a:bodyPr wrap="square" lIns="0" tIns="0" rIns="0" bIns="0" rtlCol="0"/>
          <a:lstStyle/>
          <a:p/>
        </p:txBody>
      </p:sp>
      <p:sp>
        <p:nvSpPr>
          <p:cNvPr id="33" name="object 33"/>
          <p:cNvSpPr/>
          <p:nvPr/>
        </p:nvSpPr>
        <p:spPr>
          <a:xfrm>
            <a:off x="2952674" y="3759624"/>
            <a:ext cx="295084" cy="258198"/>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947983"/>
            <a:ext cx="2941320" cy="91440"/>
          </a:xfrm>
          <a:prstGeom prst="rect">
            <a:avLst/>
          </a:prstGeom>
        </p:spPr>
        <p:txBody>
          <a:bodyPr wrap="square" lIns="0" tIns="0" rIns="0" bIns="0" rtlCol="0" vert="horz">
            <a:spAutoFit/>
          </a:bodyPr>
          <a:lstStyle/>
          <a:p>
            <a:pPr marL="12700">
              <a:lnSpc>
                <a:spcPct val="100000"/>
              </a:lnSpc>
            </a:pPr>
            <a:r>
              <a:rPr dirty="0" sz="500" spc="10">
                <a:latin typeface="Trebuchet MS"/>
                <a:cs typeface="Trebuchet MS"/>
              </a:rPr>
              <a:t>Source: 2018 Foreign Espionage in Cyberspace, </a:t>
            </a:r>
            <a:r>
              <a:rPr dirty="0" sz="500" spc="5">
                <a:latin typeface="Trebuchet MS"/>
                <a:cs typeface="Trebuchet MS"/>
              </a:rPr>
              <a:t>National </a:t>
            </a:r>
            <a:r>
              <a:rPr dirty="0" sz="500" spc="10">
                <a:latin typeface="Trebuchet MS"/>
                <a:cs typeface="Trebuchet MS"/>
              </a:rPr>
              <a:t>Counterintelligence and Security</a:t>
            </a:r>
            <a:r>
              <a:rPr dirty="0" sz="500" spc="45">
                <a:latin typeface="Trebuchet MS"/>
                <a:cs typeface="Trebuchet MS"/>
              </a:rPr>
              <a:t> </a:t>
            </a:r>
            <a:r>
              <a:rPr dirty="0" sz="500" spc="10">
                <a:latin typeface="Trebuchet MS"/>
                <a:cs typeface="Trebuchet MS"/>
              </a:rPr>
              <a:t>Center</a:t>
            </a:r>
            <a:endParaRPr sz="500">
              <a:latin typeface="Trebuchet MS"/>
              <a:cs typeface="Trebuchet MS"/>
            </a:endParaRPr>
          </a:p>
        </p:txBody>
      </p:sp>
      <p:sp>
        <p:nvSpPr>
          <p:cNvPr id="3" name="object 3"/>
          <p:cNvSpPr txBox="1"/>
          <p:nvPr/>
        </p:nvSpPr>
        <p:spPr>
          <a:xfrm>
            <a:off x="4059795" y="2033777"/>
            <a:ext cx="1066165" cy="382270"/>
          </a:xfrm>
          <a:prstGeom prst="rect">
            <a:avLst/>
          </a:prstGeom>
        </p:spPr>
        <p:txBody>
          <a:bodyPr wrap="square" lIns="0" tIns="0" rIns="0" bIns="0" rtlCol="0" vert="horz">
            <a:spAutoFit/>
          </a:bodyPr>
          <a:lstStyle/>
          <a:p>
            <a:pPr marL="17145" marR="5080" indent="-5080">
              <a:lnSpc>
                <a:spcPct val="100000"/>
              </a:lnSpc>
            </a:pPr>
            <a:r>
              <a:rPr dirty="0" sz="1200" spc="-5">
                <a:solidFill>
                  <a:srgbClr val="313231"/>
                </a:solidFill>
                <a:latin typeface="Trebuchet MS"/>
                <a:cs typeface="Trebuchet MS"/>
              </a:rPr>
              <a:t>C</a:t>
            </a:r>
            <a:r>
              <a:rPr dirty="0" sz="1200" spc="-5">
                <a:solidFill>
                  <a:srgbClr val="313231"/>
                </a:solidFill>
                <a:latin typeface="Trebuchet MS"/>
                <a:cs typeface="Trebuchet MS"/>
              </a:rPr>
              <a:t>om</a:t>
            </a:r>
            <a:r>
              <a:rPr dirty="0" sz="1200" spc="-5">
                <a:solidFill>
                  <a:srgbClr val="313231"/>
                </a:solidFill>
                <a:latin typeface="Trebuchet MS"/>
                <a:cs typeface="Trebuchet MS"/>
              </a:rPr>
              <a:t>p</a:t>
            </a:r>
            <a:r>
              <a:rPr dirty="0" sz="1200" spc="-5">
                <a:solidFill>
                  <a:srgbClr val="313231"/>
                </a:solidFill>
                <a:latin typeface="Trebuchet MS"/>
                <a:cs typeface="Trebuchet MS"/>
              </a:rPr>
              <a:t>r</a:t>
            </a:r>
            <a:r>
              <a:rPr dirty="0" sz="1200">
                <a:solidFill>
                  <a:srgbClr val="313231"/>
                </a:solidFill>
                <a:latin typeface="Trebuchet MS"/>
                <a:cs typeface="Trebuchet MS"/>
              </a:rPr>
              <a:t>e</a:t>
            </a:r>
            <a:r>
              <a:rPr dirty="0" sz="1200" spc="-5">
                <a:solidFill>
                  <a:srgbClr val="313231"/>
                </a:solidFill>
                <a:latin typeface="Trebuchet MS"/>
                <a:cs typeface="Trebuchet MS"/>
              </a:rPr>
              <a:t>h</a:t>
            </a:r>
            <a:r>
              <a:rPr dirty="0" sz="1200" spc="-15">
                <a:solidFill>
                  <a:srgbClr val="313231"/>
                </a:solidFill>
                <a:latin typeface="Trebuchet MS"/>
                <a:cs typeface="Trebuchet MS"/>
              </a:rPr>
              <a:t>en</a:t>
            </a:r>
            <a:r>
              <a:rPr dirty="0" sz="1200" spc="-15">
                <a:solidFill>
                  <a:srgbClr val="313231"/>
                </a:solidFill>
                <a:latin typeface="Trebuchet MS"/>
                <a:cs typeface="Trebuchet MS"/>
              </a:rPr>
              <a:t>s</a:t>
            </a:r>
            <a:r>
              <a:rPr dirty="0" sz="1200" spc="5">
                <a:solidFill>
                  <a:srgbClr val="313231"/>
                </a:solidFill>
                <a:latin typeface="Trebuchet MS"/>
                <a:cs typeface="Trebuchet MS"/>
              </a:rPr>
              <a:t>i</a:t>
            </a:r>
            <a:r>
              <a:rPr dirty="0" sz="1200">
                <a:solidFill>
                  <a:srgbClr val="313231"/>
                </a:solidFill>
                <a:latin typeface="Trebuchet MS"/>
                <a:cs typeface="Trebuchet MS"/>
              </a:rPr>
              <a:t>v</a:t>
            </a:r>
            <a:r>
              <a:rPr dirty="0" sz="1200" spc="-5">
                <a:solidFill>
                  <a:srgbClr val="313231"/>
                </a:solidFill>
                <a:latin typeface="Trebuchet MS"/>
                <a:cs typeface="Trebuchet MS"/>
              </a:rPr>
              <a:t>e  </a:t>
            </a:r>
            <a:r>
              <a:rPr dirty="0" sz="1200" spc="-5">
                <a:solidFill>
                  <a:srgbClr val="313231"/>
                </a:solidFill>
                <a:latin typeface="Trebuchet MS"/>
                <a:cs typeface="Trebuchet MS"/>
              </a:rPr>
              <a:t>National</a:t>
            </a:r>
            <a:r>
              <a:rPr dirty="0" sz="1200" spc="-90">
                <a:solidFill>
                  <a:srgbClr val="313231"/>
                </a:solidFill>
                <a:latin typeface="Trebuchet MS"/>
                <a:cs typeface="Trebuchet MS"/>
              </a:rPr>
              <a:t> </a:t>
            </a:r>
            <a:r>
              <a:rPr dirty="0" sz="1200" spc="-15">
                <a:solidFill>
                  <a:srgbClr val="313231"/>
                </a:solidFill>
                <a:latin typeface="Trebuchet MS"/>
                <a:cs typeface="Trebuchet MS"/>
              </a:rPr>
              <a:t>Power</a:t>
            </a:r>
            <a:endParaRPr sz="1200">
              <a:latin typeface="Trebuchet MS"/>
              <a:cs typeface="Trebuchet MS"/>
            </a:endParaRPr>
          </a:p>
        </p:txBody>
      </p:sp>
      <p:sp>
        <p:nvSpPr>
          <p:cNvPr id="4" name="object 4"/>
          <p:cNvSpPr txBox="1"/>
          <p:nvPr/>
        </p:nvSpPr>
        <p:spPr>
          <a:xfrm>
            <a:off x="3980546" y="2582417"/>
            <a:ext cx="1224915" cy="565150"/>
          </a:xfrm>
          <a:prstGeom prst="rect">
            <a:avLst/>
          </a:prstGeom>
        </p:spPr>
        <p:txBody>
          <a:bodyPr wrap="square" lIns="0" tIns="0" rIns="0" bIns="0" rtlCol="0" vert="horz">
            <a:spAutoFit/>
          </a:bodyPr>
          <a:lstStyle/>
          <a:p>
            <a:pPr algn="ctr" marL="12700" marR="5080" indent="-2540">
              <a:lnSpc>
                <a:spcPct val="100000"/>
              </a:lnSpc>
            </a:pPr>
            <a:r>
              <a:rPr dirty="0" sz="1200" spc="-5">
                <a:solidFill>
                  <a:srgbClr val="313231"/>
                </a:solidFill>
                <a:latin typeface="Trebuchet MS"/>
                <a:cs typeface="Trebuchet MS"/>
              </a:rPr>
              <a:t>Innovation</a:t>
            </a:r>
            <a:r>
              <a:rPr dirty="0" sz="1200" spc="-85">
                <a:solidFill>
                  <a:srgbClr val="313231"/>
                </a:solidFill>
                <a:latin typeface="Trebuchet MS"/>
                <a:cs typeface="Trebuchet MS"/>
              </a:rPr>
              <a:t> </a:t>
            </a:r>
            <a:r>
              <a:rPr dirty="0" sz="1200">
                <a:solidFill>
                  <a:srgbClr val="313231"/>
                </a:solidFill>
                <a:latin typeface="Trebuchet MS"/>
                <a:cs typeface="Trebuchet MS"/>
              </a:rPr>
              <a:t>Driven  Economic</a:t>
            </a:r>
            <a:r>
              <a:rPr dirty="0" sz="1200" spc="-80">
                <a:solidFill>
                  <a:srgbClr val="313231"/>
                </a:solidFill>
                <a:latin typeface="Trebuchet MS"/>
                <a:cs typeface="Trebuchet MS"/>
              </a:rPr>
              <a:t> </a:t>
            </a:r>
            <a:r>
              <a:rPr dirty="0" sz="1200" spc="-5">
                <a:solidFill>
                  <a:srgbClr val="313231"/>
                </a:solidFill>
                <a:latin typeface="Trebuchet MS"/>
                <a:cs typeface="Trebuchet MS"/>
              </a:rPr>
              <a:t>Growth  </a:t>
            </a:r>
            <a:r>
              <a:rPr dirty="0" sz="1200">
                <a:solidFill>
                  <a:srgbClr val="313231"/>
                </a:solidFill>
                <a:latin typeface="Trebuchet MS"/>
                <a:cs typeface="Trebuchet MS"/>
              </a:rPr>
              <a:t>Model</a:t>
            </a:r>
            <a:endParaRPr sz="1200">
              <a:latin typeface="Trebuchet MS"/>
              <a:cs typeface="Trebuchet MS"/>
            </a:endParaRPr>
          </a:p>
        </p:txBody>
      </p:sp>
      <p:sp>
        <p:nvSpPr>
          <p:cNvPr id="5" name="object 5"/>
          <p:cNvSpPr txBox="1"/>
          <p:nvPr/>
        </p:nvSpPr>
        <p:spPr>
          <a:xfrm>
            <a:off x="4096370" y="3313938"/>
            <a:ext cx="993140" cy="382270"/>
          </a:xfrm>
          <a:prstGeom prst="rect">
            <a:avLst/>
          </a:prstGeom>
        </p:spPr>
        <p:txBody>
          <a:bodyPr wrap="square" lIns="0" tIns="0" rIns="0" bIns="0" rtlCol="0" vert="horz">
            <a:spAutoFit/>
          </a:bodyPr>
          <a:lstStyle/>
          <a:p>
            <a:pPr marL="12700" marR="5080" indent="225425">
              <a:lnSpc>
                <a:spcPct val="100000"/>
              </a:lnSpc>
            </a:pPr>
            <a:r>
              <a:rPr dirty="0" sz="1200" spc="-5">
                <a:solidFill>
                  <a:srgbClr val="313231"/>
                </a:solidFill>
                <a:latin typeface="Trebuchet MS"/>
                <a:cs typeface="Trebuchet MS"/>
              </a:rPr>
              <a:t>Military  </a:t>
            </a:r>
            <a:r>
              <a:rPr dirty="0" sz="1200" spc="-5">
                <a:solidFill>
                  <a:srgbClr val="313231"/>
                </a:solidFill>
                <a:latin typeface="Trebuchet MS"/>
                <a:cs typeface="Trebuchet MS"/>
              </a:rPr>
              <a:t>M</a:t>
            </a:r>
            <a:r>
              <a:rPr dirty="0" sz="1200">
                <a:solidFill>
                  <a:srgbClr val="313231"/>
                </a:solidFill>
                <a:latin typeface="Trebuchet MS"/>
                <a:cs typeface="Trebuchet MS"/>
              </a:rPr>
              <a:t>o</a:t>
            </a:r>
            <a:r>
              <a:rPr dirty="0" sz="1200" spc="-5">
                <a:solidFill>
                  <a:srgbClr val="313231"/>
                </a:solidFill>
                <a:latin typeface="Trebuchet MS"/>
                <a:cs typeface="Trebuchet MS"/>
              </a:rPr>
              <a:t>d</a:t>
            </a:r>
            <a:r>
              <a:rPr dirty="0" sz="1200">
                <a:solidFill>
                  <a:srgbClr val="313231"/>
                </a:solidFill>
                <a:latin typeface="Trebuchet MS"/>
                <a:cs typeface="Trebuchet MS"/>
              </a:rPr>
              <a:t>e</a:t>
            </a:r>
            <a:r>
              <a:rPr dirty="0" sz="1200">
                <a:solidFill>
                  <a:srgbClr val="313231"/>
                </a:solidFill>
                <a:latin typeface="Trebuchet MS"/>
                <a:cs typeface="Trebuchet MS"/>
              </a:rPr>
              <a:t>r</a:t>
            </a:r>
            <a:r>
              <a:rPr dirty="0" sz="1200" spc="-5">
                <a:solidFill>
                  <a:srgbClr val="313231"/>
                </a:solidFill>
                <a:latin typeface="Trebuchet MS"/>
                <a:cs typeface="Trebuchet MS"/>
              </a:rPr>
              <a:t>n</a:t>
            </a:r>
            <a:r>
              <a:rPr dirty="0" sz="1200" spc="-15">
                <a:solidFill>
                  <a:srgbClr val="313231"/>
                </a:solidFill>
                <a:latin typeface="Trebuchet MS"/>
                <a:cs typeface="Trebuchet MS"/>
              </a:rPr>
              <a:t>iz</a:t>
            </a:r>
            <a:r>
              <a:rPr dirty="0" sz="1200">
                <a:solidFill>
                  <a:srgbClr val="313231"/>
                </a:solidFill>
                <a:latin typeface="Trebuchet MS"/>
                <a:cs typeface="Trebuchet MS"/>
              </a:rPr>
              <a:t>a</a:t>
            </a:r>
            <a:r>
              <a:rPr dirty="0" sz="1200">
                <a:solidFill>
                  <a:srgbClr val="313231"/>
                </a:solidFill>
                <a:latin typeface="Trebuchet MS"/>
                <a:cs typeface="Trebuchet MS"/>
              </a:rPr>
              <a:t>t</a:t>
            </a:r>
            <a:r>
              <a:rPr dirty="0" sz="1200" spc="-10">
                <a:solidFill>
                  <a:srgbClr val="313231"/>
                </a:solidFill>
                <a:latin typeface="Trebuchet MS"/>
                <a:cs typeface="Trebuchet MS"/>
              </a:rPr>
              <a:t>i</a:t>
            </a:r>
            <a:r>
              <a:rPr dirty="0" sz="1200" spc="-5">
                <a:solidFill>
                  <a:srgbClr val="313231"/>
                </a:solidFill>
                <a:latin typeface="Trebuchet MS"/>
                <a:cs typeface="Trebuchet MS"/>
              </a:rPr>
              <a:t>o</a:t>
            </a:r>
            <a:r>
              <a:rPr dirty="0" sz="1200" spc="-5">
                <a:solidFill>
                  <a:srgbClr val="313231"/>
                </a:solidFill>
                <a:latin typeface="Trebuchet MS"/>
                <a:cs typeface="Trebuchet MS"/>
              </a:rPr>
              <a:t>n</a:t>
            </a:r>
            <a:endParaRPr sz="1200">
              <a:latin typeface="Trebuchet MS"/>
              <a:cs typeface="Trebuchet MS"/>
            </a:endParaRPr>
          </a:p>
        </p:txBody>
      </p:sp>
      <p:sp>
        <p:nvSpPr>
          <p:cNvPr id="6" name="object 6"/>
          <p:cNvSpPr/>
          <p:nvPr/>
        </p:nvSpPr>
        <p:spPr>
          <a:xfrm>
            <a:off x="4630056" y="885831"/>
            <a:ext cx="919480" cy="919480"/>
          </a:xfrm>
          <a:custGeom>
            <a:avLst/>
            <a:gdLst/>
            <a:ahLst/>
            <a:cxnLst/>
            <a:rect l="l" t="t" r="r" b="b"/>
            <a:pathLst>
              <a:path w="919479" h="919480">
                <a:moveTo>
                  <a:pt x="459587" y="0"/>
                </a:moveTo>
                <a:lnTo>
                  <a:pt x="412597" y="2372"/>
                </a:lnTo>
                <a:lnTo>
                  <a:pt x="366964" y="9336"/>
                </a:lnTo>
                <a:lnTo>
                  <a:pt x="322920" y="20661"/>
                </a:lnTo>
                <a:lnTo>
                  <a:pt x="280695" y="36114"/>
                </a:lnTo>
                <a:lnTo>
                  <a:pt x="240521" y="55467"/>
                </a:lnTo>
                <a:lnTo>
                  <a:pt x="202628" y="78486"/>
                </a:lnTo>
                <a:lnTo>
                  <a:pt x="167247" y="104942"/>
                </a:lnTo>
                <a:lnTo>
                  <a:pt x="134610" y="134604"/>
                </a:lnTo>
                <a:lnTo>
                  <a:pt x="104947" y="167240"/>
                </a:lnTo>
                <a:lnTo>
                  <a:pt x="78490" y="202619"/>
                </a:lnTo>
                <a:lnTo>
                  <a:pt x="55469" y="240511"/>
                </a:lnTo>
                <a:lnTo>
                  <a:pt x="36116" y="280685"/>
                </a:lnTo>
                <a:lnTo>
                  <a:pt x="20662" y="322909"/>
                </a:lnTo>
                <a:lnTo>
                  <a:pt x="9337" y="366952"/>
                </a:lnTo>
                <a:lnTo>
                  <a:pt x="2372" y="412585"/>
                </a:lnTo>
                <a:lnTo>
                  <a:pt x="0" y="459574"/>
                </a:lnTo>
                <a:lnTo>
                  <a:pt x="2372" y="506564"/>
                </a:lnTo>
                <a:lnTo>
                  <a:pt x="9337" y="552197"/>
                </a:lnTo>
                <a:lnTo>
                  <a:pt x="20662" y="596241"/>
                </a:lnTo>
                <a:lnTo>
                  <a:pt x="36116" y="638466"/>
                </a:lnTo>
                <a:lnTo>
                  <a:pt x="55469" y="678641"/>
                </a:lnTo>
                <a:lnTo>
                  <a:pt x="78490" y="716534"/>
                </a:lnTo>
                <a:lnTo>
                  <a:pt x="104947" y="751914"/>
                </a:lnTo>
                <a:lnTo>
                  <a:pt x="134610" y="784552"/>
                </a:lnTo>
                <a:lnTo>
                  <a:pt x="167247" y="814214"/>
                </a:lnTo>
                <a:lnTo>
                  <a:pt x="202628" y="840671"/>
                </a:lnTo>
                <a:lnTo>
                  <a:pt x="240521" y="863692"/>
                </a:lnTo>
                <a:lnTo>
                  <a:pt x="280695" y="883045"/>
                </a:lnTo>
                <a:lnTo>
                  <a:pt x="322920" y="898500"/>
                </a:lnTo>
                <a:lnTo>
                  <a:pt x="366964" y="909825"/>
                </a:lnTo>
                <a:lnTo>
                  <a:pt x="412597" y="916789"/>
                </a:lnTo>
                <a:lnTo>
                  <a:pt x="459587" y="919162"/>
                </a:lnTo>
                <a:lnTo>
                  <a:pt x="506575" y="916789"/>
                </a:lnTo>
                <a:lnTo>
                  <a:pt x="552206" y="909825"/>
                </a:lnTo>
                <a:lnTo>
                  <a:pt x="596248" y="898500"/>
                </a:lnTo>
                <a:lnTo>
                  <a:pt x="638472" y="883045"/>
                </a:lnTo>
                <a:lnTo>
                  <a:pt x="678645" y="863692"/>
                </a:lnTo>
                <a:lnTo>
                  <a:pt x="716537" y="840671"/>
                </a:lnTo>
                <a:lnTo>
                  <a:pt x="751917" y="814214"/>
                </a:lnTo>
                <a:lnTo>
                  <a:pt x="784553" y="784552"/>
                </a:lnTo>
                <a:lnTo>
                  <a:pt x="814215" y="751914"/>
                </a:lnTo>
                <a:lnTo>
                  <a:pt x="840672" y="716534"/>
                </a:lnTo>
                <a:lnTo>
                  <a:pt x="863692" y="678641"/>
                </a:lnTo>
                <a:lnTo>
                  <a:pt x="883045" y="638466"/>
                </a:lnTo>
                <a:lnTo>
                  <a:pt x="898500" y="596241"/>
                </a:lnTo>
                <a:lnTo>
                  <a:pt x="909825" y="552197"/>
                </a:lnTo>
                <a:lnTo>
                  <a:pt x="916789" y="506564"/>
                </a:lnTo>
                <a:lnTo>
                  <a:pt x="919162" y="459574"/>
                </a:lnTo>
                <a:lnTo>
                  <a:pt x="916789" y="412585"/>
                </a:lnTo>
                <a:lnTo>
                  <a:pt x="909825" y="366952"/>
                </a:lnTo>
                <a:lnTo>
                  <a:pt x="898500" y="322909"/>
                </a:lnTo>
                <a:lnTo>
                  <a:pt x="883045" y="280685"/>
                </a:lnTo>
                <a:lnTo>
                  <a:pt x="863692" y="240511"/>
                </a:lnTo>
                <a:lnTo>
                  <a:pt x="840672" y="202619"/>
                </a:lnTo>
                <a:lnTo>
                  <a:pt x="814215" y="167240"/>
                </a:lnTo>
                <a:lnTo>
                  <a:pt x="784553" y="134604"/>
                </a:lnTo>
                <a:lnTo>
                  <a:pt x="751917" y="104942"/>
                </a:lnTo>
                <a:lnTo>
                  <a:pt x="716537" y="78486"/>
                </a:lnTo>
                <a:lnTo>
                  <a:pt x="678645" y="55467"/>
                </a:lnTo>
                <a:lnTo>
                  <a:pt x="638472" y="36114"/>
                </a:lnTo>
                <a:lnTo>
                  <a:pt x="596248" y="20661"/>
                </a:lnTo>
                <a:lnTo>
                  <a:pt x="552206" y="9336"/>
                </a:lnTo>
                <a:lnTo>
                  <a:pt x="506575" y="2372"/>
                </a:lnTo>
                <a:lnTo>
                  <a:pt x="459587" y="0"/>
                </a:lnTo>
                <a:close/>
              </a:path>
            </a:pathLst>
          </a:custGeom>
          <a:solidFill>
            <a:srgbClr val="071D49"/>
          </a:solidFill>
        </p:spPr>
        <p:txBody>
          <a:bodyPr wrap="square" lIns="0" tIns="0" rIns="0" bIns="0" rtlCol="0"/>
          <a:lstStyle/>
          <a:p/>
        </p:txBody>
      </p:sp>
      <p:sp>
        <p:nvSpPr>
          <p:cNvPr id="7" name="object 7"/>
          <p:cNvSpPr txBox="1"/>
          <p:nvPr/>
        </p:nvSpPr>
        <p:spPr>
          <a:xfrm>
            <a:off x="4735847" y="1065529"/>
            <a:ext cx="722630" cy="259079"/>
          </a:xfrm>
          <a:prstGeom prst="rect">
            <a:avLst/>
          </a:prstGeom>
        </p:spPr>
        <p:txBody>
          <a:bodyPr wrap="square" lIns="0" tIns="0" rIns="0" bIns="0" rtlCol="0" vert="horz">
            <a:spAutoFit/>
          </a:bodyPr>
          <a:lstStyle/>
          <a:p>
            <a:pPr marL="135890" marR="5080" indent="-123825">
              <a:lnSpc>
                <a:spcPct val="100000"/>
              </a:lnSpc>
            </a:pPr>
            <a:r>
              <a:rPr dirty="0" sz="800" spc="-5">
                <a:solidFill>
                  <a:srgbClr val="FFFFFF"/>
                </a:solidFill>
                <a:latin typeface="Trebuchet MS"/>
                <a:cs typeface="Trebuchet MS"/>
              </a:rPr>
              <a:t>Non-traditional  </a:t>
            </a:r>
            <a:r>
              <a:rPr dirty="0" sz="800">
                <a:solidFill>
                  <a:srgbClr val="FFFFFF"/>
                </a:solidFill>
                <a:latin typeface="Trebuchet MS"/>
                <a:cs typeface="Trebuchet MS"/>
              </a:rPr>
              <a:t>collectors</a:t>
            </a:r>
            <a:endParaRPr sz="800">
              <a:latin typeface="Trebuchet MS"/>
              <a:cs typeface="Trebuchet MS"/>
            </a:endParaRPr>
          </a:p>
        </p:txBody>
      </p:sp>
      <p:sp>
        <p:nvSpPr>
          <p:cNvPr id="8" name="object 8"/>
          <p:cNvSpPr/>
          <p:nvPr/>
        </p:nvSpPr>
        <p:spPr>
          <a:xfrm>
            <a:off x="5422219" y="1482731"/>
            <a:ext cx="919480" cy="919480"/>
          </a:xfrm>
          <a:custGeom>
            <a:avLst/>
            <a:gdLst/>
            <a:ahLst/>
            <a:cxnLst/>
            <a:rect l="l" t="t" r="r" b="b"/>
            <a:pathLst>
              <a:path w="919479" h="919480">
                <a:moveTo>
                  <a:pt x="459574" y="0"/>
                </a:moveTo>
                <a:lnTo>
                  <a:pt x="412587" y="2372"/>
                </a:lnTo>
                <a:lnTo>
                  <a:pt x="366956" y="9336"/>
                </a:lnTo>
                <a:lnTo>
                  <a:pt x="322913" y="20661"/>
                </a:lnTo>
                <a:lnTo>
                  <a:pt x="280690" y="36114"/>
                </a:lnTo>
                <a:lnTo>
                  <a:pt x="240517" y="55467"/>
                </a:lnTo>
                <a:lnTo>
                  <a:pt x="202625" y="78486"/>
                </a:lnTo>
                <a:lnTo>
                  <a:pt x="167245" y="104942"/>
                </a:lnTo>
                <a:lnTo>
                  <a:pt x="134608" y="134604"/>
                </a:lnTo>
                <a:lnTo>
                  <a:pt x="104946" y="167240"/>
                </a:lnTo>
                <a:lnTo>
                  <a:pt x="78489" y="202619"/>
                </a:lnTo>
                <a:lnTo>
                  <a:pt x="55469" y="240511"/>
                </a:lnTo>
                <a:lnTo>
                  <a:pt x="36116" y="280685"/>
                </a:lnTo>
                <a:lnTo>
                  <a:pt x="20662" y="322909"/>
                </a:lnTo>
                <a:lnTo>
                  <a:pt x="9337" y="366952"/>
                </a:lnTo>
                <a:lnTo>
                  <a:pt x="2372" y="412585"/>
                </a:lnTo>
                <a:lnTo>
                  <a:pt x="0" y="459574"/>
                </a:lnTo>
                <a:lnTo>
                  <a:pt x="2372" y="506564"/>
                </a:lnTo>
                <a:lnTo>
                  <a:pt x="9337" y="552196"/>
                </a:lnTo>
                <a:lnTo>
                  <a:pt x="20662" y="596240"/>
                </a:lnTo>
                <a:lnTo>
                  <a:pt x="36116" y="638464"/>
                </a:lnTo>
                <a:lnTo>
                  <a:pt x="55469" y="678638"/>
                </a:lnTo>
                <a:lnTo>
                  <a:pt x="78489" y="716530"/>
                </a:lnTo>
                <a:lnTo>
                  <a:pt x="104946" y="751909"/>
                </a:lnTo>
                <a:lnTo>
                  <a:pt x="134608" y="784545"/>
                </a:lnTo>
                <a:lnTo>
                  <a:pt x="167245" y="814207"/>
                </a:lnTo>
                <a:lnTo>
                  <a:pt x="202625" y="840663"/>
                </a:lnTo>
                <a:lnTo>
                  <a:pt x="240517" y="863682"/>
                </a:lnTo>
                <a:lnTo>
                  <a:pt x="280690" y="883034"/>
                </a:lnTo>
                <a:lnTo>
                  <a:pt x="322913" y="898488"/>
                </a:lnTo>
                <a:lnTo>
                  <a:pt x="366956" y="909813"/>
                </a:lnTo>
                <a:lnTo>
                  <a:pt x="412587" y="916777"/>
                </a:lnTo>
                <a:lnTo>
                  <a:pt x="459574" y="919149"/>
                </a:lnTo>
                <a:lnTo>
                  <a:pt x="506564" y="916777"/>
                </a:lnTo>
                <a:lnTo>
                  <a:pt x="552197" y="909813"/>
                </a:lnTo>
                <a:lnTo>
                  <a:pt x="596241" y="898488"/>
                </a:lnTo>
                <a:lnTo>
                  <a:pt x="638466" y="883034"/>
                </a:lnTo>
                <a:lnTo>
                  <a:pt x="678641" y="863682"/>
                </a:lnTo>
                <a:lnTo>
                  <a:pt x="716534" y="840663"/>
                </a:lnTo>
                <a:lnTo>
                  <a:pt x="751914" y="814207"/>
                </a:lnTo>
                <a:lnTo>
                  <a:pt x="784552" y="784545"/>
                </a:lnTo>
                <a:lnTo>
                  <a:pt x="814214" y="751909"/>
                </a:lnTo>
                <a:lnTo>
                  <a:pt x="840671" y="716530"/>
                </a:lnTo>
                <a:lnTo>
                  <a:pt x="863692" y="678638"/>
                </a:lnTo>
                <a:lnTo>
                  <a:pt x="883045" y="638464"/>
                </a:lnTo>
                <a:lnTo>
                  <a:pt x="898500" y="596240"/>
                </a:lnTo>
                <a:lnTo>
                  <a:pt x="909825" y="552196"/>
                </a:lnTo>
                <a:lnTo>
                  <a:pt x="916789" y="506564"/>
                </a:lnTo>
                <a:lnTo>
                  <a:pt x="919162" y="459574"/>
                </a:lnTo>
                <a:lnTo>
                  <a:pt x="916789" y="412585"/>
                </a:lnTo>
                <a:lnTo>
                  <a:pt x="909825" y="366952"/>
                </a:lnTo>
                <a:lnTo>
                  <a:pt x="898500" y="322909"/>
                </a:lnTo>
                <a:lnTo>
                  <a:pt x="883045" y="280685"/>
                </a:lnTo>
                <a:lnTo>
                  <a:pt x="863692" y="240511"/>
                </a:lnTo>
                <a:lnTo>
                  <a:pt x="840671" y="202619"/>
                </a:lnTo>
                <a:lnTo>
                  <a:pt x="814214" y="167240"/>
                </a:lnTo>
                <a:lnTo>
                  <a:pt x="784552" y="134604"/>
                </a:lnTo>
                <a:lnTo>
                  <a:pt x="751914" y="104942"/>
                </a:lnTo>
                <a:lnTo>
                  <a:pt x="716534" y="78486"/>
                </a:lnTo>
                <a:lnTo>
                  <a:pt x="678641" y="55467"/>
                </a:lnTo>
                <a:lnTo>
                  <a:pt x="638466" y="36114"/>
                </a:lnTo>
                <a:lnTo>
                  <a:pt x="596241" y="20661"/>
                </a:lnTo>
                <a:lnTo>
                  <a:pt x="552197" y="9336"/>
                </a:lnTo>
                <a:lnTo>
                  <a:pt x="506564" y="2372"/>
                </a:lnTo>
                <a:lnTo>
                  <a:pt x="459574" y="0"/>
                </a:lnTo>
                <a:close/>
              </a:path>
            </a:pathLst>
          </a:custGeom>
          <a:solidFill>
            <a:srgbClr val="636466"/>
          </a:solidFill>
        </p:spPr>
        <p:txBody>
          <a:bodyPr wrap="square" lIns="0" tIns="0" rIns="0" bIns="0" rtlCol="0"/>
          <a:lstStyle/>
          <a:p/>
        </p:txBody>
      </p:sp>
      <p:sp>
        <p:nvSpPr>
          <p:cNvPr id="9" name="object 9"/>
          <p:cNvSpPr txBox="1"/>
          <p:nvPr/>
        </p:nvSpPr>
        <p:spPr>
          <a:xfrm>
            <a:off x="5549346" y="1706879"/>
            <a:ext cx="680085" cy="137160"/>
          </a:xfrm>
          <a:prstGeom prst="rect">
            <a:avLst/>
          </a:prstGeom>
        </p:spPr>
        <p:txBody>
          <a:bodyPr wrap="square" lIns="0" tIns="0" rIns="0" bIns="0" rtlCol="0" vert="horz">
            <a:spAutoFit/>
          </a:bodyPr>
          <a:lstStyle/>
          <a:p>
            <a:pPr marL="12700">
              <a:lnSpc>
                <a:spcPct val="100000"/>
              </a:lnSpc>
            </a:pPr>
            <a:r>
              <a:rPr dirty="0" sz="800">
                <a:solidFill>
                  <a:srgbClr val="FFFFFF"/>
                </a:solidFill>
                <a:latin typeface="Trebuchet MS"/>
                <a:cs typeface="Trebuchet MS"/>
              </a:rPr>
              <a:t>Joint</a:t>
            </a:r>
            <a:r>
              <a:rPr dirty="0" sz="800" spc="-90">
                <a:solidFill>
                  <a:srgbClr val="FFFFFF"/>
                </a:solidFill>
                <a:latin typeface="Trebuchet MS"/>
                <a:cs typeface="Trebuchet MS"/>
              </a:rPr>
              <a:t> </a:t>
            </a:r>
            <a:r>
              <a:rPr dirty="0" sz="800">
                <a:solidFill>
                  <a:srgbClr val="FFFFFF"/>
                </a:solidFill>
                <a:latin typeface="Trebuchet MS"/>
                <a:cs typeface="Trebuchet MS"/>
              </a:rPr>
              <a:t>ventures</a:t>
            </a:r>
            <a:endParaRPr sz="800">
              <a:latin typeface="Trebuchet MS"/>
              <a:cs typeface="Trebuchet MS"/>
            </a:endParaRPr>
          </a:p>
        </p:txBody>
      </p:sp>
      <p:sp>
        <p:nvSpPr>
          <p:cNvPr id="10" name="object 10"/>
          <p:cNvSpPr/>
          <p:nvPr/>
        </p:nvSpPr>
        <p:spPr>
          <a:xfrm>
            <a:off x="5731781" y="2401881"/>
            <a:ext cx="919480" cy="919480"/>
          </a:xfrm>
          <a:custGeom>
            <a:avLst/>
            <a:gdLst/>
            <a:ahLst/>
            <a:cxnLst/>
            <a:rect l="l" t="t" r="r" b="b"/>
            <a:pathLst>
              <a:path w="919479" h="919479">
                <a:moveTo>
                  <a:pt x="459587" y="0"/>
                </a:moveTo>
                <a:lnTo>
                  <a:pt x="412597" y="2372"/>
                </a:lnTo>
                <a:lnTo>
                  <a:pt x="366964" y="9337"/>
                </a:lnTo>
                <a:lnTo>
                  <a:pt x="322920" y="20662"/>
                </a:lnTo>
                <a:lnTo>
                  <a:pt x="280695" y="36116"/>
                </a:lnTo>
                <a:lnTo>
                  <a:pt x="240521" y="55469"/>
                </a:lnTo>
                <a:lnTo>
                  <a:pt x="202628" y="78490"/>
                </a:lnTo>
                <a:lnTo>
                  <a:pt x="167247" y="104947"/>
                </a:lnTo>
                <a:lnTo>
                  <a:pt x="134610" y="134610"/>
                </a:lnTo>
                <a:lnTo>
                  <a:pt x="104947" y="167247"/>
                </a:lnTo>
                <a:lnTo>
                  <a:pt x="78490" y="202628"/>
                </a:lnTo>
                <a:lnTo>
                  <a:pt x="55469" y="240521"/>
                </a:lnTo>
                <a:lnTo>
                  <a:pt x="36116" y="280695"/>
                </a:lnTo>
                <a:lnTo>
                  <a:pt x="20662" y="322920"/>
                </a:lnTo>
                <a:lnTo>
                  <a:pt x="9337" y="366964"/>
                </a:lnTo>
                <a:lnTo>
                  <a:pt x="2372" y="412597"/>
                </a:lnTo>
                <a:lnTo>
                  <a:pt x="0" y="459587"/>
                </a:lnTo>
                <a:lnTo>
                  <a:pt x="2372" y="506577"/>
                </a:lnTo>
                <a:lnTo>
                  <a:pt x="9337" y="552210"/>
                </a:lnTo>
                <a:lnTo>
                  <a:pt x="20662" y="596254"/>
                </a:lnTo>
                <a:lnTo>
                  <a:pt x="36116" y="638479"/>
                </a:lnTo>
                <a:lnTo>
                  <a:pt x="55469" y="678653"/>
                </a:lnTo>
                <a:lnTo>
                  <a:pt x="78490" y="716546"/>
                </a:lnTo>
                <a:lnTo>
                  <a:pt x="104947" y="751927"/>
                </a:lnTo>
                <a:lnTo>
                  <a:pt x="134610" y="784564"/>
                </a:lnTo>
                <a:lnTo>
                  <a:pt x="167247" y="814227"/>
                </a:lnTo>
                <a:lnTo>
                  <a:pt x="202628" y="840684"/>
                </a:lnTo>
                <a:lnTo>
                  <a:pt x="240521" y="863705"/>
                </a:lnTo>
                <a:lnTo>
                  <a:pt x="280695" y="883058"/>
                </a:lnTo>
                <a:lnTo>
                  <a:pt x="322920" y="898512"/>
                </a:lnTo>
                <a:lnTo>
                  <a:pt x="366964" y="909837"/>
                </a:lnTo>
                <a:lnTo>
                  <a:pt x="412597" y="916802"/>
                </a:lnTo>
                <a:lnTo>
                  <a:pt x="459587" y="919175"/>
                </a:lnTo>
                <a:lnTo>
                  <a:pt x="506575" y="916802"/>
                </a:lnTo>
                <a:lnTo>
                  <a:pt x="552206" y="909837"/>
                </a:lnTo>
                <a:lnTo>
                  <a:pt x="596248" y="898512"/>
                </a:lnTo>
                <a:lnTo>
                  <a:pt x="638472" y="883058"/>
                </a:lnTo>
                <a:lnTo>
                  <a:pt x="678645" y="863705"/>
                </a:lnTo>
                <a:lnTo>
                  <a:pt x="716537" y="840684"/>
                </a:lnTo>
                <a:lnTo>
                  <a:pt x="751917" y="814227"/>
                </a:lnTo>
                <a:lnTo>
                  <a:pt x="784553" y="784564"/>
                </a:lnTo>
                <a:lnTo>
                  <a:pt x="814215" y="751927"/>
                </a:lnTo>
                <a:lnTo>
                  <a:pt x="840672" y="716546"/>
                </a:lnTo>
                <a:lnTo>
                  <a:pt x="863692" y="678653"/>
                </a:lnTo>
                <a:lnTo>
                  <a:pt x="883045" y="638479"/>
                </a:lnTo>
                <a:lnTo>
                  <a:pt x="898500" y="596254"/>
                </a:lnTo>
                <a:lnTo>
                  <a:pt x="909825" y="552210"/>
                </a:lnTo>
                <a:lnTo>
                  <a:pt x="916789" y="506577"/>
                </a:lnTo>
                <a:lnTo>
                  <a:pt x="919162" y="459587"/>
                </a:lnTo>
                <a:lnTo>
                  <a:pt x="916789" y="412597"/>
                </a:lnTo>
                <a:lnTo>
                  <a:pt x="909825" y="366964"/>
                </a:lnTo>
                <a:lnTo>
                  <a:pt x="898500" y="322920"/>
                </a:lnTo>
                <a:lnTo>
                  <a:pt x="883045" y="280695"/>
                </a:lnTo>
                <a:lnTo>
                  <a:pt x="863692" y="240521"/>
                </a:lnTo>
                <a:lnTo>
                  <a:pt x="840672" y="202628"/>
                </a:lnTo>
                <a:lnTo>
                  <a:pt x="814215" y="167247"/>
                </a:lnTo>
                <a:lnTo>
                  <a:pt x="784553" y="134610"/>
                </a:lnTo>
                <a:lnTo>
                  <a:pt x="751917" y="104947"/>
                </a:lnTo>
                <a:lnTo>
                  <a:pt x="716537" y="78490"/>
                </a:lnTo>
                <a:lnTo>
                  <a:pt x="678645" y="55469"/>
                </a:lnTo>
                <a:lnTo>
                  <a:pt x="638472" y="36116"/>
                </a:lnTo>
                <a:lnTo>
                  <a:pt x="596248" y="20662"/>
                </a:lnTo>
                <a:lnTo>
                  <a:pt x="552206" y="9337"/>
                </a:lnTo>
                <a:lnTo>
                  <a:pt x="506575" y="2372"/>
                </a:lnTo>
                <a:lnTo>
                  <a:pt x="459587" y="0"/>
                </a:lnTo>
                <a:close/>
              </a:path>
            </a:pathLst>
          </a:custGeom>
          <a:solidFill>
            <a:srgbClr val="00A1DF"/>
          </a:solidFill>
        </p:spPr>
        <p:txBody>
          <a:bodyPr wrap="square" lIns="0" tIns="0" rIns="0" bIns="0" rtlCol="0"/>
          <a:lstStyle/>
          <a:p/>
        </p:txBody>
      </p:sp>
      <p:sp>
        <p:nvSpPr>
          <p:cNvPr id="11" name="object 11"/>
          <p:cNvSpPr txBox="1"/>
          <p:nvPr/>
        </p:nvSpPr>
        <p:spPr>
          <a:xfrm>
            <a:off x="5903100" y="2535554"/>
            <a:ext cx="592455" cy="259079"/>
          </a:xfrm>
          <a:prstGeom prst="rect">
            <a:avLst/>
          </a:prstGeom>
        </p:spPr>
        <p:txBody>
          <a:bodyPr wrap="square" lIns="0" tIns="0" rIns="0" bIns="0" rtlCol="0" vert="horz">
            <a:spAutoFit/>
          </a:bodyPr>
          <a:lstStyle/>
          <a:p>
            <a:pPr marL="12700" marR="5080" indent="75565">
              <a:lnSpc>
                <a:spcPct val="100000"/>
              </a:lnSpc>
            </a:pPr>
            <a:r>
              <a:rPr dirty="0" sz="800">
                <a:solidFill>
                  <a:srgbClr val="FFFFFF"/>
                </a:solidFill>
                <a:latin typeface="Trebuchet MS"/>
                <a:cs typeface="Trebuchet MS"/>
              </a:rPr>
              <a:t>Research  </a:t>
            </a:r>
            <a:r>
              <a:rPr dirty="0" sz="800" spc="-5">
                <a:solidFill>
                  <a:srgbClr val="FFFFFF"/>
                </a:solidFill>
                <a:latin typeface="Trebuchet MS"/>
                <a:cs typeface="Trebuchet MS"/>
              </a:rPr>
              <a:t>pa</a:t>
            </a:r>
            <a:r>
              <a:rPr dirty="0" sz="800" spc="-5">
                <a:solidFill>
                  <a:srgbClr val="FFFFFF"/>
                </a:solidFill>
                <a:latin typeface="Trebuchet MS"/>
                <a:cs typeface="Trebuchet MS"/>
              </a:rPr>
              <a:t>r</a:t>
            </a:r>
            <a:r>
              <a:rPr dirty="0" sz="800" spc="5">
                <a:solidFill>
                  <a:srgbClr val="FFFFFF"/>
                </a:solidFill>
                <a:latin typeface="Trebuchet MS"/>
                <a:cs typeface="Trebuchet MS"/>
              </a:rPr>
              <a:t>t</a:t>
            </a:r>
            <a:r>
              <a:rPr dirty="0" sz="800" spc="5">
                <a:solidFill>
                  <a:srgbClr val="FFFFFF"/>
                </a:solidFill>
                <a:latin typeface="Trebuchet MS"/>
                <a:cs typeface="Trebuchet MS"/>
              </a:rPr>
              <a:t>ne</a:t>
            </a:r>
            <a:r>
              <a:rPr dirty="0" sz="800" spc="-5">
                <a:solidFill>
                  <a:srgbClr val="FFFFFF"/>
                </a:solidFill>
                <a:latin typeface="Trebuchet MS"/>
                <a:cs typeface="Trebuchet MS"/>
              </a:rPr>
              <a:t>rs</a:t>
            </a:r>
            <a:r>
              <a:rPr dirty="0" sz="800" spc="5">
                <a:solidFill>
                  <a:srgbClr val="FFFFFF"/>
                </a:solidFill>
                <a:latin typeface="Trebuchet MS"/>
                <a:cs typeface="Trebuchet MS"/>
              </a:rPr>
              <a:t>h</a:t>
            </a:r>
            <a:r>
              <a:rPr dirty="0" sz="800" spc="-5">
                <a:solidFill>
                  <a:srgbClr val="FFFFFF"/>
                </a:solidFill>
                <a:latin typeface="Trebuchet MS"/>
                <a:cs typeface="Trebuchet MS"/>
              </a:rPr>
              <a:t>i</a:t>
            </a:r>
            <a:r>
              <a:rPr dirty="0" sz="800" spc="-5">
                <a:solidFill>
                  <a:srgbClr val="FFFFFF"/>
                </a:solidFill>
                <a:latin typeface="Trebuchet MS"/>
                <a:cs typeface="Trebuchet MS"/>
              </a:rPr>
              <a:t>ps</a:t>
            </a:r>
            <a:endParaRPr sz="800">
              <a:latin typeface="Trebuchet MS"/>
              <a:cs typeface="Trebuchet MS"/>
            </a:endParaRPr>
          </a:p>
        </p:txBody>
      </p:sp>
      <p:sp>
        <p:nvSpPr>
          <p:cNvPr id="12" name="object 12"/>
          <p:cNvSpPr/>
          <p:nvPr/>
        </p:nvSpPr>
        <p:spPr>
          <a:xfrm>
            <a:off x="5419044" y="3348031"/>
            <a:ext cx="919480" cy="919480"/>
          </a:xfrm>
          <a:custGeom>
            <a:avLst/>
            <a:gdLst/>
            <a:ahLst/>
            <a:cxnLst/>
            <a:rect l="l" t="t" r="r" b="b"/>
            <a:pathLst>
              <a:path w="919479" h="919479">
                <a:moveTo>
                  <a:pt x="459574" y="0"/>
                </a:moveTo>
                <a:lnTo>
                  <a:pt x="412587" y="2372"/>
                </a:lnTo>
                <a:lnTo>
                  <a:pt x="366956" y="9337"/>
                </a:lnTo>
                <a:lnTo>
                  <a:pt x="322913" y="20662"/>
                </a:lnTo>
                <a:lnTo>
                  <a:pt x="280690" y="36116"/>
                </a:lnTo>
                <a:lnTo>
                  <a:pt x="240517" y="55469"/>
                </a:lnTo>
                <a:lnTo>
                  <a:pt x="202625" y="78490"/>
                </a:lnTo>
                <a:lnTo>
                  <a:pt x="167245" y="104947"/>
                </a:lnTo>
                <a:lnTo>
                  <a:pt x="134608" y="134610"/>
                </a:lnTo>
                <a:lnTo>
                  <a:pt x="104946" y="167247"/>
                </a:lnTo>
                <a:lnTo>
                  <a:pt x="78489" y="202628"/>
                </a:lnTo>
                <a:lnTo>
                  <a:pt x="55469" y="240521"/>
                </a:lnTo>
                <a:lnTo>
                  <a:pt x="36116" y="280695"/>
                </a:lnTo>
                <a:lnTo>
                  <a:pt x="20662" y="322920"/>
                </a:lnTo>
                <a:lnTo>
                  <a:pt x="9337" y="366964"/>
                </a:lnTo>
                <a:lnTo>
                  <a:pt x="2372" y="412597"/>
                </a:lnTo>
                <a:lnTo>
                  <a:pt x="0" y="459587"/>
                </a:lnTo>
                <a:lnTo>
                  <a:pt x="2372" y="506577"/>
                </a:lnTo>
                <a:lnTo>
                  <a:pt x="9337" y="552210"/>
                </a:lnTo>
                <a:lnTo>
                  <a:pt x="20662" y="596254"/>
                </a:lnTo>
                <a:lnTo>
                  <a:pt x="36116" y="638479"/>
                </a:lnTo>
                <a:lnTo>
                  <a:pt x="55469" y="678653"/>
                </a:lnTo>
                <a:lnTo>
                  <a:pt x="78489" y="716546"/>
                </a:lnTo>
                <a:lnTo>
                  <a:pt x="104946" y="751927"/>
                </a:lnTo>
                <a:lnTo>
                  <a:pt x="134608" y="784564"/>
                </a:lnTo>
                <a:lnTo>
                  <a:pt x="167245" y="814227"/>
                </a:lnTo>
                <a:lnTo>
                  <a:pt x="202625" y="840684"/>
                </a:lnTo>
                <a:lnTo>
                  <a:pt x="240517" y="863705"/>
                </a:lnTo>
                <a:lnTo>
                  <a:pt x="280690" y="883058"/>
                </a:lnTo>
                <a:lnTo>
                  <a:pt x="322913" y="898512"/>
                </a:lnTo>
                <a:lnTo>
                  <a:pt x="366956" y="909837"/>
                </a:lnTo>
                <a:lnTo>
                  <a:pt x="412587" y="916802"/>
                </a:lnTo>
                <a:lnTo>
                  <a:pt x="459574" y="919175"/>
                </a:lnTo>
                <a:lnTo>
                  <a:pt x="506564" y="916802"/>
                </a:lnTo>
                <a:lnTo>
                  <a:pt x="552197" y="909837"/>
                </a:lnTo>
                <a:lnTo>
                  <a:pt x="596241" y="898512"/>
                </a:lnTo>
                <a:lnTo>
                  <a:pt x="638466" y="883058"/>
                </a:lnTo>
                <a:lnTo>
                  <a:pt x="678641" y="863705"/>
                </a:lnTo>
                <a:lnTo>
                  <a:pt x="716534" y="840684"/>
                </a:lnTo>
                <a:lnTo>
                  <a:pt x="751914" y="814227"/>
                </a:lnTo>
                <a:lnTo>
                  <a:pt x="784552" y="784564"/>
                </a:lnTo>
                <a:lnTo>
                  <a:pt x="814214" y="751927"/>
                </a:lnTo>
                <a:lnTo>
                  <a:pt x="840671" y="716546"/>
                </a:lnTo>
                <a:lnTo>
                  <a:pt x="863692" y="678653"/>
                </a:lnTo>
                <a:lnTo>
                  <a:pt x="883045" y="638479"/>
                </a:lnTo>
                <a:lnTo>
                  <a:pt x="898500" y="596254"/>
                </a:lnTo>
                <a:lnTo>
                  <a:pt x="909825" y="552210"/>
                </a:lnTo>
                <a:lnTo>
                  <a:pt x="916789" y="506577"/>
                </a:lnTo>
                <a:lnTo>
                  <a:pt x="919162" y="459587"/>
                </a:lnTo>
                <a:lnTo>
                  <a:pt x="916789" y="412597"/>
                </a:lnTo>
                <a:lnTo>
                  <a:pt x="909825" y="366964"/>
                </a:lnTo>
                <a:lnTo>
                  <a:pt x="898500" y="322920"/>
                </a:lnTo>
                <a:lnTo>
                  <a:pt x="883045" y="280695"/>
                </a:lnTo>
                <a:lnTo>
                  <a:pt x="863692" y="240521"/>
                </a:lnTo>
                <a:lnTo>
                  <a:pt x="840671" y="202628"/>
                </a:lnTo>
                <a:lnTo>
                  <a:pt x="814214" y="167247"/>
                </a:lnTo>
                <a:lnTo>
                  <a:pt x="784552" y="134610"/>
                </a:lnTo>
                <a:lnTo>
                  <a:pt x="751914" y="104947"/>
                </a:lnTo>
                <a:lnTo>
                  <a:pt x="716534" y="78490"/>
                </a:lnTo>
                <a:lnTo>
                  <a:pt x="678641" y="55469"/>
                </a:lnTo>
                <a:lnTo>
                  <a:pt x="638466" y="36116"/>
                </a:lnTo>
                <a:lnTo>
                  <a:pt x="596241" y="20662"/>
                </a:lnTo>
                <a:lnTo>
                  <a:pt x="552197" y="9337"/>
                </a:lnTo>
                <a:lnTo>
                  <a:pt x="506564" y="2372"/>
                </a:lnTo>
                <a:lnTo>
                  <a:pt x="459574" y="0"/>
                </a:lnTo>
                <a:close/>
              </a:path>
            </a:pathLst>
          </a:custGeom>
          <a:solidFill>
            <a:srgbClr val="00B5AD"/>
          </a:solidFill>
        </p:spPr>
        <p:txBody>
          <a:bodyPr wrap="square" lIns="0" tIns="0" rIns="0" bIns="0" rtlCol="0"/>
          <a:lstStyle/>
          <a:p/>
        </p:txBody>
      </p:sp>
      <p:sp>
        <p:nvSpPr>
          <p:cNvPr id="13" name="object 13"/>
          <p:cNvSpPr txBox="1"/>
          <p:nvPr/>
        </p:nvSpPr>
        <p:spPr>
          <a:xfrm>
            <a:off x="5544616" y="3502341"/>
            <a:ext cx="682625" cy="259079"/>
          </a:xfrm>
          <a:prstGeom prst="rect">
            <a:avLst/>
          </a:prstGeom>
        </p:spPr>
        <p:txBody>
          <a:bodyPr wrap="square" lIns="0" tIns="0" rIns="0" bIns="0" rtlCol="0" vert="horz">
            <a:spAutoFit/>
          </a:bodyPr>
          <a:lstStyle/>
          <a:p>
            <a:pPr marL="12700" marR="5080" indent="107950">
              <a:lnSpc>
                <a:spcPct val="100000"/>
              </a:lnSpc>
            </a:pPr>
            <a:r>
              <a:rPr dirty="0" sz="800">
                <a:solidFill>
                  <a:srgbClr val="FFFFFF"/>
                </a:solidFill>
                <a:latin typeface="Trebuchet MS"/>
                <a:cs typeface="Trebuchet MS"/>
              </a:rPr>
              <a:t>Academic  </a:t>
            </a:r>
            <a:r>
              <a:rPr dirty="0" sz="800" spc="-5">
                <a:solidFill>
                  <a:srgbClr val="FFFFFF"/>
                </a:solidFill>
                <a:latin typeface="Trebuchet MS"/>
                <a:cs typeface="Trebuchet MS"/>
              </a:rPr>
              <a:t>C</a:t>
            </a:r>
            <a:r>
              <a:rPr dirty="0" sz="800">
                <a:solidFill>
                  <a:srgbClr val="FFFFFF"/>
                </a:solidFill>
                <a:latin typeface="Trebuchet MS"/>
                <a:cs typeface="Trebuchet MS"/>
              </a:rPr>
              <a:t>oll</a:t>
            </a:r>
            <a:r>
              <a:rPr dirty="0" sz="800" spc="-5">
                <a:solidFill>
                  <a:srgbClr val="FFFFFF"/>
                </a:solidFill>
                <a:latin typeface="Trebuchet MS"/>
                <a:cs typeface="Trebuchet MS"/>
              </a:rPr>
              <a:t>a</a:t>
            </a:r>
            <a:r>
              <a:rPr dirty="0" sz="800" spc="-5">
                <a:solidFill>
                  <a:srgbClr val="FFFFFF"/>
                </a:solidFill>
                <a:latin typeface="Trebuchet MS"/>
                <a:cs typeface="Trebuchet MS"/>
              </a:rPr>
              <a:t>b</a:t>
            </a:r>
            <a:r>
              <a:rPr dirty="0" sz="800">
                <a:solidFill>
                  <a:srgbClr val="FFFFFF"/>
                </a:solidFill>
                <a:latin typeface="Trebuchet MS"/>
                <a:cs typeface="Trebuchet MS"/>
              </a:rPr>
              <a:t>o</a:t>
            </a:r>
            <a:r>
              <a:rPr dirty="0" sz="800" spc="-5">
                <a:solidFill>
                  <a:srgbClr val="FFFFFF"/>
                </a:solidFill>
                <a:latin typeface="Trebuchet MS"/>
                <a:cs typeface="Trebuchet MS"/>
              </a:rPr>
              <a:t>r</a:t>
            </a:r>
            <a:r>
              <a:rPr dirty="0" sz="800" spc="-5">
                <a:solidFill>
                  <a:srgbClr val="FFFFFF"/>
                </a:solidFill>
                <a:latin typeface="Trebuchet MS"/>
                <a:cs typeface="Trebuchet MS"/>
              </a:rPr>
              <a:t>a</a:t>
            </a:r>
            <a:r>
              <a:rPr dirty="0" sz="800" spc="5">
                <a:solidFill>
                  <a:srgbClr val="FFFFFF"/>
                </a:solidFill>
                <a:latin typeface="Trebuchet MS"/>
                <a:cs typeface="Trebuchet MS"/>
              </a:rPr>
              <a:t>t</a:t>
            </a:r>
            <a:r>
              <a:rPr dirty="0" sz="800" spc="-5">
                <a:solidFill>
                  <a:srgbClr val="FFFFFF"/>
                </a:solidFill>
                <a:latin typeface="Trebuchet MS"/>
                <a:cs typeface="Trebuchet MS"/>
              </a:rPr>
              <a:t>i</a:t>
            </a:r>
            <a:r>
              <a:rPr dirty="0" sz="800">
                <a:solidFill>
                  <a:srgbClr val="FFFFFF"/>
                </a:solidFill>
                <a:latin typeface="Trebuchet MS"/>
                <a:cs typeface="Trebuchet MS"/>
              </a:rPr>
              <a:t>o</a:t>
            </a:r>
            <a:r>
              <a:rPr dirty="0" sz="800" spc="5">
                <a:solidFill>
                  <a:srgbClr val="FFFFFF"/>
                </a:solidFill>
                <a:latin typeface="Trebuchet MS"/>
                <a:cs typeface="Trebuchet MS"/>
              </a:rPr>
              <a:t>n</a:t>
            </a:r>
            <a:r>
              <a:rPr dirty="0" sz="800">
                <a:solidFill>
                  <a:srgbClr val="FFFFFF"/>
                </a:solidFill>
                <a:latin typeface="Trebuchet MS"/>
                <a:cs typeface="Trebuchet MS"/>
              </a:rPr>
              <a:t>s</a:t>
            </a:r>
            <a:endParaRPr sz="800">
              <a:latin typeface="Trebuchet MS"/>
              <a:cs typeface="Trebuchet MS"/>
            </a:endParaRPr>
          </a:p>
        </p:txBody>
      </p:sp>
      <p:sp>
        <p:nvSpPr>
          <p:cNvPr id="14" name="object 14"/>
          <p:cNvSpPr/>
          <p:nvPr/>
        </p:nvSpPr>
        <p:spPr>
          <a:xfrm>
            <a:off x="4630056" y="3910006"/>
            <a:ext cx="919480" cy="919480"/>
          </a:xfrm>
          <a:custGeom>
            <a:avLst/>
            <a:gdLst/>
            <a:ahLst/>
            <a:cxnLst/>
            <a:rect l="l" t="t" r="r" b="b"/>
            <a:pathLst>
              <a:path w="919479" h="919479">
                <a:moveTo>
                  <a:pt x="459587" y="0"/>
                </a:moveTo>
                <a:lnTo>
                  <a:pt x="412597" y="2372"/>
                </a:lnTo>
                <a:lnTo>
                  <a:pt x="366964" y="9337"/>
                </a:lnTo>
                <a:lnTo>
                  <a:pt x="322920" y="20662"/>
                </a:lnTo>
                <a:lnTo>
                  <a:pt x="280695" y="36116"/>
                </a:lnTo>
                <a:lnTo>
                  <a:pt x="240521" y="55469"/>
                </a:lnTo>
                <a:lnTo>
                  <a:pt x="202628" y="78490"/>
                </a:lnTo>
                <a:lnTo>
                  <a:pt x="167247" y="104947"/>
                </a:lnTo>
                <a:lnTo>
                  <a:pt x="134610" y="134610"/>
                </a:lnTo>
                <a:lnTo>
                  <a:pt x="104947" y="167247"/>
                </a:lnTo>
                <a:lnTo>
                  <a:pt x="78490" y="202628"/>
                </a:lnTo>
                <a:lnTo>
                  <a:pt x="55469" y="240521"/>
                </a:lnTo>
                <a:lnTo>
                  <a:pt x="36116" y="280695"/>
                </a:lnTo>
                <a:lnTo>
                  <a:pt x="20662" y="322920"/>
                </a:lnTo>
                <a:lnTo>
                  <a:pt x="9337" y="366964"/>
                </a:lnTo>
                <a:lnTo>
                  <a:pt x="2372" y="412597"/>
                </a:lnTo>
                <a:lnTo>
                  <a:pt x="0" y="459587"/>
                </a:lnTo>
                <a:lnTo>
                  <a:pt x="2372" y="506577"/>
                </a:lnTo>
                <a:lnTo>
                  <a:pt x="9337" y="552210"/>
                </a:lnTo>
                <a:lnTo>
                  <a:pt x="20662" y="596254"/>
                </a:lnTo>
                <a:lnTo>
                  <a:pt x="36116" y="638479"/>
                </a:lnTo>
                <a:lnTo>
                  <a:pt x="55469" y="678653"/>
                </a:lnTo>
                <a:lnTo>
                  <a:pt x="78490" y="716546"/>
                </a:lnTo>
                <a:lnTo>
                  <a:pt x="104947" y="751927"/>
                </a:lnTo>
                <a:lnTo>
                  <a:pt x="134610" y="784564"/>
                </a:lnTo>
                <a:lnTo>
                  <a:pt x="167247" y="814227"/>
                </a:lnTo>
                <a:lnTo>
                  <a:pt x="202628" y="840684"/>
                </a:lnTo>
                <a:lnTo>
                  <a:pt x="240521" y="863705"/>
                </a:lnTo>
                <a:lnTo>
                  <a:pt x="280695" y="883058"/>
                </a:lnTo>
                <a:lnTo>
                  <a:pt x="322920" y="898512"/>
                </a:lnTo>
                <a:lnTo>
                  <a:pt x="366964" y="909837"/>
                </a:lnTo>
                <a:lnTo>
                  <a:pt x="412597" y="916802"/>
                </a:lnTo>
                <a:lnTo>
                  <a:pt x="459587" y="919175"/>
                </a:lnTo>
                <a:lnTo>
                  <a:pt x="506575" y="916802"/>
                </a:lnTo>
                <a:lnTo>
                  <a:pt x="552206" y="909837"/>
                </a:lnTo>
                <a:lnTo>
                  <a:pt x="596248" y="898512"/>
                </a:lnTo>
                <a:lnTo>
                  <a:pt x="638472" y="883058"/>
                </a:lnTo>
                <a:lnTo>
                  <a:pt x="678645" y="863705"/>
                </a:lnTo>
                <a:lnTo>
                  <a:pt x="716537" y="840684"/>
                </a:lnTo>
                <a:lnTo>
                  <a:pt x="751917" y="814227"/>
                </a:lnTo>
                <a:lnTo>
                  <a:pt x="784553" y="784564"/>
                </a:lnTo>
                <a:lnTo>
                  <a:pt x="814215" y="751927"/>
                </a:lnTo>
                <a:lnTo>
                  <a:pt x="840672" y="716546"/>
                </a:lnTo>
                <a:lnTo>
                  <a:pt x="863692" y="678653"/>
                </a:lnTo>
                <a:lnTo>
                  <a:pt x="883045" y="638479"/>
                </a:lnTo>
                <a:lnTo>
                  <a:pt x="898500" y="596254"/>
                </a:lnTo>
                <a:lnTo>
                  <a:pt x="909825" y="552210"/>
                </a:lnTo>
                <a:lnTo>
                  <a:pt x="916789" y="506577"/>
                </a:lnTo>
                <a:lnTo>
                  <a:pt x="919162" y="459587"/>
                </a:lnTo>
                <a:lnTo>
                  <a:pt x="916789" y="412597"/>
                </a:lnTo>
                <a:lnTo>
                  <a:pt x="909825" y="366964"/>
                </a:lnTo>
                <a:lnTo>
                  <a:pt x="898500" y="322920"/>
                </a:lnTo>
                <a:lnTo>
                  <a:pt x="883045" y="280695"/>
                </a:lnTo>
                <a:lnTo>
                  <a:pt x="863692" y="240521"/>
                </a:lnTo>
                <a:lnTo>
                  <a:pt x="840672" y="202628"/>
                </a:lnTo>
                <a:lnTo>
                  <a:pt x="814215" y="167247"/>
                </a:lnTo>
                <a:lnTo>
                  <a:pt x="784553" y="134610"/>
                </a:lnTo>
                <a:lnTo>
                  <a:pt x="751917" y="104947"/>
                </a:lnTo>
                <a:lnTo>
                  <a:pt x="716537" y="78490"/>
                </a:lnTo>
                <a:lnTo>
                  <a:pt x="678645" y="55469"/>
                </a:lnTo>
                <a:lnTo>
                  <a:pt x="638472" y="36116"/>
                </a:lnTo>
                <a:lnTo>
                  <a:pt x="596248" y="20662"/>
                </a:lnTo>
                <a:lnTo>
                  <a:pt x="552206" y="9337"/>
                </a:lnTo>
                <a:lnTo>
                  <a:pt x="506575" y="2372"/>
                </a:lnTo>
                <a:lnTo>
                  <a:pt x="459587" y="0"/>
                </a:lnTo>
                <a:close/>
              </a:path>
            </a:pathLst>
          </a:custGeom>
          <a:solidFill>
            <a:srgbClr val="FFA300"/>
          </a:solidFill>
        </p:spPr>
        <p:txBody>
          <a:bodyPr wrap="square" lIns="0" tIns="0" rIns="0" bIns="0" rtlCol="0"/>
          <a:lstStyle/>
          <a:p/>
        </p:txBody>
      </p:sp>
      <p:sp>
        <p:nvSpPr>
          <p:cNvPr id="15" name="object 15"/>
          <p:cNvSpPr txBox="1"/>
          <p:nvPr/>
        </p:nvSpPr>
        <p:spPr>
          <a:xfrm>
            <a:off x="4808957" y="4038917"/>
            <a:ext cx="575945" cy="259079"/>
          </a:xfrm>
          <a:prstGeom prst="rect">
            <a:avLst/>
          </a:prstGeom>
        </p:spPr>
        <p:txBody>
          <a:bodyPr wrap="square" lIns="0" tIns="0" rIns="0" bIns="0" rtlCol="0" vert="horz">
            <a:spAutoFit/>
          </a:bodyPr>
          <a:lstStyle/>
          <a:p>
            <a:pPr marL="12700" marR="5080" indent="185420">
              <a:lnSpc>
                <a:spcPct val="100000"/>
              </a:lnSpc>
            </a:pPr>
            <a:r>
              <a:rPr dirty="0" sz="800" spc="-5">
                <a:solidFill>
                  <a:srgbClr val="FFFFFF"/>
                </a:solidFill>
                <a:latin typeface="Trebuchet MS"/>
                <a:cs typeface="Trebuchet MS"/>
              </a:rPr>
              <a:t>S&amp;T  </a:t>
            </a:r>
            <a:r>
              <a:rPr dirty="0" sz="800">
                <a:solidFill>
                  <a:srgbClr val="FFFFFF"/>
                </a:solidFill>
                <a:latin typeface="Trebuchet MS"/>
                <a:cs typeface="Trebuchet MS"/>
              </a:rPr>
              <a:t>I</a:t>
            </a:r>
            <a:r>
              <a:rPr dirty="0" sz="800" spc="5">
                <a:solidFill>
                  <a:srgbClr val="FFFFFF"/>
                </a:solidFill>
                <a:latin typeface="Trebuchet MS"/>
                <a:cs typeface="Trebuchet MS"/>
              </a:rPr>
              <a:t>n</a:t>
            </a:r>
            <a:r>
              <a:rPr dirty="0" sz="800">
                <a:solidFill>
                  <a:srgbClr val="FFFFFF"/>
                </a:solidFill>
                <a:latin typeface="Trebuchet MS"/>
                <a:cs typeface="Trebuchet MS"/>
              </a:rPr>
              <a:t>v</a:t>
            </a:r>
            <a:r>
              <a:rPr dirty="0" sz="800" spc="5">
                <a:solidFill>
                  <a:srgbClr val="FFFFFF"/>
                </a:solidFill>
                <a:latin typeface="Trebuchet MS"/>
                <a:cs typeface="Trebuchet MS"/>
              </a:rPr>
              <a:t>e</a:t>
            </a:r>
            <a:r>
              <a:rPr dirty="0" sz="800" spc="-5">
                <a:solidFill>
                  <a:srgbClr val="FFFFFF"/>
                </a:solidFill>
                <a:latin typeface="Trebuchet MS"/>
                <a:cs typeface="Trebuchet MS"/>
              </a:rPr>
              <a:t>s</a:t>
            </a:r>
            <a:r>
              <a:rPr dirty="0" sz="800" spc="5">
                <a:solidFill>
                  <a:srgbClr val="FFFFFF"/>
                </a:solidFill>
                <a:latin typeface="Trebuchet MS"/>
                <a:cs typeface="Trebuchet MS"/>
              </a:rPr>
              <a:t>t</a:t>
            </a:r>
            <a:r>
              <a:rPr dirty="0" sz="800" spc="-10">
                <a:solidFill>
                  <a:srgbClr val="FFFFFF"/>
                </a:solidFill>
                <a:latin typeface="Trebuchet MS"/>
                <a:cs typeface="Trebuchet MS"/>
              </a:rPr>
              <a:t>m</a:t>
            </a:r>
            <a:r>
              <a:rPr dirty="0" sz="800" spc="5">
                <a:solidFill>
                  <a:srgbClr val="FFFFFF"/>
                </a:solidFill>
                <a:latin typeface="Trebuchet MS"/>
                <a:cs typeface="Trebuchet MS"/>
              </a:rPr>
              <a:t>e</a:t>
            </a:r>
            <a:r>
              <a:rPr dirty="0" sz="800" spc="-10">
                <a:solidFill>
                  <a:srgbClr val="FFFFFF"/>
                </a:solidFill>
                <a:latin typeface="Trebuchet MS"/>
                <a:cs typeface="Trebuchet MS"/>
              </a:rPr>
              <a:t>n</a:t>
            </a:r>
            <a:r>
              <a:rPr dirty="0" sz="800" spc="-10">
                <a:solidFill>
                  <a:srgbClr val="FFFFFF"/>
                </a:solidFill>
                <a:latin typeface="Trebuchet MS"/>
                <a:cs typeface="Trebuchet MS"/>
              </a:rPr>
              <a:t>t</a:t>
            </a:r>
            <a:r>
              <a:rPr dirty="0" sz="800">
                <a:solidFill>
                  <a:srgbClr val="FFFFFF"/>
                </a:solidFill>
                <a:latin typeface="Trebuchet MS"/>
                <a:cs typeface="Trebuchet MS"/>
              </a:rPr>
              <a:t>s</a:t>
            </a:r>
            <a:endParaRPr sz="800">
              <a:latin typeface="Trebuchet MS"/>
              <a:cs typeface="Trebuchet MS"/>
            </a:endParaRPr>
          </a:p>
        </p:txBody>
      </p:sp>
      <p:sp>
        <p:nvSpPr>
          <p:cNvPr id="16" name="object 16"/>
          <p:cNvSpPr/>
          <p:nvPr/>
        </p:nvSpPr>
        <p:spPr>
          <a:xfrm>
            <a:off x="3636281" y="3910006"/>
            <a:ext cx="919480" cy="919480"/>
          </a:xfrm>
          <a:custGeom>
            <a:avLst/>
            <a:gdLst/>
            <a:ahLst/>
            <a:cxnLst/>
            <a:rect l="l" t="t" r="r" b="b"/>
            <a:pathLst>
              <a:path w="919479" h="919479">
                <a:moveTo>
                  <a:pt x="459587" y="0"/>
                </a:moveTo>
                <a:lnTo>
                  <a:pt x="412597" y="2372"/>
                </a:lnTo>
                <a:lnTo>
                  <a:pt x="366964" y="9337"/>
                </a:lnTo>
                <a:lnTo>
                  <a:pt x="322920" y="20662"/>
                </a:lnTo>
                <a:lnTo>
                  <a:pt x="280695" y="36116"/>
                </a:lnTo>
                <a:lnTo>
                  <a:pt x="240521" y="55469"/>
                </a:lnTo>
                <a:lnTo>
                  <a:pt x="202628" y="78490"/>
                </a:lnTo>
                <a:lnTo>
                  <a:pt x="167247" y="104947"/>
                </a:lnTo>
                <a:lnTo>
                  <a:pt x="134610" y="134610"/>
                </a:lnTo>
                <a:lnTo>
                  <a:pt x="104947" y="167247"/>
                </a:lnTo>
                <a:lnTo>
                  <a:pt x="78490" y="202628"/>
                </a:lnTo>
                <a:lnTo>
                  <a:pt x="55469" y="240521"/>
                </a:lnTo>
                <a:lnTo>
                  <a:pt x="36116" y="280695"/>
                </a:lnTo>
                <a:lnTo>
                  <a:pt x="20662" y="322920"/>
                </a:lnTo>
                <a:lnTo>
                  <a:pt x="9337" y="366964"/>
                </a:lnTo>
                <a:lnTo>
                  <a:pt x="2372" y="412597"/>
                </a:lnTo>
                <a:lnTo>
                  <a:pt x="0" y="459587"/>
                </a:lnTo>
                <a:lnTo>
                  <a:pt x="2372" y="506577"/>
                </a:lnTo>
                <a:lnTo>
                  <a:pt x="9337" y="552210"/>
                </a:lnTo>
                <a:lnTo>
                  <a:pt x="20662" y="596254"/>
                </a:lnTo>
                <a:lnTo>
                  <a:pt x="36116" y="638479"/>
                </a:lnTo>
                <a:lnTo>
                  <a:pt x="55469" y="678653"/>
                </a:lnTo>
                <a:lnTo>
                  <a:pt x="78490" y="716546"/>
                </a:lnTo>
                <a:lnTo>
                  <a:pt x="104947" y="751927"/>
                </a:lnTo>
                <a:lnTo>
                  <a:pt x="134610" y="784564"/>
                </a:lnTo>
                <a:lnTo>
                  <a:pt x="167247" y="814227"/>
                </a:lnTo>
                <a:lnTo>
                  <a:pt x="202628" y="840684"/>
                </a:lnTo>
                <a:lnTo>
                  <a:pt x="240521" y="863705"/>
                </a:lnTo>
                <a:lnTo>
                  <a:pt x="280695" y="883058"/>
                </a:lnTo>
                <a:lnTo>
                  <a:pt x="322920" y="898512"/>
                </a:lnTo>
                <a:lnTo>
                  <a:pt x="366964" y="909837"/>
                </a:lnTo>
                <a:lnTo>
                  <a:pt x="412597" y="916802"/>
                </a:lnTo>
                <a:lnTo>
                  <a:pt x="459587" y="919175"/>
                </a:lnTo>
                <a:lnTo>
                  <a:pt x="506575" y="916802"/>
                </a:lnTo>
                <a:lnTo>
                  <a:pt x="552206" y="909837"/>
                </a:lnTo>
                <a:lnTo>
                  <a:pt x="596248" y="898512"/>
                </a:lnTo>
                <a:lnTo>
                  <a:pt x="638472" y="883058"/>
                </a:lnTo>
                <a:lnTo>
                  <a:pt x="678645" y="863705"/>
                </a:lnTo>
                <a:lnTo>
                  <a:pt x="716537" y="840684"/>
                </a:lnTo>
                <a:lnTo>
                  <a:pt x="751917" y="814227"/>
                </a:lnTo>
                <a:lnTo>
                  <a:pt x="784553" y="784564"/>
                </a:lnTo>
                <a:lnTo>
                  <a:pt x="814215" y="751927"/>
                </a:lnTo>
                <a:lnTo>
                  <a:pt x="840672" y="716546"/>
                </a:lnTo>
                <a:lnTo>
                  <a:pt x="863692" y="678653"/>
                </a:lnTo>
                <a:lnTo>
                  <a:pt x="883045" y="638479"/>
                </a:lnTo>
                <a:lnTo>
                  <a:pt x="898500" y="596254"/>
                </a:lnTo>
                <a:lnTo>
                  <a:pt x="909825" y="552210"/>
                </a:lnTo>
                <a:lnTo>
                  <a:pt x="916789" y="506577"/>
                </a:lnTo>
                <a:lnTo>
                  <a:pt x="919162" y="459587"/>
                </a:lnTo>
                <a:lnTo>
                  <a:pt x="916789" y="412597"/>
                </a:lnTo>
                <a:lnTo>
                  <a:pt x="909825" y="366964"/>
                </a:lnTo>
                <a:lnTo>
                  <a:pt x="898500" y="322920"/>
                </a:lnTo>
                <a:lnTo>
                  <a:pt x="883045" y="280695"/>
                </a:lnTo>
                <a:lnTo>
                  <a:pt x="863692" y="240521"/>
                </a:lnTo>
                <a:lnTo>
                  <a:pt x="840672" y="202628"/>
                </a:lnTo>
                <a:lnTo>
                  <a:pt x="814215" y="167247"/>
                </a:lnTo>
                <a:lnTo>
                  <a:pt x="784553" y="134610"/>
                </a:lnTo>
                <a:lnTo>
                  <a:pt x="751917" y="104947"/>
                </a:lnTo>
                <a:lnTo>
                  <a:pt x="716537" y="78490"/>
                </a:lnTo>
                <a:lnTo>
                  <a:pt x="678645" y="55469"/>
                </a:lnTo>
                <a:lnTo>
                  <a:pt x="638472" y="36116"/>
                </a:lnTo>
                <a:lnTo>
                  <a:pt x="596248" y="20662"/>
                </a:lnTo>
                <a:lnTo>
                  <a:pt x="552206" y="9337"/>
                </a:lnTo>
                <a:lnTo>
                  <a:pt x="506575" y="2372"/>
                </a:lnTo>
                <a:lnTo>
                  <a:pt x="459587" y="0"/>
                </a:lnTo>
                <a:close/>
              </a:path>
            </a:pathLst>
          </a:custGeom>
          <a:solidFill>
            <a:srgbClr val="F7BE00"/>
          </a:solidFill>
        </p:spPr>
        <p:txBody>
          <a:bodyPr wrap="square" lIns="0" tIns="0" rIns="0" bIns="0" rtlCol="0"/>
          <a:lstStyle/>
          <a:p/>
        </p:txBody>
      </p:sp>
      <p:sp>
        <p:nvSpPr>
          <p:cNvPr id="17" name="object 17"/>
          <p:cNvSpPr txBox="1"/>
          <p:nvPr/>
        </p:nvSpPr>
        <p:spPr>
          <a:xfrm>
            <a:off x="3987405" y="4064316"/>
            <a:ext cx="229870" cy="137160"/>
          </a:xfrm>
          <a:prstGeom prst="rect">
            <a:avLst/>
          </a:prstGeom>
        </p:spPr>
        <p:txBody>
          <a:bodyPr wrap="square" lIns="0" tIns="0" rIns="0" bIns="0" rtlCol="0" vert="horz">
            <a:spAutoFit/>
          </a:bodyPr>
          <a:lstStyle/>
          <a:p>
            <a:pPr marL="12700">
              <a:lnSpc>
                <a:spcPct val="100000"/>
              </a:lnSpc>
            </a:pPr>
            <a:r>
              <a:rPr dirty="0" sz="800" spc="5">
                <a:solidFill>
                  <a:srgbClr val="FFFFFF"/>
                </a:solidFill>
                <a:latin typeface="Trebuchet MS"/>
                <a:cs typeface="Trebuchet MS"/>
              </a:rPr>
              <a:t>M</a:t>
            </a:r>
            <a:r>
              <a:rPr dirty="0" sz="800" spc="-5">
                <a:solidFill>
                  <a:srgbClr val="FFFFFF"/>
                </a:solidFill>
                <a:latin typeface="Trebuchet MS"/>
                <a:cs typeface="Trebuchet MS"/>
              </a:rPr>
              <a:t>&amp;A</a:t>
            </a:r>
            <a:endParaRPr sz="800">
              <a:latin typeface="Trebuchet MS"/>
              <a:cs typeface="Trebuchet MS"/>
            </a:endParaRPr>
          </a:p>
        </p:txBody>
      </p:sp>
      <p:sp>
        <p:nvSpPr>
          <p:cNvPr id="18" name="object 18"/>
          <p:cNvSpPr/>
          <p:nvPr/>
        </p:nvSpPr>
        <p:spPr>
          <a:xfrm>
            <a:off x="2844120" y="3321056"/>
            <a:ext cx="919480" cy="919480"/>
          </a:xfrm>
          <a:custGeom>
            <a:avLst/>
            <a:gdLst/>
            <a:ahLst/>
            <a:cxnLst/>
            <a:rect l="l" t="t" r="r" b="b"/>
            <a:pathLst>
              <a:path w="919479" h="919479">
                <a:moveTo>
                  <a:pt x="459574" y="0"/>
                </a:moveTo>
                <a:lnTo>
                  <a:pt x="412587" y="2372"/>
                </a:lnTo>
                <a:lnTo>
                  <a:pt x="366956" y="9336"/>
                </a:lnTo>
                <a:lnTo>
                  <a:pt x="322913" y="20661"/>
                </a:lnTo>
                <a:lnTo>
                  <a:pt x="280690" y="36114"/>
                </a:lnTo>
                <a:lnTo>
                  <a:pt x="240517" y="55467"/>
                </a:lnTo>
                <a:lnTo>
                  <a:pt x="202625" y="78486"/>
                </a:lnTo>
                <a:lnTo>
                  <a:pt x="167245" y="104942"/>
                </a:lnTo>
                <a:lnTo>
                  <a:pt x="134608" y="134604"/>
                </a:lnTo>
                <a:lnTo>
                  <a:pt x="104946" y="167240"/>
                </a:lnTo>
                <a:lnTo>
                  <a:pt x="78489" y="202619"/>
                </a:lnTo>
                <a:lnTo>
                  <a:pt x="55469" y="240511"/>
                </a:lnTo>
                <a:lnTo>
                  <a:pt x="36116" y="280685"/>
                </a:lnTo>
                <a:lnTo>
                  <a:pt x="20662" y="322909"/>
                </a:lnTo>
                <a:lnTo>
                  <a:pt x="9337" y="366952"/>
                </a:lnTo>
                <a:lnTo>
                  <a:pt x="2372" y="412585"/>
                </a:lnTo>
                <a:lnTo>
                  <a:pt x="0" y="459574"/>
                </a:lnTo>
                <a:lnTo>
                  <a:pt x="2372" y="506564"/>
                </a:lnTo>
                <a:lnTo>
                  <a:pt x="9337" y="552196"/>
                </a:lnTo>
                <a:lnTo>
                  <a:pt x="20662" y="596240"/>
                </a:lnTo>
                <a:lnTo>
                  <a:pt x="36116" y="638464"/>
                </a:lnTo>
                <a:lnTo>
                  <a:pt x="55469" y="678638"/>
                </a:lnTo>
                <a:lnTo>
                  <a:pt x="78489" y="716530"/>
                </a:lnTo>
                <a:lnTo>
                  <a:pt x="104946" y="751909"/>
                </a:lnTo>
                <a:lnTo>
                  <a:pt x="134608" y="784545"/>
                </a:lnTo>
                <a:lnTo>
                  <a:pt x="167245" y="814207"/>
                </a:lnTo>
                <a:lnTo>
                  <a:pt x="202625" y="840663"/>
                </a:lnTo>
                <a:lnTo>
                  <a:pt x="240517" y="863682"/>
                </a:lnTo>
                <a:lnTo>
                  <a:pt x="280690" y="883034"/>
                </a:lnTo>
                <a:lnTo>
                  <a:pt x="322913" y="898488"/>
                </a:lnTo>
                <a:lnTo>
                  <a:pt x="366956" y="909813"/>
                </a:lnTo>
                <a:lnTo>
                  <a:pt x="412587" y="916777"/>
                </a:lnTo>
                <a:lnTo>
                  <a:pt x="459574" y="919149"/>
                </a:lnTo>
                <a:lnTo>
                  <a:pt x="506564" y="916777"/>
                </a:lnTo>
                <a:lnTo>
                  <a:pt x="552197" y="909813"/>
                </a:lnTo>
                <a:lnTo>
                  <a:pt x="596241" y="898488"/>
                </a:lnTo>
                <a:lnTo>
                  <a:pt x="638466" y="883034"/>
                </a:lnTo>
                <a:lnTo>
                  <a:pt x="678641" y="863682"/>
                </a:lnTo>
                <a:lnTo>
                  <a:pt x="716534" y="840663"/>
                </a:lnTo>
                <a:lnTo>
                  <a:pt x="751914" y="814207"/>
                </a:lnTo>
                <a:lnTo>
                  <a:pt x="784552" y="784545"/>
                </a:lnTo>
                <a:lnTo>
                  <a:pt x="814214" y="751909"/>
                </a:lnTo>
                <a:lnTo>
                  <a:pt x="840671" y="716530"/>
                </a:lnTo>
                <a:lnTo>
                  <a:pt x="863692" y="678638"/>
                </a:lnTo>
                <a:lnTo>
                  <a:pt x="883045" y="638464"/>
                </a:lnTo>
                <a:lnTo>
                  <a:pt x="898500" y="596240"/>
                </a:lnTo>
                <a:lnTo>
                  <a:pt x="909825" y="552196"/>
                </a:lnTo>
                <a:lnTo>
                  <a:pt x="916789" y="506564"/>
                </a:lnTo>
                <a:lnTo>
                  <a:pt x="919162" y="459574"/>
                </a:lnTo>
                <a:lnTo>
                  <a:pt x="916789" y="412585"/>
                </a:lnTo>
                <a:lnTo>
                  <a:pt x="909825" y="366952"/>
                </a:lnTo>
                <a:lnTo>
                  <a:pt x="898500" y="322909"/>
                </a:lnTo>
                <a:lnTo>
                  <a:pt x="883045" y="280685"/>
                </a:lnTo>
                <a:lnTo>
                  <a:pt x="863692" y="240511"/>
                </a:lnTo>
                <a:lnTo>
                  <a:pt x="840671" y="202619"/>
                </a:lnTo>
                <a:lnTo>
                  <a:pt x="814214" y="167240"/>
                </a:lnTo>
                <a:lnTo>
                  <a:pt x="784552" y="134604"/>
                </a:lnTo>
                <a:lnTo>
                  <a:pt x="751914" y="104942"/>
                </a:lnTo>
                <a:lnTo>
                  <a:pt x="716534" y="78486"/>
                </a:lnTo>
                <a:lnTo>
                  <a:pt x="678641" y="55467"/>
                </a:lnTo>
                <a:lnTo>
                  <a:pt x="638466" y="36114"/>
                </a:lnTo>
                <a:lnTo>
                  <a:pt x="596241" y="20661"/>
                </a:lnTo>
                <a:lnTo>
                  <a:pt x="552197" y="9336"/>
                </a:lnTo>
                <a:lnTo>
                  <a:pt x="506564" y="2372"/>
                </a:lnTo>
                <a:lnTo>
                  <a:pt x="459574" y="0"/>
                </a:lnTo>
                <a:close/>
              </a:path>
            </a:pathLst>
          </a:custGeom>
          <a:solidFill>
            <a:srgbClr val="071D49"/>
          </a:solidFill>
        </p:spPr>
        <p:txBody>
          <a:bodyPr wrap="square" lIns="0" tIns="0" rIns="0" bIns="0" rtlCol="0"/>
          <a:lstStyle/>
          <a:p/>
        </p:txBody>
      </p:sp>
      <p:sp>
        <p:nvSpPr>
          <p:cNvPr id="19" name="object 19"/>
          <p:cNvSpPr txBox="1"/>
          <p:nvPr/>
        </p:nvSpPr>
        <p:spPr>
          <a:xfrm>
            <a:off x="3056608" y="3391217"/>
            <a:ext cx="508634" cy="259079"/>
          </a:xfrm>
          <a:prstGeom prst="rect">
            <a:avLst/>
          </a:prstGeom>
        </p:spPr>
        <p:txBody>
          <a:bodyPr wrap="square" lIns="0" tIns="0" rIns="0" bIns="0" rtlCol="0" vert="horz">
            <a:spAutoFit/>
          </a:bodyPr>
          <a:lstStyle/>
          <a:p>
            <a:pPr marL="12700" marR="5080" indent="118745">
              <a:lnSpc>
                <a:spcPct val="100000"/>
              </a:lnSpc>
            </a:pPr>
            <a:r>
              <a:rPr dirty="0" sz="800">
                <a:solidFill>
                  <a:srgbClr val="FFFFFF"/>
                </a:solidFill>
                <a:latin typeface="Trebuchet MS"/>
                <a:cs typeface="Trebuchet MS"/>
              </a:rPr>
              <a:t>Front  </a:t>
            </a:r>
            <a:r>
              <a:rPr dirty="0" sz="800" spc="-5">
                <a:solidFill>
                  <a:srgbClr val="FFFFFF"/>
                </a:solidFill>
                <a:latin typeface="Trebuchet MS"/>
                <a:cs typeface="Trebuchet MS"/>
              </a:rPr>
              <a:t>c</a:t>
            </a:r>
            <a:r>
              <a:rPr dirty="0" sz="800">
                <a:solidFill>
                  <a:srgbClr val="FFFFFF"/>
                </a:solidFill>
                <a:latin typeface="Trebuchet MS"/>
                <a:cs typeface="Trebuchet MS"/>
              </a:rPr>
              <a:t>om</a:t>
            </a:r>
            <a:r>
              <a:rPr dirty="0" sz="800" spc="-5">
                <a:solidFill>
                  <a:srgbClr val="FFFFFF"/>
                </a:solidFill>
                <a:latin typeface="Trebuchet MS"/>
                <a:cs typeface="Trebuchet MS"/>
              </a:rPr>
              <a:t>p</a:t>
            </a:r>
            <a:r>
              <a:rPr dirty="0" sz="800" spc="-5">
                <a:solidFill>
                  <a:srgbClr val="FFFFFF"/>
                </a:solidFill>
                <a:latin typeface="Trebuchet MS"/>
                <a:cs typeface="Trebuchet MS"/>
              </a:rPr>
              <a:t>a</a:t>
            </a:r>
            <a:r>
              <a:rPr dirty="0" sz="800" spc="5">
                <a:solidFill>
                  <a:srgbClr val="FFFFFF"/>
                </a:solidFill>
                <a:latin typeface="Trebuchet MS"/>
                <a:cs typeface="Trebuchet MS"/>
              </a:rPr>
              <a:t>n</a:t>
            </a:r>
            <a:r>
              <a:rPr dirty="0" sz="800" spc="-5">
                <a:solidFill>
                  <a:srgbClr val="FFFFFF"/>
                </a:solidFill>
                <a:latin typeface="Trebuchet MS"/>
                <a:cs typeface="Trebuchet MS"/>
              </a:rPr>
              <a:t>i</a:t>
            </a:r>
            <a:r>
              <a:rPr dirty="0" sz="800" spc="5">
                <a:solidFill>
                  <a:srgbClr val="FFFFFF"/>
                </a:solidFill>
                <a:latin typeface="Trebuchet MS"/>
                <a:cs typeface="Trebuchet MS"/>
              </a:rPr>
              <a:t>e</a:t>
            </a:r>
            <a:r>
              <a:rPr dirty="0" sz="800">
                <a:solidFill>
                  <a:srgbClr val="FFFFFF"/>
                </a:solidFill>
                <a:latin typeface="Trebuchet MS"/>
                <a:cs typeface="Trebuchet MS"/>
              </a:rPr>
              <a:t>s</a:t>
            </a:r>
            <a:endParaRPr sz="800">
              <a:latin typeface="Trebuchet MS"/>
              <a:cs typeface="Trebuchet MS"/>
            </a:endParaRPr>
          </a:p>
        </p:txBody>
      </p:sp>
      <p:sp>
        <p:nvSpPr>
          <p:cNvPr id="20" name="object 20"/>
          <p:cNvSpPr/>
          <p:nvPr/>
        </p:nvSpPr>
        <p:spPr>
          <a:xfrm>
            <a:off x="2520270" y="2408231"/>
            <a:ext cx="919480" cy="919480"/>
          </a:xfrm>
          <a:custGeom>
            <a:avLst/>
            <a:gdLst/>
            <a:ahLst/>
            <a:cxnLst/>
            <a:rect l="l" t="t" r="r" b="b"/>
            <a:pathLst>
              <a:path w="919479" h="919479">
                <a:moveTo>
                  <a:pt x="459574" y="0"/>
                </a:moveTo>
                <a:lnTo>
                  <a:pt x="412587" y="2372"/>
                </a:lnTo>
                <a:lnTo>
                  <a:pt x="366956" y="9337"/>
                </a:lnTo>
                <a:lnTo>
                  <a:pt x="322913" y="20662"/>
                </a:lnTo>
                <a:lnTo>
                  <a:pt x="280690" y="36116"/>
                </a:lnTo>
                <a:lnTo>
                  <a:pt x="240517" y="55469"/>
                </a:lnTo>
                <a:lnTo>
                  <a:pt x="202625" y="78490"/>
                </a:lnTo>
                <a:lnTo>
                  <a:pt x="167245" y="104947"/>
                </a:lnTo>
                <a:lnTo>
                  <a:pt x="134608" y="134610"/>
                </a:lnTo>
                <a:lnTo>
                  <a:pt x="104946" y="167247"/>
                </a:lnTo>
                <a:lnTo>
                  <a:pt x="78489" y="202628"/>
                </a:lnTo>
                <a:lnTo>
                  <a:pt x="55469" y="240521"/>
                </a:lnTo>
                <a:lnTo>
                  <a:pt x="36116" y="280695"/>
                </a:lnTo>
                <a:lnTo>
                  <a:pt x="20662" y="322920"/>
                </a:lnTo>
                <a:lnTo>
                  <a:pt x="9337" y="366964"/>
                </a:lnTo>
                <a:lnTo>
                  <a:pt x="2372" y="412597"/>
                </a:lnTo>
                <a:lnTo>
                  <a:pt x="0" y="459587"/>
                </a:lnTo>
                <a:lnTo>
                  <a:pt x="2372" y="506577"/>
                </a:lnTo>
                <a:lnTo>
                  <a:pt x="9337" y="552210"/>
                </a:lnTo>
                <a:lnTo>
                  <a:pt x="20662" y="596254"/>
                </a:lnTo>
                <a:lnTo>
                  <a:pt x="36116" y="638479"/>
                </a:lnTo>
                <a:lnTo>
                  <a:pt x="55469" y="678653"/>
                </a:lnTo>
                <a:lnTo>
                  <a:pt x="78489" y="716546"/>
                </a:lnTo>
                <a:lnTo>
                  <a:pt x="104946" y="751927"/>
                </a:lnTo>
                <a:lnTo>
                  <a:pt x="134608" y="784564"/>
                </a:lnTo>
                <a:lnTo>
                  <a:pt x="167245" y="814227"/>
                </a:lnTo>
                <a:lnTo>
                  <a:pt x="202625" y="840684"/>
                </a:lnTo>
                <a:lnTo>
                  <a:pt x="240517" y="863705"/>
                </a:lnTo>
                <a:lnTo>
                  <a:pt x="280690" y="883058"/>
                </a:lnTo>
                <a:lnTo>
                  <a:pt x="322913" y="898512"/>
                </a:lnTo>
                <a:lnTo>
                  <a:pt x="366956" y="909837"/>
                </a:lnTo>
                <a:lnTo>
                  <a:pt x="412587" y="916802"/>
                </a:lnTo>
                <a:lnTo>
                  <a:pt x="459574" y="919175"/>
                </a:lnTo>
                <a:lnTo>
                  <a:pt x="506564" y="916802"/>
                </a:lnTo>
                <a:lnTo>
                  <a:pt x="552197" y="909837"/>
                </a:lnTo>
                <a:lnTo>
                  <a:pt x="596241" y="898512"/>
                </a:lnTo>
                <a:lnTo>
                  <a:pt x="638466" y="883058"/>
                </a:lnTo>
                <a:lnTo>
                  <a:pt x="678641" y="863705"/>
                </a:lnTo>
                <a:lnTo>
                  <a:pt x="716534" y="840684"/>
                </a:lnTo>
                <a:lnTo>
                  <a:pt x="751914" y="814227"/>
                </a:lnTo>
                <a:lnTo>
                  <a:pt x="784552" y="784564"/>
                </a:lnTo>
                <a:lnTo>
                  <a:pt x="814214" y="751927"/>
                </a:lnTo>
                <a:lnTo>
                  <a:pt x="840671" y="716546"/>
                </a:lnTo>
                <a:lnTo>
                  <a:pt x="863692" y="678653"/>
                </a:lnTo>
                <a:lnTo>
                  <a:pt x="883045" y="638479"/>
                </a:lnTo>
                <a:lnTo>
                  <a:pt x="898500" y="596254"/>
                </a:lnTo>
                <a:lnTo>
                  <a:pt x="909825" y="552210"/>
                </a:lnTo>
                <a:lnTo>
                  <a:pt x="916789" y="506577"/>
                </a:lnTo>
                <a:lnTo>
                  <a:pt x="919162" y="459587"/>
                </a:lnTo>
                <a:lnTo>
                  <a:pt x="916789" y="412597"/>
                </a:lnTo>
                <a:lnTo>
                  <a:pt x="909825" y="366964"/>
                </a:lnTo>
                <a:lnTo>
                  <a:pt x="898500" y="322920"/>
                </a:lnTo>
                <a:lnTo>
                  <a:pt x="883045" y="280695"/>
                </a:lnTo>
                <a:lnTo>
                  <a:pt x="863692" y="240521"/>
                </a:lnTo>
                <a:lnTo>
                  <a:pt x="840671" y="202628"/>
                </a:lnTo>
                <a:lnTo>
                  <a:pt x="814214" y="167247"/>
                </a:lnTo>
                <a:lnTo>
                  <a:pt x="784552" y="134610"/>
                </a:lnTo>
                <a:lnTo>
                  <a:pt x="751914" y="104947"/>
                </a:lnTo>
                <a:lnTo>
                  <a:pt x="716534" y="78490"/>
                </a:lnTo>
                <a:lnTo>
                  <a:pt x="678641" y="55469"/>
                </a:lnTo>
                <a:lnTo>
                  <a:pt x="638466" y="36116"/>
                </a:lnTo>
                <a:lnTo>
                  <a:pt x="596241" y="20662"/>
                </a:lnTo>
                <a:lnTo>
                  <a:pt x="552197" y="9337"/>
                </a:lnTo>
                <a:lnTo>
                  <a:pt x="506564" y="2372"/>
                </a:lnTo>
                <a:lnTo>
                  <a:pt x="459574" y="0"/>
                </a:lnTo>
                <a:close/>
              </a:path>
            </a:pathLst>
          </a:custGeom>
          <a:solidFill>
            <a:srgbClr val="636466"/>
          </a:solidFill>
        </p:spPr>
        <p:txBody>
          <a:bodyPr wrap="square" lIns="0" tIns="0" rIns="0" bIns="0" rtlCol="0"/>
          <a:lstStyle/>
          <a:p/>
        </p:txBody>
      </p:sp>
      <p:sp>
        <p:nvSpPr>
          <p:cNvPr id="21" name="object 21"/>
          <p:cNvSpPr txBox="1"/>
          <p:nvPr/>
        </p:nvSpPr>
        <p:spPr>
          <a:xfrm>
            <a:off x="2700724" y="2513329"/>
            <a:ext cx="575310" cy="381000"/>
          </a:xfrm>
          <a:prstGeom prst="rect">
            <a:avLst/>
          </a:prstGeom>
        </p:spPr>
        <p:txBody>
          <a:bodyPr wrap="square" lIns="0" tIns="0" rIns="0" bIns="0" rtlCol="0" vert="horz">
            <a:spAutoFit/>
          </a:bodyPr>
          <a:lstStyle/>
          <a:p>
            <a:pPr algn="ctr" marL="12700" marR="5080" indent="-3175">
              <a:lnSpc>
                <a:spcPct val="100000"/>
              </a:lnSpc>
            </a:pPr>
            <a:r>
              <a:rPr dirty="0" sz="800">
                <a:solidFill>
                  <a:srgbClr val="FFFFFF"/>
                </a:solidFill>
                <a:latin typeface="Trebuchet MS"/>
                <a:cs typeface="Trebuchet MS"/>
              </a:rPr>
              <a:t>Talent  </a:t>
            </a:r>
            <a:r>
              <a:rPr dirty="0" sz="800" spc="-5">
                <a:solidFill>
                  <a:srgbClr val="FFFFFF"/>
                </a:solidFill>
                <a:latin typeface="Trebuchet MS"/>
                <a:cs typeface="Trebuchet MS"/>
              </a:rPr>
              <a:t>r</a:t>
            </a:r>
            <a:r>
              <a:rPr dirty="0" sz="800" spc="5">
                <a:solidFill>
                  <a:srgbClr val="FFFFFF"/>
                </a:solidFill>
                <a:latin typeface="Trebuchet MS"/>
                <a:cs typeface="Trebuchet MS"/>
              </a:rPr>
              <a:t>e</a:t>
            </a:r>
            <a:r>
              <a:rPr dirty="0" sz="800" spc="-5">
                <a:solidFill>
                  <a:srgbClr val="FFFFFF"/>
                </a:solidFill>
                <a:latin typeface="Trebuchet MS"/>
                <a:cs typeface="Trebuchet MS"/>
              </a:rPr>
              <a:t>c</a:t>
            </a:r>
            <a:r>
              <a:rPr dirty="0" sz="800" spc="-5">
                <a:solidFill>
                  <a:srgbClr val="FFFFFF"/>
                </a:solidFill>
                <a:latin typeface="Trebuchet MS"/>
                <a:cs typeface="Trebuchet MS"/>
              </a:rPr>
              <a:t>r</a:t>
            </a:r>
            <a:r>
              <a:rPr dirty="0" sz="800" spc="5">
                <a:solidFill>
                  <a:srgbClr val="FFFFFF"/>
                </a:solidFill>
                <a:latin typeface="Trebuchet MS"/>
                <a:cs typeface="Trebuchet MS"/>
              </a:rPr>
              <a:t>u</a:t>
            </a:r>
            <a:r>
              <a:rPr dirty="0" sz="800" spc="-5">
                <a:solidFill>
                  <a:srgbClr val="FFFFFF"/>
                </a:solidFill>
                <a:latin typeface="Trebuchet MS"/>
                <a:cs typeface="Trebuchet MS"/>
              </a:rPr>
              <a:t>i</a:t>
            </a:r>
            <a:r>
              <a:rPr dirty="0" sz="800" spc="5">
                <a:solidFill>
                  <a:srgbClr val="FFFFFF"/>
                </a:solidFill>
                <a:latin typeface="Trebuchet MS"/>
                <a:cs typeface="Trebuchet MS"/>
              </a:rPr>
              <a:t>t</a:t>
            </a:r>
            <a:r>
              <a:rPr dirty="0" sz="800">
                <a:solidFill>
                  <a:srgbClr val="FFFFFF"/>
                </a:solidFill>
                <a:latin typeface="Trebuchet MS"/>
                <a:cs typeface="Trebuchet MS"/>
              </a:rPr>
              <a:t>m</a:t>
            </a:r>
            <a:r>
              <a:rPr dirty="0" sz="800" spc="5">
                <a:solidFill>
                  <a:srgbClr val="FFFFFF"/>
                </a:solidFill>
                <a:latin typeface="Trebuchet MS"/>
                <a:cs typeface="Trebuchet MS"/>
              </a:rPr>
              <a:t>e</a:t>
            </a:r>
            <a:r>
              <a:rPr dirty="0" sz="800" spc="-10">
                <a:solidFill>
                  <a:srgbClr val="FFFFFF"/>
                </a:solidFill>
                <a:latin typeface="Trebuchet MS"/>
                <a:cs typeface="Trebuchet MS"/>
              </a:rPr>
              <a:t>n</a:t>
            </a:r>
            <a:r>
              <a:rPr dirty="0" sz="800">
                <a:solidFill>
                  <a:srgbClr val="FFFFFF"/>
                </a:solidFill>
                <a:latin typeface="Trebuchet MS"/>
                <a:cs typeface="Trebuchet MS"/>
              </a:rPr>
              <a:t>t  </a:t>
            </a:r>
            <a:r>
              <a:rPr dirty="0" sz="800" spc="-5">
                <a:solidFill>
                  <a:srgbClr val="FFFFFF"/>
                </a:solidFill>
                <a:latin typeface="Trebuchet MS"/>
                <a:cs typeface="Trebuchet MS"/>
              </a:rPr>
              <a:t>programs</a:t>
            </a:r>
            <a:endParaRPr sz="800">
              <a:latin typeface="Trebuchet MS"/>
              <a:cs typeface="Trebuchet MS"/>
            </a:endParaRPr>
          </a:p>
        </p:txBody>
      </p:sp>
      <p:sp>
        <p:nvSpPr>
          <p:cNvPr id="22" name="object 22"/>
          <p:cNvSpPr/>
          <p:nvPr/>
        </p:nvSpPr>
        <p:spPr>
          <a:xfrm>
            <a:off x="2828245" y="1446206"/>
            <a:ext cx="919480" cy="919480"/>
          </a:xfrm>
          <a:custGeom>
            <a:avLst/>
            <a:gdLst/>
            <a:ahLst/>
            <a:cxnLst/>
            <a:rect l="l" t="t" r="r" b="b"/>
            <a:pathLst>
              <a:path w="919479" h="919480">
                <a:moveTo>
                  <a:pt x="459574" y="0"/>
                </a:moveTo>
                <a:lnTo>
                  <a:pt x="412587" y="2372"/>
                </a:lnTo>
                <a:lnTo>
                  <a:pt x="366956" y="9337"/>
                </a:lnTo>
                <a:lnTo>
                  <a:pt x="322913" y="20662"/>
                </a:lnTo>
                <a:lnTo>
                  <a:pt x="280690" y="36116"/>
                </a:lnTo>
                <a:lnTo>
                  <a:pt x="240517" y="55469"/>
                </a:lnTo>
                <a:lnTo>
                  <a:pt x="202625" y="78490"/>
                </a:lnTo>
                <a:lnTo>
                  <a:pt x="167245" y="104947"/>
                </a:lnTo>
                <a:lnTo>
                  <a:pt x="134608" y="134610"/>
                </a:lnTo>
                <a:lnTo>
                  <a:pt x="104946" y="167247"/>
                </a:lnTo>
                <a:lnTo>
                  <a:pt x="78489" y="202628"/>
                </a:lnTo>
                <a:lnTo>
                  <a:pt x="55469" y="240521"/>
                </a:lnTo>
                <a:lnTo>
                  <a:pt x="36116" y="280695"/>
                </a:lnTo>
                <a:lnTo>
                  <a:pt x="20662" y="322920"/>
                </a:lnTo>
                <a:lnTo>
                  <a:pt x="9337" y="366964"/>
                </a:lnTo>
                <a:lnTo>
                  <a:pt x="2372" y="412597"/>
                </a:lnTo>
                <a:lnTo>
                  <a:pt x="0" y="459587"/>
                </a:lnTo>
                <a:lnTo>
                  <a:pt x="2372" y="506577"/>
                </a:lnTo>
                <a:lnTo>
                  <a:pt x="9337" y="552210"/>
                </a:lnTo>
                <a:lnTo>
                  <a:pt x="20662" y="596254"/>
                </a:lnTo>
                <a:lnTo>
                  <a:pt x="36116" y="638479"/>
                </a:lnTo>
                <a:lnTo>
                  <a:pt x="55469" y="678653"/>
                </a:lnTo>
                <a:lnTo>
                  <a:pt x="78489" y="716546"/>
                </a:lnTo>
                <a:lnTo>
                  <a:pt x="104946" y="751927"/>
                </a:lnTo>
                <a:lnTo>
                  <a:pt x="134608" y="784564"/>
                </a:lnTo>
                <a:lnTo>
                  <a:pt x="167245" y="814227"/>
                </a:lnTo>
                <a:lnTo>
                  <a:pt x="202625" y="840684"/>
                </a:lnTo>
                <a:lnTo>
                  <a:pt x="240517" y="863705"/>
                </a:lnTo>
                <a:lnTo>
                  <a:pt x="280690" y="883058"/>
                </a:lnTo>
                <a:lnTo>
                  <a:pt x="322913" y="898512"/>
                </a:lnTo>
                <a:lnTo>
                  <a:pt x="366956" y="909837"/>
                </a:lnTo>
                <a:lnTo>
                  <a:pt x="412587" y="916802"/>
                </a:lnTo>
                <a:lnTo>
                  <a:pt x="459574" y="919175"/>
                </a:lnTo>
                <a:lnTo>
                  <a:pt x="506564" y="916802"/>
                </a:lnTo>
                <a:lnTo>
                  <a:pt x="552197" y="909837"/>
                </a:lnTo>
                <a:lnTo>
                  <a:pt x="596241" y="898512"/>
                </a:lnTo>
                <a:lnTo>
                  <a:pt x="638466" y="883058"/>
                </a:lnTo>
                <a:lnTo>
                  <a:pt x="678641" y="863705"/>
                </a:lnTo>
                <a:lnTo>
                  <a:pt x="716534" y="840684"/>
                </a:lnTo>
                <a:lnTo>
                  <a:pt x="751914" y="814227"/>
                </a:lnTo>
                <a:lnTo>
                  <a:pt x="784552" y="784564"/>
                </a:lnTo>
                <a:lnTo>
                  <a:pt x="814214" y="751927"/>
                </a:lnTo>
                <a:lnTo>
                  <a:pt x="840671" y="716546"/>
                </a:lnTo>
                <a:lnTo>
                  <a:pt x="863692" y="678653"/>
                </a:lnTo>
                <a:lnTo>
                  <a:pt x="883045" y="638479"/>
                </a:lnTo>
                <a:lnTo>
                  <a:pt x="898500" y="596254"/>
                </a:lnTo>
                <a:lnTo>
                  <a:pt x="909825" y="552210"/>
                </a:lnTo>
                <a:lnTo>
                  <a:pt x="916789" y="506577"/>
                </a:lnTo>
                <a:lnTo>
                  <a:pt x="919162" y="459587"/>
                </a:lnTo>
                <a:lnTo>
                  <a:pt x="916789" y="412597"/>
                </a:lnTo>
                <a:lnTo>
                  <a:pt x="909825" y="366964"/>
                </a:lnTo>
                <a:lnTo>
                  <a:pt x="898500" y="322920"/>
                </a:lnTo>
                <a:lnTo>
                  <a:pt x="883045" y="280695"/>
                </a:lnTo>
                <a:lnTo>
                  <a:pt x="863692" y="240521"/>
                </a:lnTo>
                <a:lnTo>
                  <a:pt x="840671" y="202628"/>
                </a:lnTo>
                <a:lnTo>
                  <a:pt x="814214" y="167247"/>
                </a:lnTo>
                <a:lnTo>
                  <a:pt x="784552" y="134610"/>
                </a:lnTo>
                <a:lnTo>
                  <a:pt x="751914" y="104947"/>
                </a:lnTo>
                <a:lnTo>
                  <a:pt x="716534" y="78490"/>
                </a:lnTo>
                <a:lnTo>
                  <a:pt x="678641" y="55469"/>
                </a:lnTo>
                <a:lnTo>
                  <a:pt x="638466" y="36116"/>
                </a:lnTo>
                <a:lnTo>
                  <a:pt x="596241" y="20662"/>
                </a:lnTo>
                <a:lnTo>
                  <a:pt x="552197" y="9337"/>
                </a:lnTo>
                <a:lnTo>
                  <a:pt x="506564" y="2372"/>
                </a:lnTo>
                <a:lnTo>
                  <a:pt x="459574" y="0"/>
                </a:lnTo>
                <a:close/>
              </a:path>
            </a:pathLst>
          </a:custGeom>
          <a:solidFill>
            <a:srgbClr val="00A1DF"/>
          </a:solidFill>
        </p:spPr>
        <p:txBody>
          <a:bodyPr wrap="square" lIns="0" tIns="0" rIns="0" bIns="0" rtlCol="0"/>
          <a:lstStyle/>
          <a:p/>
        </p:txBody>
      </p:sp>
      <p:sp>
        <p:nvSpPr>
          <p:cNvPr id="23" name="object 23"/>
          <p:cNvSpPr txBox="1"/>
          <p:nvPr/>
        </p:nvSpPr>
        <p:spPr>
          <a:xfrm>
            <a:off x="3011727" y="1570354"/>
            <a:ext cx="565785" cy="259079"/>
          </a:xfrm>
          <a:prstGeom prst="rect">
            <a:avLst/>
          </a:prstGeom>
        </p:spPr>
        <p:txBody>
          <a:bodyPr wrap="square" lIns="0" tIns="0" rIns="0" bIns="0" rtlCol="0" vert="horz">
            <a:spAutoFit/>
          </a:bodyPr>
          <a:lstStyle/>
          <a:p>
            <a:pPr marL="100965" marR="5080" indent="-88900">
              <a:lnSpc>
                <a:spcPct val="100000"/>
              </a:lnSpc>
            </a:pPr>
            <a:r>
              <a:rPr dirty="0" sz="800">
                <a:solidFill>
                  <a:srgbClr val="FFFFFF"/>
                </a:solidFill>
                <a:latin typeface="Trebuchet MS"/>
                <a:cs typeface="Trebuchet MS"/>
              </a:rPr>
              <a:t>I</a:t>
            </a:r>
            <a:r>
              <a:rPr dirty="0" sz="800" spc="5">
                <a:solidFill>
                  <a:srgbClr val="FFFFFF"/>
                </a:solidFill>
                <a:latin typeface="Trebuchet MS"/>
                <a:cs typeface="Trebuchet MS"/>
              </a:rPr>
              <a:t>nte</a:t>
            </a:r>
            <a:r>
              <a:rPr dirty="0" sz="800">
                <a:solidFill>
                  <a:srgbClr val="FFFFFF"/>
                </a:solidFill>
                <a:latin typeface="Trebuchet MS"/>
                <a:cs typeface="Trebuchet MS"/>
              </a:rPr>
              <a:t>l</a:t>
            </a:r>
            <a:r>
              <a:rPr dirty="0" sz="800">
                <a:solidFill>
                  <a:srgbClr val="FFFFFF"/>
                </a:solidFill>
                <a:latin typeface="Trebuchet MS"/>
                <a:cs typeface="Trebuchet MS"/>
              </a:rPr>
              <a:t>l</a:t>
            </a:r>
            <a:r>
              <a:rPr dirty="0" sz="800" spc="-5">
                <a:solidFill>
                  <a:srgbClr val="FFFFFF"/>
                </a:solidFill>
                <a:latin typeface="Trebuchet MS"/>
                <a:cs typeface="Trebuchet MS"/>
              </a:rPr>
              <a:t>i</a:t>
            </a:r>
            <a:r>
              <a:rPr dirty="0" sz="800" spc="-10">
                <a:solidFill>
                  <a:srgbClr val="FFFFFF"/>
                </a:solidFill>
                <a:latin typeface="Trebuchet MS"/>
                <a:cs typeface="Trebuchet MS"/>
              </a:rPr>
              <a:t>g</a:t>
            </a:r>
            <a:r>
              <a:rPr dirty="0" sz="800" spc="5">
                <a:solidFill>
                  <a:srgbClr val="FFFFFF"/>
                </a:solidFill>
                <a:latin typeface="Trebuchet MS"/>
                <a:cs typeface="Trebuchet MS"/>
              </a:rPr>
              <a:t>e</a:t>
            </a:r>
            <a:r>
              <a:rPr dirty="0" sz="800" spc="-10">
                <a:solidFill>
                  <a:srgbClr val="FFFFFF"/>
                </a:solidFill>
                <a:latin typeface="Trebuchet MS"/>
                <a:cs typeface="Trebuchet MS"/>
              </a:rPr>
              <a:t>n</a:t>
            </a:r>
            <a:r>
              <a:rPr dirty="0" sz="800" spc="-5">
                <a:solidFill>
                  <a:srgbClr val="FFFFFF"/>
                </a:solidFill>
                <a:latin typeface="Trebuchet MS"/>
                <a:cs typeface="Trebuchet MS"/>
              </a:rPr>
              <a:t>c</a:t>
            </a:r>
            <a:r>
              <a:rPr dirty="0" sz="800">
                <a:solidFill>
                  <a:srgbClr val="FFFFFF"/>
                </a:solidFill>
                <a:latin typeface="Trebuchet MS"/>
                <a:cs typeface="Trebuchet MS"/>
              </a:rPr>
              <a:t>e  </a:t>
            </a:r>
            <a:r>
              <a:rPr dirty="0" sz="800">
                <a:solidFill>
                  <a:srgbClr val="FFFFFF"/>
                </a:solidFill>
                <a:latin typeface="Trebuchet MS"/>
                <a:cs typeface="Trebuchet MS"/>
              </a:rPr>
              <a:t>services</a:t>
            </a:r>
            <a:endParaRPr sz="800">
              <a:latin typeface="Trebuchet MS"/>
              <a:cs typeface="Trebuchet MS"/>
            </a:endParaRPr>
          </a:p>
        </p:txBody>
      </p:sp>
      <p:sp>
        <p:nvSpPr>
          <p:cNvPr id="24" name="object 24"/>
          <p:cNvSpPr/>
          <p:nvPr/>
        </p:nvSpPr>
        <p:spPr>
          <a:xfrm>
            <a:off x="3637869" y="876306"/>
            <a:ext cx="919480" cy="919480"/>
          </a:xfrm>
          <a:custGeom>
            <a:avLst/>
            <a:gdLst/>
            <a:ahLst/>
            <a:cxnLst/>
            <a:rect l="l" t="t" r="r" b="b"/>
            <a:pathLst>
              <a:path w="919479" h="919480">
                <a:moveTo>
                  <a:pt x="459574" y="0"/>
                </a:moveTo>
                <a:lnTo>
                  <a:pt x="412587" y="2372"/>
                </a:lnTo>
                <a:lnTo>
                  <a:pt x="366956" y="9336"/>
                </a:lnTo>
                <a:lnTo>
                  <a:pt x="322913" y="20661"/>
                </a:lnTo>
                <a:lnTo>
                  <a:pt x="280690" y="36114"/>
                </a:lnTo>
                <a:lnTo>
                  <a:pt x="240517" y="55467"/>
                </a:lnTo>
                <a:lnTo>
                  <a:pt x="202625" y="78486"/>
                </a:lnTo>
                <a:lnTo>
                  <a:pt x="167245" y="104942"/>
                </a:lnTo>
                <a:lnTo>
                  <a:pt x="134608" y="134604"/>
                </a:lnTo>
                <a:lnTo>
                  <a:pt x="104946" y="167240"/>
                </a:lnTo>
                <a:lnTo>
                  <a:pt x="78489" y="202619"/>
                </a:lnTo>
                <a:lnTo>
                  <a:pt x="55469" y="240511"/>
                </a:lnTo>
                <a:lnTo>
                  <a:pt x="36116" y="280685"/>
                </a:lnTo>
                <a:lnTo>
                  <a:pt x="20662" y="322909"/>
                </a:lnTo>
                <a:lnTo>
                  <a:pt x="9337" y="366952"/>
                </a:lnTo>
                <a:lnTo>
                  <a:pt x="2372" y="412585"/>
                </a:lnTo>
                <a:lnTo>
                  <a:pt x="0" y="459574"/>
                </a:lnTo>
                <a:lnTo>
                  <a:pt x="2372" y="506564"/>
                </a:lnTo>
                <a:lnTo>
                  <a:pt x="9337" y="552197"/>
                </a:lnTo>
                <a:lnTo>
                  <a:pt x="20662" y="596241"/>
                </a:lnTo>
                <a:lnTo>
                  <a:pt x="36116" y="638466"/>
                </a:lnTo>
                <a:lnTo>
                  <a:pt x="55469" y="678641"/>
                </a:lnTo>
                <a:lnTo>
                  <a:pt x="78489" y="716534"/>
                </a:lnTo>
                <a:lnTo>
                  <a:pt x="104946" y="751914"/>
                </a:lnTo>
                <a:lnTo>
                  <a:pt x="134608" y="784552"/>
                </a:lnTo>
                <a:lnTo>
                  <a:pt x="167245" y="814214"/>
                </a:lnTo>
                <a:lnTo>
                  <a:pt x="202625" y="840671"/>
                </a:lnTo>
                <a:lnTo>
                  <a:pt x="240517" y="863692"/>
                </a:lnTo>
                <a:lnTo>
                  <a:pt x="280690" y="883045"/>
                </a:lnTo>
                <a:lnTo>
                  <a:pt x="322913" y="898500"/>
                </a:lnTo>
                <a:lnTo>
                  <a:pt x="366956" y="909825"/>
                </a:lnTo>
                <a:lnTo>
                  <a:pt x="412587" y="916789"/>
                </a:lnTo>
                <a:lnTo>
                  <a:pt x="459574" y="919162"/>
                </a:lnTo>
                <a:lnTo>
                  <a:pt x="506564" y="916789"/>
                </a:lnTo>
                <a:lnTo>
                  <a:pt x="552197" y="909825"/>
                </a:lnTo>
                <a:lnTo>
                  <a:pt x="596241" y="898500"/>
                </a:lnTo>
                <a:lnTo>
                  <a:pt x="638466" y="883045"/>
                </a:lnTo>
                <a:lnTo>
                  <a:pt x="678641" y="863692"/>
                </a:lnTo>
                <a:lnTo>
                  <a:pt x="716534" y="840671"/>
                </a:lnTo>
                <a:lnTo>
                  <a:pt x="751914" y="814214"/>
                </a:lnTo>
                <a:lnTo>
                  <a:pt x="784552" y="784552"/>
                </a:lnTo>
                <a:lnTo>
                  <a:pt x="814214" y="751914"/>
                </a:lnTo>
                <a:lnTo>
                  <a:pt x="840671" y="716534"/>
                </a:lnTo>
                <a:lnTo>
                  <a:pt x="863692" y="678641"/>
                </a:lnTo>
                <a:lnTo>
                  <a:pt x="883045" y="638466"/>
                </a:lnTo>
                <a:lnTo>
                  <a:pt x="898500" y="596241"/>
                </a:lnTo>
                <a:lnTo>
                  <a:pt x="909825" y="552197"/>
                </a:lnTo>
                <a:lnTo>
                  <a:pt x="916789" y="506564"/>
                </a:lnTo>
                <a:lnTo>
                  <a:pt x="919162" y="459574"/>
                </a:lnTo>
                <a:lnTo>
                  <a:pt x="916789" y="412585"/>
                </a:lnTo>
                <a:lnTo>
                  <a:pt x="909825" y="366952"/>
                </a:lnTo>
                <a:lnTo>
                  <a:pt x="898500" y="322909"/>
                </a:lnTo>
                <a:lnTo>
                  <a:pt x="883045" y="280685"/>
                </a:lnTo>
                <a:lnTo>
                  <a:pt x="863692" y="240511"/>
                </a:lnTo>
                <a:lnTo>
                  <a:pt x="840671" y="202619"/>
                </a:lnTo>
                <a:lnTo>
                  <a:pt x="814214" y="167240"/>
                </a:lnTo>
                <a:lnTo>
                  <a:pt x="784552" y="134604"/>
                </a:lnTo>
                <a:lnTo>
                  <a:pt x="751914" y="104942"/>
                </a:lnTo>
                <a:lnTo>
                  <a:pt x="716534" y="78486"/>
                </a:lnTo>
                <a:lnTo>
                  <a:pt x="678641" y="55467"/>
                </a:lnTo>
                <a:lnTo>
                  <a:pt x="638466" y="36114"/>
                </a:lnTo>
                <a:lnTo>
                  <a:pt x="596241" y="20661"/>
                </a:lnTo>
                <a:lnTo>
                  <a:pt x="552197" y="9336"/>
                </a:lnTo>
                <a:lnTo>
                  <a:pt x="506564" y="2372"/>
                </a:lnTo>
                <a:lnTo>
                  <a:pt x="459574" y="0"/>
                </a:lnTo>
                <a:close/>
              </a:path>
            </a:pathLst>
          </a:custGeom>
          <a:solidFill>
            <a:srgbClr val="00B5AD"/>
          </a:solidFill>
        </p:spPr>
        <p:txBody>
          <a:bodyPr wrap="square" lIns="0" tIns="0" rIns="0" bIns="0" rtlCol="0"/>
          <a:lstStyle/>
          <a:p/>
        </p:txBody>
      </p:sp>
      <p:sp>
        <p:nvSpPr>
          <p:cNvPr id="25" name="object 25"/>
          <p:cNvSpPr txBox="1"/>
          <p:nvPr/>
        </p:nvSpPr>
        <p:spPr>
          <a:xfrm>
            <a:off x="3873295" y="955992"/>
            <a:ext cx="463550" cy="121920"/>
          </a:xfrm>
          <a:prstGeom prst="rect">
            <a:avLst/>
          </a:prstGeom>
        </p:spPr>
        <p:txBody>
          <a:bodyPr wrap="square" lIns="0" tIns="0" rIns="0" bIns="0" rtlCol="0" vert="horz">
            <a:spAutoFit/>
          </a:bodyPr>
          <a:lstStyle/>
          <a:p>
            <a:pPr marL="12700">
              <a:lnSpc>
                <a:spcPct val="100000"/>
              </a:lnSpc>
            </a:pPr>
            <a:r>
              <a:rPr dirty="0" sz="800">
                <a:solidFill>
                  <a:srgbClr val="FFFFFF"/>
                </a:solidFill>
                <a:latin typeface="Trebuchet MS"/>
                <a:cs typeface="Trebuchet MS"/>
              </a:rPr>
              <a:t>Legal</a:t>
            </a:r>
            <a:r>
              <a:rPr dirty="0" sz="800" spc="-114">
                <a:solidFill>
                  <a:srgbClr val="FFFFFF"/>
                </a:solidFill>
                <a:latin typeface="Trebuchet MS"/>
                <a:cs typeface="Trebuchet MS"/>
              </a:rPr>
              <a:t> </a:t>
            </a:r>
            <a:r>
              <a:rPr dirty="0" sz="800">
                <a:solidFill>
                  <a:srgbClr val="FFFFFF"/>
                </a:solidFill>
                <a:latin typeface="Trebuchet MS"/>
                <a:cs typeface="Trebuchet MS"/>
              </a:rPr>
              <a:t>and</a:t>
            </a:r>
            <a:endParaRPr sz="800">
              <a:latin typeface="Trebuchet MS"/>
              <a:cs typeface="Trebuchet MS"/>
            </a:endParaRPr>
          </a:p>
        </p:txBody>
      </p:sp>
      <p:sp>
        <p:nvSpPr>
          <p:cNvPr id="26" name="object 26"/>
          <p:cNvSpPr txBox="1"/>
          <p:nvPr/>
        </p:nvSpPr>
        <p:spPr>
          <a:xfrm>
            <a:off x="3803249" y="1077909"/>
            <a:ext cx="603250" cy="259079"/>
          </a:xfrm>
          <a:prstGeom prst="rect">
            <a:avLst/>
          </a:prstGeom>
        </p:spPr>
        <p:txBody>
          <a:bodyPr wrap="square" lIns="0" tIns="0" rIns="0" bIns="0" rtlCol="0" vert="horz">
            <a:spAutoFit/>
          </a:bodyPr>
          <a:lstStyle/>
          <a:p>
            <a:pPr marL="12700" marR="5080" indent="51435">
              <a:lnSpc>
                <a:spcPct val="100000"/>
              </a:lnSpc>
            </a:pPr>
            <a:r>
              <a:rPr dirty="0" sz="800">
                <a:solidFill>
                  <a:srgbClr val="FFFFFF"/>
                </a:solidFill>
                <a:latin typeface="Trebuchet MS"/>
                <a:cs typeface="Trebuchet MS"/>
              </a:rPr>
              <a:t>regulatory  </a:t>
            </a:r>
            <a:r>
              <a:rPr dirty="0" sz="800" spc="5">
                <a:solidFill>
                  <a:srgbClr val="FFFFFF"/>
                </a:solidFill>
                <a:latin typeface="Trebuchet MS"/>
                <a:cs typeface="Trebuchet MS"/>
              </a:rPr>
              <a:t>en</a:t>
            </a:r>
            <a:r>
              <a:rPr dirty="0" sz="800">
                <a:solidFill>
                  <a:srgbClr val="FFFFFF"/>
                </a:solidFill>
                <a:latin typeface="Trebuchet MS"/>
                <a:cs typeface="Trebuchet MS"/>
              </a:rPr>
              <a:t>v</a:t>
            </a:r>
            <a:r>
              <a:rPr dirty="0" sz="800" spc="-5">
                <a:solidFill>
                  <a:srgbClr val="FFFFFF"/>
                </a:solidFill>
                <a:latin typeface="Trebuchet MS"/>
                <a:cs typeface="Trebuchet MS"/>
              </a:rPr>
              <a:t>i</a:t>
            </a:r>
            <a:r>
              <a:rPr dirty="0" sz="800" spc="-5">
                <a:solidFill>
                  <a:srgbClr val="FFFFFF"/>
                </a:solidFill>
                <a:latin typeface="Trebuchet MS"/>
                <a:cs typeface="Trebuchet MS"/>
              </a:rPr>
              <a:t>r</a:t>
            </a:r>
            <a:r>
              <a:rPr dirty="0" sz="800">
                <a:solidFill>
                  <a:srgbClr val="FFFFFF"/>
                </a:solidFill>
                <a:latin typeface="Trebuchet MS"/>
                <a:cs typeface="Trebuchet MS"/>
              </a:rPr>
              <a:t>o</a:t>
            </a:r>
            <a:r>
              <a:rPr dirty="0" sz="800" spc="5">
                <a:solidFill>
                  <a:srgbClr val="FFFFFF"/>
                </a:solidFill>
                <a:latin typeface="Trebuchet MS"/>
                <a:cs typeface="Trebuchet MS"/>
              </a:rPr>
              <a:t>n</a:t>
            </a:r>
            <a:r>
              <a:rPr dirty="0" sz="800" spc="-10">
                <a:solidFill>
                  <a:srgbClr val="FFFFFF"/>
                </a:solidFill>
                <a:latin typeface="Trebuchet MS"/>
                <a:cs typeface="Trebuchet MS"/>
              </a:rPr>
              <a:t>m</a:t>
            </a:r>
            <a:r>
              <a:rPr dirty="0" sz="800" spc="5">
                <a:solidFill>
                  <a:srgbClr val="FFFFFF"/>
                </a:solidFill>
                <a:latin typeface="Trebuchet MS"/>
                <a:cs typeface="Trebuchet MS"/>
              </a:rPr>
              <a:t>e</a:t>
            </a:r>
            <a:r>
              <a:rPr dirty="0" sz="800" spc="-10">
                <a:solidFill>
                  <a:srgbClr val="FFFFFF"/>
                </a:solidFill>
                <a:latin typeface="Trebuchet MS"/>
                <a:cs typeface="Trebuchet MS"/>
              </a:rPr>
              <a:t>nt</a:t>
            </a:r>
            <a:endParaRPr sz="800">
              <a:latin typeface="Trebuchet MS"/>
              <a:cs typeface="Trebuchet MS"/>
            </a:endParaRPr>
          </a:p>
        </p:txBody>
      </p:sp>
      <p:sp>
        <p:nvSpPr>
          <p:cNvPr id="27" name="object 27"/>
          <p:cNvSpPr/>
          <p:nvPr/>
        </p:nvSpPr>
        <p:spPr>
          <a:xfrm>
            <a:off x="3542619" y="1820862"/>
            <a:ext cx="2079625" cy="2079625"/>
          </a:xfrm>
          <a:custGeom>
            <a:avLst/>
            <a:gdLst/>
            <a:ahLst/>
            <a:cxnLst/>
            <a:rect l="l" t="t" r="r" b="b"/>
            <a:pathLst>
              <a:path w="2079625" h="2079625">
                <a:moveTo>
                  <a:pt x="0" y="1039812"/>
                </a:moveTo>
                <a:lnTo>
                  <a:pt x="1070" y="992216"/>
                </a:lnTo>
                <a:lnTo>
                  <a:pt x="4249" y="945168"/>
                </a:lnTo>
                <a:lnTo>
                  <a:pt x="9492" y="898716"/>
                </a:lnTo>
                <a:lnTo>
                  <a:pt x="16752" y="852905"/>
                </a:lnTo>
                <a:lnTo>
                  <a:pt x="25985" y="807781"/>
                </a:lnTo>
                <a:lnTo>
                  <a:pt x="37143" y="763390"/>
                </a:lnTo>
                <a:lnTo>
                  <a:pt x="50181" y="719777"/>
                </a:lnTo>
                <a:lnTo>
                  <a:pt x="65053" y="676989"/>
                </a:lnTo>
                <a:lnTo>
                  <a:pt x="81714" y="635072"/>
                </a:lnTo>
                <a:lnTo>
                  <a:pt x="100116" y="594070"/>
                </a:lnTo>
                <a:lnTo>
                  <a:pt x="120216" y="554031"/>
                </a:lnTo>
                <a:lnTo>
                  <a:pt x="141965" y="515000"/>
                </a:lnTo>
                <a:lnTo>
                  <a:pt x="165320" y="477024"/>
                </a:lnTo>
                <a:lnTo>
                  <a:pt x="190233" y="440147"/>
                </a:lnTo>
                <a:lnTo>
                  <a:pt x="216659" y="404415"/>
                </a:lnTo>
                <a:lnTo>
                  <a:pt x="244552" y="369876"/>
                </a:lnTo>
                <a:lnTo>
                  <a:pt x="273866" y="336574"/>
                </a:lnTo>
                <a:lnTo>
                  <a:pt x="304555" y="304555"/>
                </a:lnTo>
                <a:lnTo>
                  <a:pt x="336574" y="273866"/>
                </a:lnTo>
                <a:lnTo>
                  <a:pt x="369876" y="244552"/>
                </a:lnTo>
                <a:lnTo>
                  <a:pt x="404415" y="216659"/>
                </a:lnTo>
                <a:lnTo>
                  <a:pt x="440147" y="190233"/>
                </a:lnTo>
                <a:lnTo>
                  <a:pt x="477024" y="165320"/>
                </a:lnTo>
                <a:lnTo>
                  <a:pt x="515000" y="141965"/>
                </a:lnTo>
                <a:lnTo>
                  <a:pt x="554031" y="120216"/>
                </a:lnTo>
                <a:lnTo>
                  <a:pt x="594070" y="100116"/>
                </a:lnTo>
                <a:lnTo>
                  <a:pt x="635072" y="81714"/>
                </a:lnTo>
                <a:lnTo>
                  <a:pt x="676989" y="65053"/>
                </a:lnTo>
                <a:lnTo>
                  <a:pt x="719777" y="50181"/>
                </a:lnTo>
                <a:lnTo>
                  <a:pt x="763390" y="37143"/>
                </a:lnTo>
                <a:lnTo>
                  <a:pt x="807781" y="25985"/>
                </a:lnTo>
                <a:lnTo>
                  <a:pt x="852905" y="16752"/>
                </a:lnTo>
                <a:lnTo>
                  <a:pt x="898716" y="9492"/>
                </a:lnTo>
                <a:lnTo>
                  <a:pt x="945168" y="4249"/>
                </a:lnTo>
                <a:lnTo>
                  <a:pt x="992216" y="1070"/>
                </a:lnTo>
                <a:lnTo>
                  <a:pt x="1039812" y="0"/>
                </a:lnTo>
                <a:lnTo>
                  <a:pt x="1087408" y="1070"/>
                </a:lnTo>
                <a:lnTo>
                  <a:pt x="1134456" y="4249"/>
                </a:lnTo>
                <a:lnTo>
                  <a:pt x="1180908" y="9492"/>
                </a:lnTo>
                <a:lnTo>
                  <a:pt x="1226719" y="16752"/>
                </a:lnTo>
                <a:lnTo>
                  <a:pt x="1271843" y="25985"/>
                </a:lnTo>
                <a:lnTo>
                  <a:pt x="1316234" y="37143"/>
                </a:lnTo>
                <a:lnTo>
                  <a:pt x="1359847" y="50181"/>
                </a:lnTo>
                <a:lnTo>
                  <a:pt x="1402635" y="65053"/>
                </a:lnTo>
                <a:lnTo>
                  <a:pt x="1444552" y="81714"/>
                </a:lnTo>
                <a:lnTo>
                  <a:pt x="1485554" y="100116"/>
                </a:lnTo>
                <a:lnTo>
                  <a:pt x="1525593" y="120216"/>
                </a:lnTo>
                <a:lnTo>
                  <a:pt x="1564624" y="141965"/>
                </a:lnTo>
                <a:lnTo>
                  <a:pt x="1602600" y="165320"/>
                </a:lnTo>
                <a:lnTo>
                  <a:pt x="1639477" y="190233"/>
                </a:lnTo>
                <a:lnTo>
                  <a:pt x="1675209" y="216659"/>
                </a:lnTo>
                <a:lnTo>
                  <a:pt x="1709748" y="244552"/>
                </a:lnTo>
                <a:lnTo>
                  <a:pt x="1743050" y="273866"/>
                </a:lnTo>
                <a:lnTo>
                  <a:pt x="1775069" y="304555"/>
                </a:lnTo>
                <a:lnTo>
                  <a:pt x="1805758" y="336574"/>
                </a:lnTo>
                <a:lnTo>
                  <a:pt x="1835072" y="369876"/>
                </a:lnTo>
                <a:lnTo>
                  <a:pt x="1862965" y="404415"/>
                </a:lnTo>
                <a:lnTo>
                  <a:pt x="1889391" y="440147"/>
                </a:lnTo>
                <a:lnTo>
                  <a:pt x="1914304" y="477024"/>
                </a:lnTo>
                <a:lnTo>
                  <a:pt x="1937659" y="515000"/>
                </a:lnTo>
                <a:lnTo>
                  <a:pt x="1959408" y="554031"/>
                </a:lnTo>
                <a:lnTo>
                  <a:pt x="1979508" y="594070"/>
                </a:lnTo>
                <a:lnTo>
                  <a:pt x="1997910" y="635072"/>
                </a:lnTo>
                <a:lnTo>
                  <a:pt x="2014571" y="676989"/>
                </a:lnTo>
                <a:lnTo>
                  <a:pt x="2029443" y="719777"/>
                </a:lnTo>
                <a:lnTo>
                  <a:pt x="2042481" y="763390"/>
                </a:lnTo>
                <a:lnTo>
                  <a:pt x="2053639" y="807781"/>
                </a:lnTo>
                <a:lnTo>
                  <a:pt x="2062872" y="852905"/>
                </a:lnTo>
                <a:lnTo>
                  <a:pt x="2070132" y="898716"/>
                </a:lnTo>
                <a:lnTo>
                  <a:pt x="2075375" y="945168"/>
                </a:lnTo>
                <a:lnTo>
                  <a:pt x="2078554" y="992216"/>
                </a:lnTo>
                <a:lnTo>
                  <a:pt x="2079625" y="1039812"/>
                </a:lnTo>
                <a:lnTo>
                  <a:pt x="2078554" y="1087408"/>
                </a:lnTo>
                <a:lnTo>
                  <a:pt x="2075375" y="1134456"/>
                </a:lnTo>
                <a:lnTo>
                  <a:pt x="2070132" y="1180908"/>
                </a:lnTo>
                <a:lnTo>
                  <a:pt x="2062872" y="1226719"/>
                </a:lnTo>
                <a:lnTo>
                  <a:pt x="2053639" y="1271843"/>
                </a:lnTo>
                <a:lnTo>
                  <a:pt x="2042481" y="1316234"/>
                </a:lnTo>
                <a:lnTo>
                  <a:pt x="2029443" y="1359847"/>
                </a:lnTo>
                <a:lnTo>
                  <a:pt x="2014571" y="1402635"/>
                </a:lnTo>
                <a:lnTo>
                  <a:pt x="1997910" y="1444552"/>
                </a:lnTo>
                <a:lnTo>
                  <a:pt x="1979508" y="1485554"/>
                </a:lnTo>
                <a:lnTo>
                  <a:pt x="1959408" y="1525593"/>
                </a:lnTo>
                <a:lnTo>
                  <a:pt x="1937659" y="1564624"/>
                </a:lnTo>
                <a:lnTo>
                  <a:pt x="1914304" y="1602600"/>
                </a:lnTo>
                <a:lnTo>
                  <a:pt x="1889391" y="1639477"/>
                </a:lnTo>
                <a:lnTo>
                  <a:pt x="1862965" y="1675209"/>
                </a:lnTo>
                <a:lnTo>
                  <a:pt x="1835072" y="1709748"/>
                </a:lnTo>
                <a:lnTo>
                  <a:pt x="1805758" y="1743050"/>
                </a:lnTo>
                <a:lnTo>
                  <a:pt x="1775069" y="1775069"/>
                </a:lnTo>
                <a:lnTo>
                  <a:pt x="1743050" y="1805758"/>
                </a:lnTo>
                <a:lnTo>
                  <a:pt x="1709748" y="1835072"/>
                </a:lnTo>
                <a:lnTo>
                  <a:pt x="1675209" y="1862965"/>
                </a:lnTo>
                <a:lnTo>
                  <a:pt x="1639477" y="1889391"/>
                </a:lnTo>
                <a:lnTo>
                  <a:pt x="1602600" y="1914304"/>
                </a:lnTo>
                <a:lnTo>
                  <a:pt x="1564624" y="1937659"/>
                </a:lnTo>
                <a:lnTo>
                  <a:pt x="1525593" y="1959408"/>
                </a:lnTo>
                <a:lnTo>
                  <a:pt x="1485554" y="1979508"/>
                </a:lnTo>
                <a:lnTo>
                  <a:pt x="1444552" y="1997910"/>
                </a:lnTo>
                <a:lnTo>
                  <a:pt x="1402635" y="2014571"/>
                </a:lnTo>
                <a:lnTo>
                  <a:pt x="1359847" y="2029443"/>
                </a:lnTo>
                <a:lnTo>
                  <a:pt x="1316234" y="2042481"/>
                </a:lnTo>
                <a:lnTo>
                  <a:pt x="1271843" y="2053639"/>
                </a:lnTo>
                <a:lnTo>
                  <a:pt x="1226719" y="2062872"/>
                </a:lnTo>
                <a:lnTo>
                  <a:pt x="1180908" y="2070132"/>
                </a:lnTo>
                <a:lnTo>
                  <a:pt x="1134456" y="2075375"/>
                </a:lnTo>
                <a:lnTo>
                  <a:pt x="1087408" y="2078554"/>
                </a:lnTo>
                <a:lnTo>
                  <a:pt x="1039812" y="2079625"/>
                </a:lnTo>
                <a:lnTo>
                  <a:pt x="992216" y="2078554"/>
                </a:lnTo>
                <a:lnTo>
                  <a:pt x="945168" y="2075375"/>
                </a:lnTo>
                <a:lnTo>
                  <a:pt x="898716" y="2070132"/>
                </a:lnTo>
                <a:lnTo>
                  <a:pt x="852905" y="2062872"/>
                </a:lnTo>
                <a:lnTo>
                  <a:pt x="807781" y="2053639"/>
                </a:lnTo>
                <a:lnTo>
                  <a:pt x="763390" y="2042481"/>
                </a:lnTo>
                <a:lnTo>
                  <a:pt x="719777" y="2029443"/>
                </a:lnTo>
                <a:lnTo>
                  <a:pt x="676989" y="2014571"/>
                </a:lnTo>
                <a:lnTo>
                  <a:pt x="635072" y="1997910"/>
                </a:lnTo>
                <a:lnTo>
                  <a:pt x="594070" y="1979508"/>
                </a:lnTo>
                <a:lnTo>
                  <a:pt x="554031" y="1959408"/>
                </a:lnTo>
                <a:lnTo>
                  <a:pt x="515000" y="1937659"/>
                </a:lnTo>
                <a:lnTo>
                  <a:pt x="477024" y="1914304"/>
                </a:lnTo>
                <a:lnTo>
                  <a:pt x="440147" y="1889391"/>
                </a:lnTo>
                <a:lnTo>
                  <a:pt x="404415" y="1862965"/>
                </a:lnTo>
                <a:lnTo>
                  <a:pt x="369876" y="1835072"/>
                </a:lnTo>
                <a:lnTo>
                  <a:pt x="336574" y="1805758"/>
                </a:lnTo>
                <a:lnTo>
                  <a:pt x="304555" y="1775069"/>
                </a:lnTo>
                <a:lnTo>
                  <a:pt x="273866" y="1743050"/>
                </a:lnTo>
                <a:lnTo>
                  <a:pt x="244552" y="1709748"/>
                </a:lnTo>
                <a:lnTo>
                  <a:pt x="216659" y="1675209"/>
                </a:lnTo>
                <a:lnTo>
                  <a:pt x="190233" y="1639477"/>
                </a:lnTo>
                <a:lnTo>
                  <a:pt x="165320" y="1602600"/>
                </a:lnTo>
                <a:lnTo>
                  <a:pt x="141965" y="1564624"/>
                </a:lnTo>
                <a:lnTo>
                  <a:pt x="120216" y="1525593"/>
                </a:lnTo>
                <a:lnTo>
                  <a:pt x="100116" y="1485554"/>
                </a:lnTo>
                <a:lnTo>
                  <a:pt x="81714" y="1444552"/>
                </a:lnTo>
                <a:lnTo>
                  <a:pt x="65053" y="1402635"/>
                </a:lnTo>
                <a:lnTo>
                  <a:pt x="50181" y="1359847"/>
                </a:lnTo>
                <a:lnTo>
                  <a:pt x="37143" y="1316234"/>
                </a:lnTo>
                <a:lnTo>
                  <a:pt x="25985" y="1271843"/>
                </a:lnTo>
                <a:lnTo>
                  <a:pt x="16752" y="1226719"/>
                </a:lnTo>
                <a:lnTo>
                  <a:pt x="9492" y="1180908"/>
                </a:lnTo>
                <a:lnTo>
                  <a:pt x="4249" y="1134456"/>
                </a:lnTo>
                <a:lnTo>
                  <a:pt x="1070" y="1087408"/>
                </a:lnTo>
                <a:lnTo>
                  <a:pt x="0" y="1039812"/>
                </a:lnTo>
                <a:close/>
              </a:path>
            </a:pathLst>
          </a:custGeom>
          <a:ln w="9525">
            <a:solidFill>
              <a:srgbClr val="071D49"/>
            </a:solidFill>
          </a:ln>
        </p:spPr>
        <p:txBody>
          <a:bodyPr wrap="square" lIns="0" tIns="0" rIns="0" bIns="0" rtlCol="0"/>
          <a:lstStyle/>
          <a:p/>
        </p:txBody>
      </p:sp>
      <p:sp>
        <p:nvSpPr>
          <p:cNvPr id="28" name="object 28"/>
          <p:cNvSpPr/>
          <p:nvPr/>
        </p:nvSpPr>
        <p:spPr>
          <a:xfrm>
            <a:off x="3904569" y="4246561"/>
            <a:ext cx="377825" cy="422275"/>
          </a:xfrm>
          <a:prstGeom prst="rect">
            <a:avLst/>
          </a:prstGeom>
          <a:blipFill>
            <a:blip r:embed="rId2" cstate="print"/>
            <a:stretch>
              <a:fillRect/>
            </a:stretch>
          </a:blipFill>
        </p:spPr>
        <p:txBody>
          <a:bodyPr wrap="square" lIns="0" tIns="0" rIns="0" bIns="0" rtlCol="0"/>
          <a:lstStyle/>
          <a:p/>
        </p:txBody>
      </p:sp>
      <p:sp>
        <p:nvSpPr>
          <p:cNvPr id="29" name="object 29"/>
          <p:cNvSpPr/>
          <p:nvPr/>
        </p:nvSpPr>
        <p:spPr>
          <a:xfrm>
            <a:off x="4863419" y="4360862"/>
            <a:ext cx="469894" cy="325437"/>
          </a:xfrm>
          <a:prstGeom prst="rect">
            <a:avLst/>
          </a:prstGeom>
          <a:blipFill>
            <a:blip r:embed="rId3" cstate="print"/>
            <a:stretch>
              <a:fillRect/>
            </a:stretch>
          </a:blipFill>
        </p:spPr>
        <p:txBody>
          <a:bodyPr wrap="square" lIns="0" tIns="0" rIns="0" bIns="0" rtlCol="0"/>
          <a:lstStyle/>
          <a:p/>
        </p:txBody>
      </p:sp>
      <p:sp>
        <p:nvSpPr>
          <p:cNvPr id="30" name="object 30"/>
          <p:cNvSpPr/>
          <p:nvPr/>
        </p:nvSpPr>
        <p:spPr>
          <a:xfrm>
            <a:off x="3037795" y="3673475"/>
            <a:ext cx="491268" cy="479412"/>
          </a:xfrm>
          <a:prstGeom prst="rect">
            <a:avLst/>
          </a:prstGeom>
          <a:blipFill>
            <a:blip r:embed="rId4" cstate="print"/>
            <a:stretch>
              <a:fillRect/>
            </a:stretch>
          </a:blipFill>
        </p:spPr>
        <p:txBody>
          <a:bodyPr wrap="square" lIns="0" tIns="0" rIns="0" bIns="0" rtlCol="0"/>
          <a:lstStyle/>
          <a:p/>
        </p:txBody>
      </p:sp>
      <p:sp>
        <p:nvSpPr>
          <p:cNvPr id="31" name="object 31"/>
          <p:cNvSpPr/>
          <p:nvPr/>
        </p:nvSpPr>
        <p:spPr>
          <a:xfrm>
            <a:off x="3021920" y="1800225"/>
            <a:ext cx="524593" cy="522617"/>
          </a:xfrm>
          <a:prstGeom prst="rect">
            <a:avLst/>
          </a:prstGeom>
          <a:blipFill>
            <a:blip r:embed="rId5" cstate="print"/>
            <a:stretch>
              <a:fillRect/>
            </a:stretch>
          </a:blipFill>
        </p:spPr>
        <p:txBody>
          <a:bodyPr wrap="square" lIns="0" tIns="0" rIns="0" bIns="0" rtlCol="0"/>
          <a:lstStyle/>
          <a:p/>
        </p:txBody>
      </p:sp>
      <p:sp>
        <p:nvSpPr>
          <p:cNvPr id="32" name="object 32"/>
          <p:cNvSpPr/>
          <p:nvPr/>
        </p:nvSpPr>
        <p:spPr>
          <a:xfrm>
            <a:off x="5633356" y="1833562"/>
            <a:ext cx="518154" cy="467749"/>
          </a:xfrm>
          <a:prstGeom prst="rect">
            <a:avLst/>
          </a:prstGeom>
          <a:blipFill>
            <a:blip r:embed="rId6" cstate="print"/>
            <a:stretch>
              <a:fillRect/>
            </a:stretch>
          </a:blipFill>
        </p:spPr>
        <p:txBody>
          <a:bodyPr wrap="square" lIns="0" tIns="0" rIns="0" bIns="0" rtlCol="0"/>
          <a:lstStyle/>
          <a:p/>
        </p:txBody>
      </p:sp>
      <p:sp>
        <p:nvSpPr>
          <p:cNvPr id="33" name="object 33"/>
          <p:cNvSpPr/>
          <p:nvPr/>
        </p:nvSpPr>
        <p:spPr>
          <a:xfrm>
            <a:off x="5604781" y="3746500"/>
            <a:ext cx="581959" cy="505255"/>
          </a:xfrm>
          <a:prstGeom prst="rect">
            <a:avLst/>
          </a:prstGeom>
          <a:blipFill>
            <a:blip r:embed="rId7" cstate="print"/>
            <a:stretch>
              <a:fillRect/>
            </a:stretch>
          </a:blipFill>
        </p:spPr>
        <p:txBody>
          <a:bodyPr wrap="square" lIns="0" tIns="0" rIns="0" bIns="0" rtlCol="0"/>
          <a:lstStyle/>
          <a:p/>
        </p:txBody>
      </p:sp>
      <p:sp>
        <p:nvSpPr>
          <p:cNvPr id="34" name="object 34"/>
          <p:cNvSpPr/>
          <p:nvPr/>
        </p:nvSpPr>
        <p:spPr>
          <a:xfrm>
            <a:off x="3901394" y="1322387"/>
            <a:ext cx="417989" cy="438982"/>
          </a:xfrm>
          <a:prstGeom prst="rect">
            <a:avLst/>
          </a:prstGeom>
          <a:blipFill>
            <a:blip r:embed="rId8" cstate="print"/>
            <a:stretch>
              <a:fillRect/>
            </a:stretch>
          </a:blipFill>
        </p:spPr>
        <p:txBody>
          <a:bodyPr wrap="square" lIns="0" tIns="0" rIns="0" bIns="0" rtlCol="0"/>
          <a:lstStyle/>
          <a:p/>
        </p:txBody>
      </p:sp>
      <p:sp>
        <p:nvSpPr>
          <p:cNvPr id="35" name="object 35"/>
          <p:cNvSpPr/>
          <p:nvPr/>
        </p:nvSpPr>
        <p:spPr>
          <a:xfrm>
            <a:off x="4884056" y="1281112"/>
            <a:ext cx="416567" cy="513588"/>
          </a:xfrm>
          <a:prstGeom prst="rect">
            <a:avLst/>
          </a:prstGeom>
          <a:blipFill>
            <a:blip r:embed="rId9" cstate="print"/>
            <a:stretch>
              <a:fillRect/>
            </a:stretch>
          </a:blipFill>
        </p:spPr>
        <p:txBody>
          <a:bodyPr wrap="square" lIns="0" tIns="0" rIns="0" bIns="0" rtlCol="0"/>
          <a:lstStyle/>
          <a:p/>
        </p:txBody>
      </p:sp>
      <p:sp>
        <p:nvSpPr>
          <p:cNvPr id="36" name="object 36"/>
          <p:cNvSpPr/>
          <p:nvPr/>
        </p:nvSpPr>
        <p:spPr>
          <a:xfrm>
            <a:off x="5927045" y="2818638"/>
            <a:ext cx="516198" cy="508008"/>
          </a:xfrm>
          <a:prstGeom prst="rect">
            <a:avLst/>
          </a:prstGeom>
          <a:blipFill>
            <a:blip r:embed="rId10" cstate="print"/>
            <a:stretch>
              <a:fillRect/>
            </a:stretch>
          </a:blipFill>
        </p:spPr>
        <p:txBody>
          <a:bodyPr wrap="square" lIns="0" tIns="0" rIns="0" bIns="0" rtlCol="0"/>
          <a:lstStyle/>
          <a:p/>
        </p:txBody>
      </p:sp>
      <p:sp>
        <p:nvSpPr>
          <p:cNvPr id="37" name="object 37"/>
          <p:cNvSpPr/>
          <p:nvPr/>
        </p:nvSpPr>
        <p:spPr>
          <a:xfrm>
            <a:off x="2759981" y="2897187"/>
            <a:ext cx="384284" cy="358995"/>
          </a:xfrm>
          <a:prstGeom prst="rect">
            <a:avLst/>
          </a:prstGeom>
          <a:blipFill>
            <a:blip r:embed="rId11" cstate="print"/>
            <a:stretch>
              <a:fillRect/>
            </a:stretch>
          </a:blipFill>
        </p:spPr>
        <p:txBody>
          <a:bodyPr wrap="square" lIns="0" tIns="0" rIns="0" bIns="0" rtlCol="0"/>
          <a:lstStyle/>
          <a:p/>
        </p:txBody>
      </p:sp>
      <p:sp>
        <p:nvSpPr>
          <p:cNvPr id="38" name="object 38"/>
          <p:cNvSpPr txBox="1">
            <a:spLocks noGrp="1"/>
          </p:cNvSpPr>
          <p:nvPr>
            <p:ph type="title"/>
          </p:nvPr>
        </p:nvSpPr>
        <p:spPr>
          <a:xfrm>
            <a:off x="535940" y="245998"/>
            <a:ext cx="4268470" cy="548640"/>
          </a:xfrm>
          <a:prstGeom prst="rect"/>
        </p:spPr>
        <p:txBody>
          <a:bodyPr wrap="square" lIns="0" tIns="0" rIns="0" bIns="0" rtlCol="0" vert="horz">
            <a:spAutoFit/>
          </a:bodyPr>
          <a:lstStyle/>
          <a:p>
            <a:pPr marL="12700" marR="5080">
              <a:lnSpc>
                <a:spcPct val="100000"/>
              </a:lnSpc>
            </a:pPr>
            <a:r>
              <a:rPr dirty="0" sz="1800" spc="145">
                <a:solidFill>
                  <a:srgbClr val="00467F"/>
                </a:solidFill>
              </a:rPr>
              <a:t>THR</a:t>
            </a:r>
            <a:r>
              <a:rPr dirty="0" sz="1800" spc="-325">
                <a:solidFill>
                  <a:srgbClr val="00467F"/>
                </a:solidFill>
              </a:rPr>
              <a:t> </a:t>
            </a:r>
            <a:r>
              <a:rPr dirty="0" sz="1800" spc="120">
                <a:solidFill>
                  <a:srgbClr val="00467F"/>
                </a:solidFill>
              </a:rPr>
              <a:t>EATS</a:t>
            </a:r>
            <a:r>
              <a:rPr dirty="0" sz="1800" spc="434">
                <a:solidFill>
                  <a:srgbClr val="00467F"/>
                </a:solidFill>
              </a:rPr>
              <a:t> </a:t>
            </a:r>
            <a:r>
              <a:rPr dirty="0" sz="1800">
                <a:solidFill>
                  <a:srgbClr val="00467F"/>
                </a:solidFill>
              </a:rPr>
              <a:t>F</a:t>
            </a:r>
            <a:r>
              <a:rPr dirty="0" sz="1800" spc="-320">
                <a:solidFill>
                  <a:srgbClr val="00467F"/>
                </a:solidFill>
              </a:rPr>
              <a:t> </a:t>
            </a:r>
            <a:r>
              <a:rPr dirty="0" sz="1800">
                <a:solidFill>
                  <a:srgbClr val="00467F"/>
                </a:solidFill>
              </a:rPr>
              <a:t>R</a:t>
            </a:r>
            <a:r>
              <a:rPr dirty="0" sz="1800" spc="-325">
                <a:solidFill>
                  <a:srgbClr val="00467F"/>
                </a:solidFill>
              </a:rPr>
              <a:t> </a:t>
            </a:r>
            <a:r>
              <a:rPr dirty="0" sz="1800" spc="110">
                <a:solidFill>
                  <a:srgbClr val="00467F"/>
                </a:solidFill>
              </a:rPr>
              <a:t>OM</a:t>
            </a:r>
            <a:r>
              <a:rPr dirty="0" sz="1800" spc="430">
                <a:solidFill>
                  <a:srgbClr val="00467F"/>
                </a:solidFill>
              </a:rPr>
              <a:t> </a:t>
            </a:r>
            <a:r>
              <a:rPr dirty="0" sz="1800">
                <a:solidFill>
                  <a:srgbClr val="00467F"/>
                </a:solidFill>
              </a:rPr>
              <a:t>S</a:t>
            </a:r>
            <a:r>
              <a:rPr dirty="0" sz="1800" spc="-325">
                <a:solidFill>
                  <a:srgbClr val="00467F"/>
                </a:solidFill>
              </a:rPr>
              <a:t> </a:t>
            </a:r>
            <a:r>
              <a:rPr dirty="0" sz="1800" spc="105">
                <a:solidFill>
                  <a:srgbClr val="00467F"/>
                </a:solidFill>
              </a:rPr>
              <a:t>TATE-</a:t>
            </a:r>
            <a:r>
              <a:rPr dirty="0" sz="1800" spc="-325">
                <a:solidFill>
                  <a:srgbClr val="00467F"/>
                </a:solidFill>
              </a:rPr>
              <a:t> </a:t>
            </a:r>
            <a:r>
              <a:rPr dirty="0" sz="1800" spc="110">
                <a:solidFill>
                  <a:srgbClr val="00467F"/>
                </a:solidFill>
              </a:rPr>
              <a:t>SP</a:t>
            </a:r>
            <a:r>
              <a:rPr dirty="0" sz="1800" spc="-315">
                <a:solidFill>
                  <a:srgbClr val="00467F"/>
                </a:solidFill>
              </a:rPr>
              <a:t> </a:t>
            </a:r>
            <a:r>
              <a:rPr dirty="0" sz="1800" spc="110">
                <a:solidFill>
                  <a:srgbClr val="00467F"/>
                </a:solidFill>
              </a:rPr>
              <a:t>ON</a:t>
            </a:r>
            <a:r>
              <a:rPr dirty="0" sz="1800" spc="-320">
                <a:solidFill>
                  <a:srgbClr val="00467F"/>
                </a:solidFill>
              </a:rPr>
              <a:t> </a:t>
            </a:r>
            <a:r>
              <a:rPr dirty="0" sz="1800" spc="150">
                <a:solidFill>
                  <a:srgbClr val="00467F"/>
                </a:solidFill>
              </a:rPr>
              <a:t>SOR</a:t>
            </a:r>
            <a:r>
              <a:rPr dirty="0" sz="1800" spc="-325">
                <a:solidFill>
                  <a:srgbClr val="00467F"/>
                </a:solidFill>
              </a:rPr>
              <a:t> </a:t>
            </a:r>
            <a:r>
              <a:rPr dirty="0" sz="1800" spc="105">
                <a:solidFill>
                  <a:srgbClr val="00467F"/>
                </a:solidFill>
              </a:rPr>
              <a:t>ED  </a:t>
            </a:r>
            <a:r>
              <a:rPr dirty="0" sz="1800" spc="110">
                <a:solidFill>
                  <a:srgbClr val="00467F"/>
                </a:solidFill>
              </a:rPr>
              <a:t>OR</a:t>
            </a:r>
            <a:r>
              <a:rPr dirty="0" sz="1800" spc="-335">
                <a:solidFill>
                  <a:srgbClr val="00467F"/>
                </a:solidFill>
              </a:rPr>
              <a:t> </a:t>
            </a:r>
            <a:r>
              <a:rPr dirty="0" sz="1800" spc="145">
                <a:solidFill>
                  <a:srgbClr val="00467F"/>
                </a:solidFill>
              </a:rPr>
              <a:t>GAN</a:t>
            </a:r>
            <a:r>
              <a:rPr dirty="0" sz="1800" spc="-330">
                <a:solidFill>
                  <a:srgbClr val="00467F"/>
                </a:solidFill>
              </a:rPr>
              <a:t> </a:t>
            </a:r>
            <a:r>
              <a:rPr dirty="0" sz="1800" spc="-5">
                <a:solidFill>
                  <a:srgbClr val="00467F"/>
                </a:solidFill>
              </a:rPr>
              <a:t>I</a:t>
            </a:r>
            <a:r>
              <a:rPr dirty="0" sz="1800" spc="-330">
                <a:solidFill>
                  <a:srgbClr val="00467F"/>
                </a:solidFill>
              </a:rPr>
              <a:t> </a:t>
            </a:r>
            <a:r>
              <a:rPr dirty="0" sz="1800" spc="-5">
                <a:solidFill>
                  <a:srgbClr val="00467F"/>
                </a:solidFill>
              </a:rPr>
              <a:t>Z</a:t>
            </a:r>
            <a:r>
              <a:rPr dirty="0" sz="1800" spc="-325">
                <a:solidFill>
                  <a:srgbClr val="00467F"/>
                </a:solidFill>
              </a:rPr>
              <a:t> </a:t>
            </a:r>
            <a:r>
              <a:rPr dirty="0" sz="1800" spc="85">
                <a:solidFill>
                  <a:srgbClr val="00467F"/>
                </a:solidFill>
              </a:rPr>
              <a:t>ATI</a:t>
            </a:r>
            <a:r>
              <a:rPr dirty="0" sz="1800" spc="-330">
                <a:solidFill>
                  <a:srgbClr val="00467F"/>
                </a:solidFill>
              </a:rPr>
              <a:t> </a:t>
            </a:r>
            <a:r>
              <a:rPr dirty="0" sz="1800" spc="110">
                <a:solidFill>
                  <a:srgbClr val="00467F"/>
                </a:solidFill>
              </a:rPr>
              <a:t>ON</a:t>
            </a:r>
            <a:r>
              <a:rPr dirty="0" sz="1800" spc="-330">
                <a:solidFill>
                  <a:srgbClr val="00467F"/>
                </a:solidFill>
              </a:rPr>
              <a:t> </a:t>
            </a:r>
            <a:r>
              <a:rPr dirty="0" sz="1800">
                <a:solidFill>
                  <a:srgbClr val="00467F"/>
                </a:solidFill>
              </a:rPr>
              <a:t>S</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4350385" cy="292100"/>
          </a:xfrm>
          <a:prstGeom prst="rect"/>
        </p:spPr>
        <p:txBody>
          <a:bodyPr wrap="square" lIns="0" tIns="0" rIns="0" bIns="0" rtlCol="0" vert="horz">
            <a:spAutoFit/>
          </a:bodyPr>
          <a:lstStyle/>
          <a:p>
            <a:pPr marL="12700">
              <a:lnSpc>
                <a:spcPct val="100000"/>
              </a:lnSpc>
            </a:pPr>
            <a:r>
              <a:rPr dirty="0" sz="1800">
                <a:solidFill>
                  <a:srgbClr val="00467F"/>
                </a:solidFill>
              </a:rPr>
              <a:t>P</a:t>
            </a:r>
            <a:r>
              <a:rPr dirty="0" sz="1800" spc="-315">
                <a:solidFill>
                  <a:srgbClr val="00467F"/>
                </a:solidFill>
              </a:rPr>
              <a:t> </a:t>
            </a:r>
            <a:r>
              <a:rPr dirty="0" sz="1800">
                <a:solidFill>
                  <a:srgbClr val="00467F"/>
                </a:solidFill>
              </a:rPr>
              <a:t>R</a:t>
            </a:r>
            <a:r>
              <a:rPr dirty="0" sz="1800" spc="-325">
                <a:solidFill>
                  <a:srgbClr val="00467F"/>
                </a:solidFill>
              </a:rPr>
              <a:t> </a:t>
            </a:r>
            <a:r>
              <a:rPr dirty="0" sz="1800" spc="150">
                <a:solidFill>
                  <a:srgbClr val="00467F"/>
                </a:solidFill>
              </a:rPr>
              <a:t>OTE</a:t>
            </a:r>
            <a:r>
              <a:rPr dirty="0" sz="1800" spc="-325">
                <a:solidFill>
                  <a:srgbClr val="00467F"/>
                </a:solidFill>
              </a:rPr>
              <a:t> </a:t>
            </a:r>
            <a:r>
              <a:rPr dirty="0" sz="1800" spc="-5">
                <a:solidFill>
                  <a:srgbClr val="00467F"/>
                </a:solidFill>
              </a:rPr>
              <a:t>C</a:t>
            </a:r>
            <a:r>
              <a:rPr dirty="0" sz="1800" spc="-320">
                <a:solidFill>
                  <a:srgbClr val="00467F"/>
                </a:solidFill>
              </a:rPr>
              <a:t> </a:t>
            </a:r>
            <a:r>
              <a:rPr dirty="0" sz="1800" spc="110">
                <a:solidFill>
                  <a:srgbClr val="00467F"/>
                </a:solidFill>
              </a:rPr>
              <a:t>TI</a:t>
            </a:r>
            <a:r>
              <a:rPr dirty="0" sz="1800" spc="-320">
                <a:solidFill>
                  <a:srgbClr val="00467F"/>
                </a:solidFill>
              </a:rPr>
              <a:t> </a:t>
            </a:r>
            <a:r>
              <a:rPr dirty="0" sz="1800" spc="-5">
                <a:solidFill>
                  <a:srgbClr val="00467F"/>
                </a:solidFill>
              </a:rPr>
              <a:t>N</a:t>
            </a:r>
            <a:r>
              <a:rPr dirty="0" sz="1800" spc="-320">
                <a:solidFill>
                  <a:srgbClr val="00467F"/>
                </a:solidFill>
              </a:rPr>
              <a:t> </a:t>
            </a:r>
            <a:r>
              <a:rPr dirty="0" sz="1800" spc="-5">
                <a:solidFill>
                  <a:srgbClr val="00467F"/>
                </a:solidFill>
              </a:rPr>
              <a:t>G</a:t>
            </a:r>
            <a:r>
              <a:rPr dirty="0" sz="1800" spc="375">
                <a:solidFill>
                  <a:srgbClr val="00467F"/>
                </a:solidFill>
              </a:rPr>
              <a:t> </a:t>
            </a:r>
            <a:r>
              <a:rPr dirty="0" sz="1800" spc="-5">
                <a:solidFill>
                  <a:srgbClr val="00467F"/>
                </a:solidFill>
              </a:rPr>
              <a:t>Y</a:t>
            </a:r>
            <a:r>
              <a:rPr dirty="0" sz="1800" spc="-315">
                <a:solidFill>
                  <a:srgbClr val="00467F"/>
                </a:solidFill>
              </a:rPr>
              <a:t> </a:t>
            </a:r>
            <a:r>
              <a:rPr dirty="0" sz="1800" spc="110">
                <a:solidFill>
                  <a:srgbClr val="00467F"/>
                </a:solidFill>
              </a:rPr>
              <a:t>OU</a:t>
            </a:r>
            <a:r>
              <a:rPr dirty="0" sz="1800" spc="-325">
                <a:solidFill>
                  <a:srgbClr val="00467F"/>
                </a:solidFill>
              </a:rPr>
              <a:t> </a:t>
            </a:r>
            <a:r>
              <a:rPr dirty="0" sz="1800">
                <a:solidFill>
                  <a:srgbClr val="00467F"/>
                </a:solidFill>
              </a:rPr>
              <a:t>R</a:t>
            </a:r>
            <a:r>
              <a:rPr dirty="0" sz="1800" spc="409">
                <a:solidFill>
                  <a:srgbClr val="00467F"/>
                </a:solidFill>
              </a:rPr>
              <a:t> </a:t>
            </a:r>
            <a:r>
              <a:rPr dirty="0" sz="1800" spc="110">
                <a:solidFill>
                  <a:srgbClr val="00467F"/>
                </a:solidFill>
              </a:rPr>
              <a:t>OR</a:t>
            </a:r>
            <a:r>
              <a:rPr dirty="0" sz="1800" spc="-325">
                <a:solidFill>
                  <a:srgbClr val="00467F"/>
                </a:solidFill>
              </a:rPr>
              <a:t> </a:t>
            </a:r>
            <a:r>
              <a:rPr dirty="0" sz="1800" spc="145">
                <a:solidFill>
                  <a:srgbClr val="00467F"/>
                </a:solidFill>
              </a:rPr>
              <a:t>GAN</a:t>
            </a:r>
            <a:r>
              <a:rPr dirty="0" sz="1800" spc="-320">
                <a:solidFill>
                  <a:srgbClr val="00467F"/>
                </a:solidFill>
              </a:rPr>
              <a:t> </a:t>
            </a:r>
            <a:r>
              <a:rPr dirty="0" sz="1800" spc="-5">
                <a:solidFill>
                  <a:srgbClr val="00467F"/>
                </a:solidFill>
              </a:rPr>
              <a:t>I</a:t>
            </a:r>
            <a:r>
              <a:rPr dirty="0" sz="1800" spc="-320">
                <a:solidFill>
                  <a:srgbClr val="00467F"/>
                </a:solidFill>
              </a:rPr>
              <a:t> </a:t>
            </a:r>
            <a:r>
              <a:rPr dirty="0" sz="1800" spc="-5">
                <a:solidFill>
                  <a:srgbClr val="00467F"/>
                </a:solidFill>
              </a:rPr>
              <a:t>Z</a:t>
            </a:r>
            <a:r>
              <a:rPr dirty="0" sz="1800" spc="-315">
                <a:solidFill>
                  <a:srgbClr val="00467F"/>
                </a:solidFill>
              </a:rPr>
              <a:t> </a:t>
            </a:r>
            <a:r>
              <a:rPr dirty="0" sz="1800" spc="85">
                <a:solidFill>
                  <a:srgbClr val="00467F"/>
                </a:solidFill>
              </a:rPr>
              <a:t>ATI</a:t>
            </a:r>
            <a:r>
              <a:rPr dirty="0" sz="1800" spc="-320">
                <a:solidFill>
                  <a:srgbClr val="00467F"/>
                </a:solidFill>
              </a:rPr>
              <a:t> </a:t>
            </a:r>
            <a:r>
              <a:rPr dirty="0" sz="1800" spc="110">
                <a:solidFill>
                  <a:srgbClr val="00467F"/>
                </a:solidFill>
              </a:rPr>
              <a:t>ON</a:t>
            </a:r>
            <a:r>
              <a:rPr dirty="0" sz="1800" spc="-320">
                <a:solidFill>
                  <a:srgbClr val="00467F"/>
                </a:solidFill>
              </a:rPr>
              <a:t> </a:t>
            </a:r>
            <a:endParaRPr sz="1800"/>
          </a:p>
        </p:txBody>
      </p:sp>
      <p:sp>
        <p:nvSpPr>
          <p:cNvPr id="3" name="object 3"/>
          <p:cNvSpPr txBox="1"/>
          <p:nvPr/>
        </p:nvSpPr>
        <p:spPr>
          <a:xfrm>
            <a:off x="535940" y="4945317"/>
            <a:ext cx="3065780" cy="91440"/>
          </a:xfrm>
          <a:prstGeom prst="rect">
            <a:avLst/>
          </a:prstGeom>
        </p:spPr>
        <p:txBody>
          <a:bodyPr wrap="square" lIns="0" tIns="0" rIns="0" bIns="0" rtlCol="0" vert="horz">
            <a:spAutoFit/>
          </a:bodyPr>
          <a:lstStyle/>
          <a:p>
            <a:pPr marL="12700">
              <a:lnSpc>
                <a:spcPct val="100000"/>
              </a:lnSpc>
            </a:pPr>
            <a:r>
              <a:rPr dirty="0" sz="500" spc="10">
                <a:solidFill>
                  <a:srgbClr val="313231"/>
                </a:solidFill>
                <a:latin typeface="Trebuchet MS"/>
                <a:cs typeface="Trebuchet MS"/>
              </a:rPr>
              <a:t>Source:</a:t>
            </a:r>
            <a:r>
              <a:rPr dirty="0" sz="500" spc="-5">
                <a:solidFill>
                  <a:srgbClr val="313231"/>
                </a:solidFill>
                <a:latin typeface="Trebuchet MS"/>
                <a:cs typeface="Trebuchet MS"/>
              </a:rPr>
              <a:t> </a:t>
            </a:r>
            <a:r>
              <a:rPr dirty="0" sz="500" spc="10">
                <a:solidFill>
                  <a:srgbClr val="313231"/>
                </a:solidFill>
                <a:latin typeface="Trebuchet MS"/>
                <a:cs typeface="Trebuchet MS"/>
              </a:rPr>
              <a:t>IBM</a:t>
            </a:r>
            <a:r>
              <a:rPr dirty="0" sz="500" spc="30">
                <a:solidFill>
                  <a:srgbClr val="313231"/>
                </a:solidFill>
                <a:latin typeface="Trebuchet MS"/>
                <a:cs typeface="Trebuchet MS"/>
              </a:rPr>
              <a:t> </a:t>
            </a:r>
            <a:r>
              <a:rPr dirty="0" sz="500" spc="10">
                <a:solidFill>
                  <a:srgbClr val="313231"/>
                </a:solidFill>
                <a:latin typeface="Trebuchet MS"/>
                <a:cs typeface="Trebuchet MS"/>
              </a:rPr>
              <a:t>Think</a:t>
            </a:r>
            <a:r>
              <a:rPr dirty="0" sz="500" spc="-5">
                <a:solidFill>
                  <a:srgbClr val="313231"/>
                </a:solidFill>
                <a:latin typeface="Trebuchet MS"/>
                <a:cs typeface="Trebuchet MS"/>
              </a:rPr>
              <a:t> </a:t>
            </a:r>
            <a:r>
              <a:rPr dirty="0" sz="500" spc="5">
                <a:solidFill>
                  <a:srgbClr val="313231"/>
                </a:solidFill>
                <a:latin typeface="Trebuchet MS"/>
                <a:cs typeface="Trebuchet MS"/>
              </a:rPr>
              <a:t>2019,</a:t>
            </a:r>
            <a:r>
              <a:rPr dirty="0" sz="500" spc="-5">
                <a:solidFill>
                  <a:srgbClr val="313231"/>
                </a:solidFill>
                <a:latin typeface="Trebuchet MS"/>
                <a:cs typeface="Trebuchet MS"/>
              </a:rPr>
              <a:t> </a:t>
            </a:r>
            <a:r>
              <a:rPr dirty="0" sz="500" spc="15" i="1">
                <a:solidFill>
                  <a:srgbClr val="313231"/>
                </a:solidFill>
                <a:latin typeface="Trebuchet MS"/>
                <a:cs typeface="Trebuchet MS"/>
              </a:rPr>
              <a:t>How</a:t>
            </a:r>
            <a:r>
              <a:rPr dirty="0" sz="500" i="1">
                <a:solidFill>
                  <a:srgbClr val="313231"/>
                </a:solidFill>
                <a:latin typeface="Trebuchet MS"/>
                <a:cs typeface="Trebuchet MS"/>
              </a:rPr>
              <a:t> </a:t>
            </a:r>
            <a:r>
              <a:rPr dirty="0" sz="500" spc="10" i="1">
                <a:solidFill>
                  <a:srgbClr val="313231"/>
                </a:solidFill>
                <a:latin typeface="Trebuchet MS"/>
                <a:cs typeface="Trebuchet MS"/>
              </a:rPr>
              <a:t>Financial</a:t>
            </a:r>
            <a:r>
              <a:rPr dirty="0" sz="500" spc="-5" i="1">
                <a:solidFill>
                  <a:srgbClr val="313231"/>
                </a:solidFill>
                <a:latin typeface="Trebuchet MS"/>
                <a:cs typeface="Trebuchet MS"/>
              </a:rPr>
              <a:t> </a:t>
            </a:r>
            <a:r>
              <a:rPr dirty="0" sz="500" spc="10" i="1">
                <a:solidFill>
                  <a:srgbClr val="313231"/>
                </a:solidFill>
                <a:latin typeface="Trebuchet MS"/>
                <a:cs typeface="Trebuchet MS"/>
              </a:rPr>
              <a:t>Services</a:t>
            </a:r>
            <a:r>
              <a:rPr dirty="0" sz="500" i="1">
                <a:solidFill>
                  <a:srgbClr val="313231"/>
                </a:solidFill>
                <a:latin typeface="Trebuchet MS"/>
                <a:cs typeface="Trebuchet MS"/>
              </a:rPr>
              <a:t> </a:t>
            </a:r>
            <a:r>
              <a:rPr dirty="0" sz="500" spc="15" i="1">
                <a:solidFill>
                  <a:srgbClr val="313231"/>
                </a:solidFill>
                <a:latin typeface="Trebuchet MS"/>
                <a:cs typeface="Trebuchet MS"/>
              </a:rPr>
              <a:t>Companies</a:t>
            </a:r>
            <a:r>
              <a:rPr dirty="0" sz="500" spc="-15" i="1">
                <a:solidFill>
                  <a:srgbClr val="313231"/>
                </a:solidFill>
                <a:latin typeface="Trebuchet MS"/>
                <a:cs typeface="Trebuchet MS"/>
              </a:rPr>
              <a:t> </a:t>
            </a:r>
            <a:r>
              <a:rPr dirty="0" sz="500" spc="10" i="1">
                <a:solidFill>
                  <a:srgbClr val="313231"/>
                </a:solidFill>
                <a:latin typeface="Trebuchet MS"/>
                <a:cs typeface="Trebuchet MS"/>
              </a:rPr>
              <a:t>Should</a:t>
            </a:r>
            <a:r>
              <a:rPr dirty="0" sz="500" i="1">
                <a:solidFill>
                  <a:srgbClr val="313231"/>
                </a:solidFill>
                <a:latin typeface="Trebuchet MS"/>
                <a:cs typeface="Trebuchet MS"/>
              </a:rPr>
              <a:t> </a:t>
            </a:r>
            <a:r>
              <a:rPr dirty="0" sz="500" spc="10" i="1">
                <a:solidFill>
                  <a:srgbClr val="313231"/>
                </a:solidFill>
                <a:latin typeface="Trebuchet MS"/>
                <a:cs typeface="Trebuchet MS"/>
              </a:rPr>
              <a:t>Respond</a:t>
            </a:r>
            <a:r>
              <a:rPr dirty="0" sz="500" i="1">
                <a:solidFill>
                  <a:srgbClr val="313231"/>
                </a:solidFill>
                <a:latin typeface="Trebuchet MS"/>
                <a:cs typeface="Trebuchet MS"/>
              </a:rPr>
              <a:t> </a:t>
            </a:r>
            <a:r>
              <a:rPr dirty="0" sz="500" spc="5" i="1">
                <a:solidFill>
                  <a:srgbClr val="313231"/>
                </a:solidFill>
                <a:latin typeface="Trebuchet MS"/>
                <a:cs typeface="Trebuchet MS"/>
              </a:rPr>
              <a:t>to</a:t>
            </a:r>
            <a:r>
              <a:rPr dirty="0" sz="500" i="1">
                <a:solidFill>
                  <a:srgbClr val="313231"/>
                </a:solidFill>
                <a:latin typeface="Trebuchet MS"/>
                <a:cs typeface="Trebuchet MS"/>
              </a:rPr>
              <a:t> </a:t>
            </a:r>
            <a:r>
              <a:rPr dirty="0" sz="500" spc="10" i="1">
                <a:solidFill>
                  <a:srgbClr val="313231"/>
                </a:solidFill>
                <a:latin typeface="Trebuchet MS"/>
                <a:cs typeface="Trebuchet MS"/>
              </a:rPr>
              <a:t>Cyber</a:t>
            </a:r>
            <a:r>
              <a:rPr dirty="0" sz="500" spc="-10" i="1">
                <a:solidFill>
                  <a:srgbClr val="313231"/>
                </a:solidFill>
                <a:latin typeface="Trebuchet MS"/>
                <a:cs typeface="Trebuchet MS"/>
              </a:rPr>
              <a:t> </a:t>
            </a:r>
            <a:r>
              <a:rPr dirty="0" sz="500" spc="10" i="1">
                <a:solidFill>
                  <a:srgbClr val="313231"/>
                </a:solidFill>
                <a:latin typeface="Trebuchet MS"/>
                <a:cs typeface="Trebuchet MS"/>
              </a:rPr>
              <a:t>Security</a:t>
            </a:r>
            <a:r>
              <a:rPr dirty="0" sz="500" i="1">
                <a:solidFill>
                  <a:srgbClr val="313231"/>
                </a:solidFill>
                <a:latin typeface="Trebuchet MS"/>
                <a:cs typeface="Trebuchet MS"/>
              </a:rPr>
              <a:t> </a:t>
            </a:r>
            <a:r>
              <a:rPr dirty="0" sz="500" spc="5" i="1">
                <a:solidFill>
                  <a:srgbClr val="313231"/>
                </a:solidFill>
                <a:latin typeface="Trebuchet MS"/>
                <a:cs typeface="Trebuchet MS"/>
              </a:rPr>
              <a:t>Attacks</a:t>
            </a:r>
            <a:endParaRPr sz="500">
              <a:latin typeface="Trebuchet MS"/>
              <a:cs typeface="Trebuchet MS"/>
            </a:endParaRPr>
          </a:p>
        </p:txBody>
      </p:sp>
      <p:sp>
        <p:nvSpPr>
          <p:cNvPr id="4" name="object 4"/>
          <p:cNvSpPr txBox="1"/>
          <p:nvPr/>
        </p:nvSpPr>
        <p:spPr>
          <a:xfrm>
            <a:off x="523240" y="937356"/>
            <a:ext cx="7794625" cy="621030"/>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P</a:t>
            </a:r>
            <a:r>
              <a:rPr dirty="0" sz="1050" spc="-95">
                <a:solidFill>
                  <a:srgbClr val="00467F"/>
                </a:solidFill>
                <a:latin typeface="Trebuchet MS"/>
                <a:cs typeface="Trebuchet MS"/>
              </a:rPr>
              <a:t> </a:t>
            </a:r>
            <a:r>
              <a:rPr dirty="0" sz="1050">
                <a:solidFill>
                  <a:srgbClr val="00467F"/>
                </a:solidFill>
                <a:latin typeface="Trebuchet MS"/>
                <a:cs typeface="Trebuchet MS"/>
              </a:rPr>
              <a:t>S </a:t>
            </a:r>
            <a:r>
              <a:rPr dirty="0" sz="1050" spc="100">
                <a:solidFill>
                  <a:srgbClr val="00467F"/>
                </a:solidFill>
                <a:latin typeface="Trebuchet MS"/>
                <a:cs typeface="Trebuchet MS"/>
              </a:rPr>
              <a:t> </a:t>
            </a:r>
            <a:r>
              <a:rPr dirty="0" sz="1050">
                <a:solidFill>
                  <a:srgbClr val="00467F"/>
                </a:solidFill>
                <a:latin typeface="Trebuchet MS"/>
                <a:cs typeface="Trebuchet MS"/>
              </a:rPr>
              <a:t>F</a:t>
            </a:r>
            <a:r>
              <a:rPr dirty="0" sz="1050" spc="-10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R </a:t>
            </a:r>
            <a:r>
              <a:rPr dirty="0" sz="1050" spc="125">
                <a:solidFill>
                  <a:srgbClr val="00467F"/>
                </a:solidFill>
                <a:latin typeface="Trebuchet MS"/>
                <a:cs typeface="Trebuchet MS"/>
              </a:rPr>
              <a:t> </a:t>
            </a:r>
            <a:r>
              <a:rPr dirty="0" sz="1050">
                <a:solidFill>
                  <a:srgbClr val="00467F"/>
                </a:solidFill>
                <a:latin typeface="Trebuchet MS"/>
                <a:cs typeface="Trebuchet MS"/>
              </a:rPr>
              <a:t>M</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G</a:t>
            </a:r>
            <a:r>
              <a:rPr dirty="0" sz="1050" spc="-9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N</a:t>
            </a:r>
            <a:r>
              <a:rPr dirty="0" sz="1050" spc="-100">
                <a:solidFill>
                  <a:srgbClr val="00467F"/>
                </a:solidFill>
                <a:latin typeface="Trebuchet MS"/>
                <a:cs typeface="Trebuchet MS"/>
              </a:rPr>
              <a:t> </a:t>
            </a:r>
            <a:r>
              <a:rPr dirty="0" sz="1050">
                <a:solidFill>
                  <a:srgbClr val="00467F"/>
                </a:solidFill>
                <a:latin typeface="Trebuchet MS"/>
                <a:cs typeface="Trebuchet MS"/>
              </a:rPr>
              <a:t>G </a:t>
            </a:r>
            <a:r>
              <a:rPr dirty="0" sz="1050" spc="100">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Y</a:t>
            </a:r>
            <a:r>
              <a:rPr dirty="0" sz="1050" spc="-100">
                <a:solidFill>
                  <a:srgbClr val="00467F"/>
                </a:solidFill>
                <a:latin typeface="Trebuchet MS"/>
                <a:cs typeface="Trebuchet MS"/>
              </a:rPr>
              <a:t> </a:t>
            </a:r>
            <a:r>
              <a:rPr dirty="0" sz="1050">
                <a:solidFill>
                  <a:srgbClr val="00467F"/>
                </a:solidFill>
                <a:latin typeface="Trebuchet MS"/>
                <a:cs typeface="Trebuchet MS"/>
              </a:rPr>
              <a:t>B</a:t>
            </a:r>
            <a:r>
              <a:rPr dirty="0" sz="1050" spc="-95">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a:solidFill>
                  <a:srgbClr val="00467F"/>
                </a:solidFill>
                <a:latin typeface="Trebuchet MS"/>
                <a:cs typeface="Trebuchet MS"/>
              </a:rPr>
              <a:t>R </a:t>
            </a:r>
            <a:r>
              <a:rPr dirty="0" sz="1050" spc="90">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K</a:t>
            </a:r>
            <a:endParaRPr sz="1050">
              <a:latin typeface="Trebuchet MS"/>
              <a:cs typeface="Trebuchet MS"/>
            </a:endParaRPr>
          </a:p>
          <a:p>
            <a:pPr>
              <a:lnSpc>
                <a:spcPct val="100000"/>
              </a:lnSpc>
              <a:spcBef>
                <a:spcPts val="40"/>
              </a:spcBef>
            </a:pPr>
            <a:endParaRPr sz="1200">
              <a:latin typeface="Times New Roman"/>
              <a:cs typeface="Times New Roman"/>
            </a:endParaRPr>
          </a:p>
          <a:p>
            <a:pPr marL="37465" marR="5080">
              <a:lnSpc>
                <a:spcPts val="1060"/>
              </a:lnSpc>
            </a:pPr>
            <a:r>
              <a:rPr dirty="0" sz="900" spc="-5">
                <a:solidFill>
                  <a:srgbClr val="313231"/>
                </a:solidFill>
                <a:latin typeface="Trebuchet MS"/>
                <a:cs typeface="Trebuchet MS"/>
              </a:rPr>
              <a:t>According to a National Center for the Middle Market survey, 55 percent of mid-market companies lack either an up-to-date cyber risk strategy or any  defined cyber risk strategy at</a:t>
            </a:r>
            <a:r>
              <a:rPr dirty="0" sz="900" spc="45">
                <a:solidFill>
                  <a:srgbClr val="313231"/>
                </a:solidFill>
                <a:latin typeface="Trebuchet MS"/>
                <a:cs typeface="Trebuchet MS"/>
              </a:rPr>
              <a:t> </a:t>
            </a:r>
            <a:r>
              <a:rPr dirty="0" sz="900" spc="-5">
                <a:solidFill>
                  <a:srgbClr val="313231"/>
                </a:solidFill>
                <a:latin typeface="Trebuchet MS"/>
                <a:cs typeface="Trebuchet MS"/>
              </a:rPr>
              <a:t>all.</a:t>
            </a:r>
            <a:endParaRPr sz="900">
              <a:latin typeface="Trebuchet MS"/>
              <a:cs typeface="Trebuchet MS"/>
            </a:endParaRPr>
          </a:p>
        </p:txBody>
      </p:sp>
      <p:sp>
        <p:nvSpPr>
          <p:cNvPr id="5" name="object 5"/>
          <p:cNvSpPr txBox="1"/>
          <p:nvPr/>
        </p:nvSpPr>
        <p:spPr>
          <a:xfrm>
            <a:off x="8543543" y="4940680"/>
            <a:ext cx="114300" cy="106045"/>
          </a:xfrm>
          <a:prstGeom prst="rect">
            <a:avLst/>
          </a:prstGeom>
        </p:spPr>
        <p:txBody>
          <a:bodyPr wrap="square" lIns="0" tIns="0" rIns="0" bIns="0" rtlCol="0" vert="horz">
            <a:spAutoFit/>
          </a:bodyPr>
          <a:lstStyle/>
          <a:p>
            <a:pPr marL="12700">
              <a:lnSpc>
                <a:spcPct val="100000"/>
              </a:lnSpc>
            </a:pPr>
            <a:r>
              <a:rPr dirty="0" sz="600" spc="-5" b="1">
                <a:solidFill>
                  <a:srgbClr val="222222"/>
                </a:solidFill>
                <a:latin typeface="Trebuchet MS"/>
                <a:cs typeface="Trebuchet MS"/>
              </a:rPr>
              <a:t>24</a:t>
            </a:r>
            <a:endParaRPr sz="600">
              <a:latin typeface="Trebuchet MS"/>
              <a:cs typeface="Trebuchet MS"/>
            </a:endParaRPr>
          </a:p>
        </p:txBody>
      </p:sp>
      <p:graphicFrame>
        <p:nvGraphicFramePr>
          <p:cNvPr id="6" name="object 6"/>
          <p:cNvGraphicFramePr>
            <a:graphicFrameLocks noGrp="1"/>
          </p:cNvGraphicFramePr>
          <p:nvPr/>
        </p:nvGraphicFramePr>
        <p:xfrm>
          <a:off x="561289" y="1744205"/>
          <a:ext cx="3839210" cy="1241425"/>
        </p:xfrm>
        <a:graphic>
          <a:graphicData uri="http://schemas.openxmlformats.org/drawingml/2006/table">
            <a:tbl>
              <a:tblPr firstRow="1" bandRow="1">
                <a:tableStyleId>{2D5ABB26-0587-4C30-8999-92F81FD0307C}</a:tableStyleId>
              </a:tblPr>
              <a:tblGrid>
                <a:gridCol w="624116"/>
                <a:gridCol w="3200400"/>
              </a:tblGrid>
              <a:tr h="615772">
                <a:tc>
                  <a:txBody>
                    <a:bodyPr/>
                    <a:lstStyle/>
                    <a:p>
                      <a:pPr algn="ctr" marR="22860">
                        <a:lnSpc>
                          <a:spcPct val="100000"/>
                        </a:lnSpc>
                        <a:spcBef>
                          <a:spcPts val="1085"/>
                        </a:spcBef>
                      </a:pPr>
                      <a:r>
                        <a:rPr dirty="0" sz="2000">
                          <a:solidFill>
                            <a:srgbClr val="FFFFFF"/>
                          </a:solidFill>
                          <a:latin typeface="Trebuchet MS"/>
                          <a:cs typeface="Trebuchet MS"/>
                        </a:rPr>
                        <a:t>1</a:t>
                      </a:r>
                      <a:endParaRPr sz="2000">
                        <a:latin typeface="Trebuchet MS"/>
                        <a:cs typeface="Trebuchet MS"/>
                      </a:endParaRPr>
                    </a:p>
                  </a:txBody>
                  <a:tcPr marL="0" marR="0" marB="0" marT="137795">
                    <a:solidFill>
                      <a:srgbClr val="021D49"/>
                    </a:solidFill>
                  </a:tcPr>
                </a:tc>
                <a:tc>
                  <a:txBody>
                    <a:bodyPr/>
                    <a:lstStyle/>
                    <a:p>
                      <a:pPr marL="86360">
                        <a:lnSpc>
                          <a:spcPct val="100000"/>
                        </a:lnSpc>
                        <a:spcBef>
                          <a:spcPts val="285"/>
                        </a:spcBef>
                      </a:pPr>
                      <a:r>
                        <a:rPr dirty="0" sz="1200" spc="-20" b="1">
                          <a:solidFill>
                            <a:srgbClr val="021D49"/>
                          </a:solidFill>
                          <a:latin typeface="Trebuchet MS"/>
                          <a:cs typeface="Trebuchet MS"/>
                        </a:rPr>
                        <a:t>Focus </a:t>
                      </a:r>
                      <a:r>
                        <a:rPr dirty="0" sz="1200" spc="-5" b="1">
                          <a:solidFill>
                            <a:srgbClr val="021D49"/>
                          </a:solidFill>
                          <a:latin typeface="Trebuchet MS"/>
                          <a:cs typeface="Trebuchet MS"/>
                        </a:rPr>
                        <a:t>on cyber </a:t>
                      </a:r>
                      <a:r>
                        <a:rPr dirty="0" sz="1200" spc="-20" b="1">
                          <a:solidFill>
                            <a:srgbClr val="021D49"/>
                          </a:solidFill>
                          <a:latin typeface="Trebuchet MS"/>
                          <a:cs typeface="Trebuchet MS"/>
                        </a:rPr>
                        <a:t>resiliency.</a:t>
                      </a:r>
                      <a:endParaRPr sz="1200">
                        <a:latin typeface="Trebuchet MS"/>
                        <a:cs typeface="Trebuchet MS"/>
                      </a:endParaRPr>
                    </a:p>
                    <a:p>
                      <a:pPr marL="86360">
                        <a:lnSpc>
                          <a:spcPct val="100000"/>
                        </a:lnSpc>
                        <a:spcBef>
                          <a:spcPts val="50"/>
                        </a:spcBef>
                      </a:pPr>
                      <a:r>
                        <a:rPr dirty="0" sz="750">
                          <a:solidFill>
                            <a:srgbClr val="313231"/>
                          </a:solidFill>
                          <a:latin typeface="Trebuchet MS"/>
                          <a:cs typeface="Trebuchet MS"/>
                        </a:rPr>
                        <a:t>Attacks will </a:t>
                      </a:r>
                      <a:r>
                        <a:rPr dirty="0" sz="750" spc="-5">
                          <a:solidFill>
                            <a:srgbClr val="313231"/>
                          </a:solidFill>
                          <a:latin typeface="Trebuchet MS"/>
                          <a:cs typeface="Trebuchet MS"/>
                        </a:rPr>
                        <a:t>happen </a:t>
                      </a:r>
                      <a:r>
                        <a:rPr dirty="0" sz="750">
                          <a:solidFill>
                            <a:srgbClr val="313231"/>
                          </a:solidFill>
                          <a:latin typeface="Trebuchet MS"/>
                          <a:cs typeface="Trebuchet MS"/>
                        </a:rPr>
                        <a:t>when you least expect</a:t>
                      </a:r>
                      <a:r>
                        <a:rPr dirty="0" sz="750" spc="-80">
                          <a:solidFill>
                            <a:srgbClr val="313231"/>
                          </a:solidFill>
                          <a:latin typeface="Trebuchet MS"/>
                          <a:cs typeface="Trebuchet MS"/>
                        </a:rPr>
                        <a:t> </a:t>
                      </a:r>
                      <a:r>
                        <a:rPr dirty="0" sz="750">
                          <a:solidFill>
                            <a:srgbClr val="313231"/>
                          </a:solidFill>
                          <a:latin typeface="Trebuchet MS"/>
                          <a:cs typeface="Trebuchet MS"/>
                        </a:rPr>
                        <a:t>it.</a:t>
                      </a:r>
                      <a:endParaRPr sz="750">
                        <a:latin typeface="Trebuchet MS"/>
                        <a:cs typeface="Trebuchet MS"/>
                      </a:endParaRPr>
                    </a:p>
                  </a:txBody>
                  <a:tcPr marL="0" marR="0" marB="0" marT="36195">
                    <a:lnL w="9524">
                      <a:solidFill>
                        <a:srgbClr val="021D49"/>
                      </a:solidFill>
                      <a:prstDash val="solid"/>
                    </a:lnL>
                    <a:lnR w="9524">
                      <a:solidFill>
                        <a:srgbClr val="021D49"/>
                      </a:solidFill>
                      <a:prstDash val="solid"/>
                    </a:lnR>
                    <a:lnT w="9524">
                      <a:solidFill>
                        <a:srgbClr val="021D49"/>
                      </a:solidFill>
                      <a:prstDash val="solid"/>
                    </a:lnT>
                    <a:lnB w="52349">
                      <a:solidFill>
                        <a:srgbClr val="021D49"/>
                      </a:solidFill>
                      <a:prstDash val="solid"/>
                    </a:lnB>
                  </a:tcPr>
                </a:tc>
              </a:tr>
              <a:tr h="615772">
                <a:tc>
                  <a:txBody>
                    <a:bodyPr/>
                    <a:lstStyle/>
                    <a:p>
                      <a:pPr algn="ctr" marR="22860">
                        <a:lnSpc>
                          <a:spcPct val="100000"/>
                        </a:lnSpc>
                        <a:spcBef>
                          <a:spcPts val="1250"/>
                        </a:spcBef>
                      </a:pPr>
                      <a:r>
                        <a:rPr dirty="0" sz="2000">
                          <a:solidFill>
                            <a:srgbClr val="FFFFFF"/>
                          </a:solidFill>
                          <a:latin typeface="Trebuchet MS"/>
                          <a:cs typeface="Trebuchet MS"/>
                        </a:rPr>
                        <a:t>2</a:t>
                      </a:r>
                      <a:endParaRPr sz="2000">
                        <a:latin typeface="Trebuchet MS"/>
                        <a:cs typeface="Trebuchet MS"/>
                      </a:endParaRPr>
                    </a:p>
                  </a:txBody>
                  <a:tcPr marL="0" marR="0" marB="0" marT="158750">
                    <a:lnB w="9525">
                      <a:solidFill>
                        <a:srgbClr val="FFFFFF"/>
                      </a:solidFill>
                      <a:prstDash val="solid"/>
                    </a:lnB>
                    <a:solidFill>
                      <a:srgbClr val="021D49"/>
                    </a:solidFill>
                  </a:tcPr>
                </a:tc>
                <a:tc>
                  <a:txBody>
                    <a:bodyPr/>
                    <a:lstStyle/>
                    <a:p>
                      <a:pPr marL="86360">
                        <a:lnSpc>
                          <a:spcPct val="100000"/>
                        </a:lnSpc>
                        <a:spcBef>
                          <a:spcPts val="285"/>
                        </a:spcBef>
                      </a:pPr>
                      <a:r>
                        <a:rPr dirty="0" sz="1200" spc="-5" b="1">
                          <a:solidFill>
                            <a:srgbClr val="021D49"/>
                          </a:solidFill>
                          <a:latin typeface="Trebuchet MS"/>
                          <a:cs typeface="Trebuchet MS"/>
                        </a:rPr>
                        <a:t>Know your ‘Crown</a:t>
                      </a:r>
                      <a:r>
                        <a:rPr dirty="0" sz="1200" spc="-30" b="1">
                          <a:solidFill>
                            <a:srgbClr val="021D49"/>
                          </a:solidFill>
                          <a:latin typeface="Trebuchet MS"/>
                          <a:cs typeface="Trebuchet MS"/>
                        </a:rPr>
                        <a:t> </a:t>
                      </a:r>
                      <a:r>
                        <a:rPr dirty="0" sz="1200" spc="-10" b="1">
                          <a:solidFill>
                            <a:srgbClr val="021D49"/>
                          </a:solidFill>
                          <a:latin typeface="Trebuchet MS"/>
                          <a:cs typeface="Trebuchet MS"/>
                        </a:rPr>
                        <a:t>Jewels’.</a:t>
                      </a:r>
                      <a:endParaRPr sz="1200">
                        <a:latin typeface="Trebuchet MS"/>
                        <a:cs typeface="Trebuchet MS"/>
                      </a:endParaRPr>
                    </a:p>
                    <a:p>
                      <a:pPr marL="86360" marR="236220">
                        <a:lnSpc>
                          <a:spcPct val="100000"/>
                        </a:lnSpc>
                        <a:spcBef>
                          <a:spcPts val="15"/>
                        </a:spcBef>
                      </a:pPr>
                      <a:r>
                        <a:rPr dirty="0" sz="750">
                          <a:solidFill>
                            <a:srgbClr val="313231"/>
                          </a:solidFill>
                          <a:latin typeface="Trebuchet MS"/>
                          <a:cs typeface="Trebuchet MS"/>
                        </a:rPr>
                        <a:t>Be realistic when assessing risk in a </a:t>
                      </a:r>
                      <a:r>
                        <a:rPr dirty="0" sz="750" spc="-5">
                          <a:solidFill>
                            <a:srgbClr val="313231"/>
                          </a:solidFill>
                          <a:latin typeface="Trebuchet MS"/>
                          <a:cs typeface="Trebuchet MS"/>
                        </a:rPr>
                        <a:t>priority- driven </a:t>
                      </a:r>
                      <a:r>
                        <a:rPr dirty="0" sz="750">
                          <a:solidFill>
                            <a:srgbClr val="313231"/>
                          </a:solidFill>
                          <a:latin typeface="Trebuchet MS"/>
                          <a:cs typeface="Trebuchet MS"/>
                        </a:rPr>
                        <a:t>way. Tighten  security controls in a systematic way to </a:t>
                      </a:r>
                      <a:r>
                        <a:rPr dirty="0" sz="750" spc="-5">
                          <a:solidFill>
                            <a:srgbClr val="313231"/>
                          </a:solidFill>
                          <a:latin typeface="Trebuchet MS"/>
                          <a:cs typeface="Trebuchet MS"/>
                        </a:rPr>
                        <a:t>protect </a:t>
                      </a:r>
                      <a:r>
                        <a:rPr dirty="0" sz="750">
                          <a:solidFill>
                            <a:srgbClr val="313231"/>
                          </a:solidFill>
                          <a:latin typeface="Trebuchet MS"/>
                          <a:cs typeface="Trebuchet MS"/>
                        </a:rPr>
                        <a:t>assets that matter  most to you – </a:t>
                      </a:r>
                      <a:r>
                        <a:rPr dirty="0" sz="750" spc="-5">
                          <a:solidFill>
                            <a:srgbClr val="313231"/>
                          </a:solidFill>
                          <a:latin typeface="Trebuchet MS"/>
                          <a:cs typeface="Trebuchet MS"/>
                        </a:rPr>
                        <a:t>and </a:t>
                      </a:r>
                      <a:r>
                        <a:rPr dirty="0" sz="750">
                          <a:solidFill>
                            <a:srgbClr val="313231"/>
                          </a:solidFill>
                          <a:latin typeface="Trebuchet MS"/>
                          <a:cs typeface="Trebuchet MS"/>
                        </a:rPr>
                        <a:t>those with the greatest </a:t>
                      </a:r>
                      <a:r>
                        <a:rPr dirty="0" sz="750" spc="-5">
                          <a:solidFill>
                            <a:srgbClr val="313231"/>
                          </a:solidFill>
                          <a:latin typeface="Trebuchet MS"/>
                          <a:cs typeface="Trebuchet MS"/>
                        </a:rPr>
                        <a:t>appeal </a:t>
                      </a:r>
                      <a:r>
                        <a:rPr dirty="0" sz="750">
                          <a:solidFill>
                            <a:srgbClr val="313231"/>
                          </a:solidFill>
                          <a:latin typeface="Trebuchet MS"/>
                          <a:cs typeface="Trebuchet MS"/>
                        </a:rPr>
                        <a:t>for</a:t>
                      </a:r>
                      <a:r>
                        <a:rPr dirty="0" sz="750" spc="-105">
                          <a:solidFill>
                            <a:srgbClr val="313231"/>
                          </a:solidFill>
                          <a:latin typeface="Trebuchet MS"/>
                          <a:cs typeface="Trebuchet MS"/>
                        </a:rPr>
                        <a:t> </a:t>
                      </a:r>
                      <a:r>
                        <a:rPr dirty="0" sz="750">
                          <a:solidFill>
                            <a:srgbClr val="313231"/>
                          </a:solidFill>
                          <a:latin typeface="Trebuchet MS"/>
                          <a:cs typeface="Trebuchet MS"/>
                        </a:rPr>
                        <a:t>attackers.</a:t>
                      </a:r>
                      <a:endParaRPr sz="750">
                        <a:latin typeface="Trebuchet MS"/>
                        <a:cs typeface="Trebuchet MS"/>
                      </a:endParaRPr>
                    </a:p>
                  </a:txBody>
                  <a:tcPr marL="0" marR="0" marB="0" marT="36195">
                    <a:lnL w="9524">
                      <a:solidFill>
                        <a:srgbClr val="021D49"/>
                      </a:solidFill>
                      <a:prstDash val="solid"/>
                    </a:lnL>
                    <a:lnR w="9524">
                      <a:solidFill>
                        <a:srgbClr val="021D49"/>
                      </a:solidFill>
                      <a:prstDash val="solid"/>
                    </a:lnR>
                    <a:lnT w="52349">
                      <a:solidFill>
                        <a:srgbClr val="021D49"/>
                      </a:solidFill>
                      <a:prstDash val="solid"/>
                    </a:lnT>
                    <a:lnB w="9525">
                      <a:solidFill>
                        <a:srgbClr val="FFFFFF"/>
                      </a:solidFill>
                      <a:prstDash val="solid"/>
                    </a:lnB>
                  </a:tcPr>
                </a:tc>
              </a:tr>
            </a:tbl>
          </a:graphicData>
        </a:graphic>
      </p:graphicFrame>
      <p:graphicFrame>
        <p:nvGraphicFramePr>
          <p:cNvPr id="7" name="object 7"/>
          <p:cNvGraphicFramePr>
            <a:graphicFrameLocks noGrp="1"/>
          </p:cNvGraphicFramePr>
          <p:nvPr/>
        </p:nvGraphicFramePr>
        <p:xfrm>
          <a:off x="4755921" y="1744205"/>
          <a:ext cx="3839210" cy="1241425"/>
        </p:xfrm>
        <a:graphic>
          <a:graphicData uri="http://schemas.openxmlformats.org/drawingml/2006/table">
            <a:tbl>
              <a:tblPr firstRow="1" bandRow="1">
                <a:tableStyleId>{2D5ABB26-0587-4C30-8999-92F81FD0307C}</a:tableStyleId>
              </a:tblPr>
              <a:tblGrid>
                <a:gridCol w="624116"/>
                <a:gridCol w="3200400"/>
              </a:tblGrid>
              <a:tr h="615772">
                <a:tc>
                  <a:txBody>
                    <a:bodyPr/>
                    <a:lstStyle/>
                    <a:p>
                      <a:pPr marL="229870">
                        <a:lnSpc>
                          <a:spcPct val="100000"/>
                        </a:lnSpc>
                        <a:spcBef>
                          <a:spcPts val="1085"/>
                        </a:spcBef>
                      </a:pPr>
                      <a:r>
                        <a:rPr dirty="0" sz="2000">
                          <a:solidFill>
                            <a:srgbClr val="FFFFFF"/>
                          </a:solidFill>
                          <a:latin typeface="Trebuchet MS"/>
                          <a:cs typeface="Trebuchet MS"/>
                        </a:rPr>
                        <a:t>5</a:t>
                      </a:r>
                      <a:endParaRPr sz="2000">
                        <a:latin typeface="Trebuchet MS"/>
                        <a:cs typeface="Trebuchet MS"/>
                      </a:endParaRPr>
                    </a:p>
                  </a:txBody>
                  <a:tcPr marL="0" marR="0" marB="0" marT="137795">
                    <a:solidFill>
                      <a:srgbClr val="021D49"/>
                    </a:solidFill>
                  </a:tcPr>
                </a:tc>
                <a:tc>
                  <a:txBody>
                    <a:bodyPr/>
                    <a:lstStyle/>
                    <a:p>
                      <a:pPr marL="86360">
                        <a:lnSpc>
                          <a:spcPct val="100000"/>
                        </a:lnSpc>
                        <a:spcBef>
                          <a:spcPts val="285"/>
                        </a:spcBef>
                      </a:pPr>
                      <a:r>
                        <a:rPr dirty="0" sz="1200" spc="-5" b="1">
                          <a:solidFill>
                            <a:srgbClr val="021D49"/>
                          </a:solidFill>
                          <a:latin typeface="Trebuchet MS"/>
                          <a:cs typeface="Trebuchet MS"/>
                        </a:rPr>
                        <a:t>Measure</a:t>
                      </a:r>
                      <a:r>
                        <a:rPr dirty="0" sz="1200" spc="-65" b="1">
                          <a:solidFill>
                            <a:srgbClr val="021D49"/>
                          </a:solidFill>
                          <a:latin typeface="Trebuchet MS"/>
                          <a:cs typeface="Trebuchet MS"/>
                        </a:rPr>
                        <a:t> </a:t>
                      </a:r>
                      <a:r>
                        <a:rPr dirty="0" sz="1200" spc="-5" b="1">
                          <a:solidFill>
                            <a:srgbClr val="021D49"/>
                          </a:solidFill>
                          <a:latin typeface="Trebuchet MS"/>
                          <a:cs typeface="Trebuchet MS"/>
                        </a:rPr>
                        <a:t>Effectiveness.</a:t>
                      </a:r>
                      <a:endParaRPr sz="1200">
                        <a:latin typeface="Trebuchet MS"/>
                        <a:cs typeface="Trebuchet MS"/>
                      </a:endParaRPr>
                    </a:p>
                    <a:p>
                      <a:pPr marL="86360" marR="219710">
                        <a:lnSpc>
                          <a:spcPct val="100000"/>
                        </a:lnSpc>
                        <a:spcBef>
                          <a:spcPts val="15"/>
                        </a:spcBef>
                      </a:pPr>
                      <a:r>
                        <a:rPr dirty="0" sz="750">
                          <a:solidFill>
                            <a:srgbClr val="313231"/>
                          </a:solidFill>
                          <a:latin typeface="Trebuchet MS"/>
                          <a:cs typeface="Trebuchet MS"/>
                        </a:rPr>
                        <a:t>Built risk </a:t>
                      </a:r>
                      <a:r>
                        <a:rPr dirty="0" sz="750" spc="-5">
                          <a:solidFill>
                            <a:srgbClr val="313231"/>
                          </a:solidFill>
                          <a:latin typeface="Trebuchet MS"/>
                          <a:cs typeface="Trebuchet MS"/>
                        </a:rPr>
                        <a:t>and control performance measures </a:t>
                      </a:r>
                      <a:r>
                        <a:rPr dirty="0" sz="750">
                          <a:solidFill>
                            <a:srgbClr val="313231"/>
                          </a:solidFill>
                          <a:latin typeface="Trebuchet MS"/>
                          <a:cs typeface="Trebuchet MS"/>
                        </a:rPr>
                        <a:t>to 1) </a:t>
                      </a:r>
                      <a:r>
                        <a:rPr dirty="0" sz="750" spc="-5">
                          <a:solidFill>
                            <a:srgbClr val="313231"/>
                          </a:solidFill>
                          <a:latin typeface="Trebuchet MS"/>
                          <a:cs typeface="Trebuchet MS"/>
                        </a:rPr>
                        <a:t>drive meaningful  </a:t>
                      </a:r>
                      <a:r>
                        <a:rPr dirty="0" sz="750">
                          <a:solidFill>
                            <a:srgbClr val="313231"/>
                          </a:solidFill>
                          <a:latin typeface="Trebuchet MS"/>
                          <a:cs typeface="Trebuchet MS"/>
                        </a:rPr>
                        <a:t>action </a:t>
                      </a:r>
                      <a:r>
                        <a:rPr dirty="0" sz="750" spc="-5">
                          <a:solidFill>
                            <a:srgbClr val="313231"/>
                          </a:solidFill>
                          <a:latin typeface="Trebuchet MS"/>
                          <a:cs typeface="Trebuchet MS"/>
                        </a:rPr>
                        <a:t>and </a:t>
                      </a:r>
                      <a:r>
                        <a:rPr dirty="0" sz="750">
                          <a:solidFill>
                            <a:srgbClr val="313231"/>
                          </a:solidFill>
                          <a:latin typeface="Trebuchet MS"/>
                          <a:cs typeface="Trebuchet MS"/>
                        </a:rPr>
                        <a:t>2) assess </a:t>
                      </a:r>
                      <a:r>
                        <a:rPr dirty="0" sz="750" spc="-5">
                          <a:solidFill>
                            <a:srgbClr val="313231"/>
                          </a:solidFill>
                          <a:latin typeface="Trebuchet MS"/>
                          <a:cs typeface="Trebuchet MS"/>
                        </a:rPr>
                        <a:t>return </a:t>
                      </a:r>
                      <a:r>
                        <a:rPr dirty="0" sz="750">
                          <a:solidFill>
                            <a:srgbClr val="313231"/>
                          </a:solidFill>
                          <a:latin typeface="Trebuchet MS"/>
                          <a:cs typeface="Trebuchet MS"/>
                        </a:rPr>
                        <a:t>on</a:t>
                      </a:r>
                      <a:r>
                        <a:rPr dirty="0" sz="750" spc="-90">
                          <a:solidFill>
                            <a:srgbClr val="313231"/>
                          </a:solidFill>
                          <a:latin typeface="Trebuchet MS"/>
                          <a:cs typeface="Trebuchet MS"/>
                        </a:rPr>
                        <a:t> </a:t>
                      </a:r>
                      <a:r>
                        <a:rPr dirty="0" sz="750">
                          <a:solidFill>
                            <a:srgbClr val="313231"/>
                          </a:solidFill>
                          <a:latin typeface="Trebuchet MS"/>
                          <a:cs typeface="Trebuchet MS"/>
                        </a:rPr>
                        <a:t>investment</a:t>
                      </a:r>
                      <a:endParaRPr sz="750">
                        <a:latin typeface="Trebuchet MS"/>
                        <a:cs typeface="Trebuchet MS"/>
                      </a:endParaRPr>
                    </a:p>
                  </a:txBody>
                  <a:tcPr marL="0" marR="0" marB="0" marT="36195">
                    <a:lnL w="9524">
                      <a:solidFill>
                        <a:srgbClr val="021D49"/>
                      </a:solidFill>
                      <a:prstDash val="solid"/>
                    </a:lnL>
                    <a:lnR w="9524">
                      <a:solidFill>
                        <a:srgbClr val="021D49"/>
                      </a:solidFill>
                      <a:prstDash val="solid"/>
                    </a:lnR>
                    <a:lnT w="9524">
                      <a:solidFill>
                        <a:srgbClr val="021D49"/>
                      </a:solidFill>
                      <a:prstDash val="solid"/>
                    </a:lnT>
                    <a:lnB w="52349">
                      <a:solidFill>
                        <a:srgbClr val="021D49"/>
                      </a:solidFill>
                      <a:prstDash val="solid"/>
                    </a:lnB>
                  </a:tcPr>
                </a:tc>
              </a:tr>
              <a:tr h="615772">
                <a:tc>
                  <a:txBody>
                    <a:bodyPr/>
                    <a:lstStyle/>
                    <a:p>
                      <a:pPr marL="229870">
                        <a:lnSpc>
                          <a:spcPct val="100000"/>
                        </a:lnSpc>
                        <a:spcBef>
                          <a:spcPts val="1250"/>
                        </a:spcBef>
                      </a:pPr>
                      <a:r>
                        <a:rPr dirty="0" sz="2000">
                          <a:solidFill>
                            <a:srgbClr val="FFFFFF"/>
                          </a:solidFill>
                          <a:latin typeface="Trebuchet MS"/>
                          <a:cs typeface="Trebuchet MS"/>
                        </a:rPr>
                        <a:t>6</a:t>
                      </a:r>
                      <a:endParaRPr sz="2000">
                        <a:latin typeface="Trebuchet MS"/>
                        <a:cs typeface="Trebuchet MS"/>
                      </a:endParaRPr>
                    </a:p>
                  </a:txBody>
                  <a:tcPr marL="0" marR="0" marB="0" marT="158750">
                    <a:lnB w="9525">
                      <a:solidFill>
                        <a:srgbClr val="FFFFFF"/>
                      </a:solidFill>
                      <a:prstDash val="solid"/>
                    </a:lnB>
                    <a:solidFill>
                      <a:srgbClr val="021D49"/>
                    </a:solidFill>
                  </a:tcPr>
                </a:tc>
                <a:tc>
                  <a:txBody>
                    <a:bodyPr/>
                    <a:lstStyle/>
                    <a:p>
                      <a:pPr marL="86360">
                        <a:lnSpc>
                          <a:spcPct val="100000"/>
                        </a:lnSpc>
                        <a:spcBef>
                          <a:spcPts val="285"/>
                        </a:spcBef>
                      </a:pPr>
                      <a:r>
                        <a:rPr dirty="0" sz="1200" b="1">
                          <a:solidFill>
                            <a:srgbClr val="021D49"/>
                          </a:solidFill>
                          <a:latin typeface="Trebuchet MS"/>
                          <a:cs typeface="Trebuchet MS"/>
                        </a:rPr>
                        <a:t>Make </a:t>
                      </a:r>
                      <a:r>
                        <a:rPr dirty="0" sz="1200" spc="-5" b="1">
                          <a:solidFill>
                            <a:srgbClr val="021D49"/>
                          </a:solidFill>
                          <a:latin typeface="Trebuchet MS"/>
                          <a:cs typeface="Trebuchet MS"/>
                        </a:rPr>
                        <a:t>security </a:t>
                      </a:r>
                      <a:r>
                        <a:rPr dirty="0" sz="1200" spc="-15" b="1">
                          <a:solidFill>
                            <a:srgbClr val="021D49"/>
                          </a:solidFill>
                          <a:latin typeface="Trebuchet MS"/>
                          <a:cs typeface="Trebuchet MS"/>
                        </a:rPr>
                        <a:t>everyone’s</a:t>
                      </a:r>
                      <a:r>
                        <a:rPr dirty="0" sz="1200" spc="-25" b="1">
                          <a:solidFill>
                            <a:srgbClr val="021D49"/>
                          </a:solidFill>
                          <a:latin typeface="Trebuchet MS"/>
                          <a:cs typeface="Trebuchet MS"/>
                        </a:rPr>
                        <a:t> </a:t>
                      </a:r>
                      <a:r>
                        <a:rPr dirty="0" sz="1200" spc="-15" b="1">
                          <a:solidFill>
                            <a:srgbClr val="021D49"/>
                          </a:solidFill>
                          <a:latin typeface="Trebuchet MS"/>
                          <a:cs typeface="Trebuchet MS"/>
                        </a:rPr>
                        <a:t>responsibility.</a:t>
                      </a:r>
                      <a:endParaRPr sz="1200">
                        <a:latin typeface="Trebuchet MS"/>
                        <a:cs typeface="Trebuchet MS"/>
                      </a:endParaRPr>
                    </a:p>
                    <a:p>
                      <a:pPr marL="86360" marR="142240">
                        <a:lnSpc>
                          <a:spcPct val="100000"/>
                        </a:lnSpc>
                        <a:spcBef>
                          <a:spcPts val="15"/>
                        </a:spcBef>
                      </a:pPr>
                      <a:r>
                        <a:rPr dirty="0" sz="750">
                          <a:solidFill>
                            <a:srgbClr val="313231"/>
                          </a:solidFill>
                          <a:latin typeface="Trebuchet MS"/>
                          <a:cs typeface="Trebuchet MS"/>
                        </a:rPr>
                        <a:t>Employee education is one the best investments in </a:t>
                      </a:r>
                      <a:r>
                        <a:rPr dirty="0" sz="750" spc="-5">
                          <a:solidFill>
                            <a:srgbClr val="313231"/>
                          </a:solidFill>
                          <a:latin typeface="Trebuchet MS"/>
                          <a:cs typeface="Trebuchet MS"/>
                        </a:rPr>
                        <a:t>protection.</a:t>
                      </a:r>
                      <a:r>
                        <a:rPr dirty="0" sz="750" spc="-110">
                          <a:solidFill>
                            <a:srgbClr val="313231"/>
                          </a:solidFill>
                          <a:latin typeface="Trebuchet MS"/>
                          <a:cs typeface="Trebuchet MS"/>
                        </a:rPr>
                        <a:t> </a:t>
                      </a:r>
                      <a:r>
                        <a:rPr dirty="0" sz="750">
                          <a:solidFill>
                            <a:srgbClr val="313231"/>
                          </a:solidFill>
                          <a:latin typeface="Trebuchet MS"/>
                          <a:cs typeface="Trebuchet MS"/>
                        </a:rPr>
                        <a:t>Focus  on demonstrations of how easy it is to fall </a:t>
                      </a:r>
                      <a:r>
                        <a:rPr dirty="0" sz="750" spc="-5">
                          <a:solidFill>
                            <a:srgbClr val="313231"/>
                          </a:solidFill>
                          <a:latin typeface="Trebuchet MS"/>
                          <a:cs typeface="Trebuchet MS"/>
                        </a:rPr>
                        <a:t>prey </a:t>
                      </a:r>
                      <a:r>
                        <a:rPr dirty="0" sz="750">
                          <a:solidFill>
                            <a:srgbClr val="313231"/>
                          </a:solidFill>
                          <a:latin typeface="Trebuchet MS"/>
                          <a:cs typeface="Trebuchet MS"/>
                        </a:rPr>
                        <a:t>to common phishing  strategies.</a:t>
                      </a:r>
                      <a:endParaRPr sz="750">
                        <a:latin typeface="Trebuchet MS"/>
                        <a:cs typeface="Trebuchet MS"/>
                      </a:endParaRPr>
                    </a:p>
                  </a:txBody>
                  <a:tcPr marL="0" marR="0" marB="0" marT="36195">
                    <a:lnL w="9524">
                      <a:solidFill>
                        <a:srgbClr val="021D49"/>
                      </a:solidFill>
                      <a:prstDash val="solid"/>
                    </a:lnL>
                    <a:lnR w="9524">
                      <a:solidFill>
                        <a:srgbClr val="021D49"/>
                      </a:solidFill>
                      <a:prstDash val="solid"/>
                    </a:lnR>
                    <a:lnT w="52349">
                      <a:solidFill>
                        <a:srgbClr val="021D49"/>
                      </a:solidFill>
                      <a:prstDash val="solid"/>
                    </a:lnT>
                    <a:lnB w="9525">
                      <a:solidFill>
                        <a:srgbClr val="FFFFFF"/>
                      </a:solidFill>
                      <a:prstDash val="solid"/>
                    </a:lnB>
                  </a:tcPr>
                </a:tc>
              </a:tr>
            </a:tbl>
          </a:graphicData>
        </a:graphic>
      </p:graphicFrame>
      <p:sp>
        <p:nvSpPr>
          <p:cNvPr id="8" name="object 8"/>
          <p:cNvSpPr/>
          <p:nvPr/>
        </p:nvSpPr>
        <p:spPr>
          <a:xfrm>
            <a:off x="4760683" y="3029216"/>
            <a:ext cx="594360" cy="594360"/>
          </a:xfrm>
          <a:custGeom>
            <a:avLst/>
            <a:gdLst/>
            <a:ahLst/>
            <a:cxnLst/>
            <a:rect l="l" t="t" r="r" b="b"/>
            <a:pathLst>
              <a:path w="594360" h="594360">
                <a:moveTo>
                  <a:pt x="0" y="0"/>
                </a:moveTo>
                <a:lnTo>
                  <a:pt x="594360" y="0"/>
                </a:lnTo>
                <a:lnTo>
                  <a:pt x="594360" y="594360"/>
                </a:lnTo>
                <a:lnTo>
                  <a:pt x="0" y="594360"/>
                </a:lnTo>
                <a:lnTo>
                  <a:pt x="0" y="0"/>
                </a:lnTo>
                <a:close/>
              </a:path>
            </a:pathLst>
          </a:custGeom>
          <a:solidFill>
            <a:srgbClr val="021D49"/>
          </a:solidFill>
        </p:spPr>
        <p:txBody>
          <a:bodyPr wrap="square" lIns="0" tIns="0" rIns="0" bIns="0" rtlCol="0"/>
          <a:lstStyle/>
          <a:p/>
        </p:txBody>
      </p:sp>
      <p:sp>
        <p:nvSpPr>
          <p:cNvPr id="9" name="object 9"/>
          <p:cNvSpPr txBox="1"/>
          <p:nvPr/>
        </p:nvSpPr>
        <p:spPr>
          <a:xfrm>
            <a:off x="4978109" y="3166890"/>
            <a:ext cx="158750" cy="323850"/>
          </a:xfrm>
          <a:prstGeom prst="rect">
            <a:avLst/>
          </a:prstGeom>
        </p:spPr>
        <p:txBody>
          <a:bodyPr wrap="square" lIns="0" tIns="0" rIns="0" bIns="0" rtlCol="0" vert="horz">
            <a:spAutoFit/>
          </a:bodyPr>
          <a:lstStyle/>
          <a:p>
            <a:pPr marL="12700">
              <a:lnSpc>
                <a:spcPct val="100000"/>
              </a:lnSpc>
            </a:pPr>
            <a:r>
              <a:rPr dirty="0" sz="2000">
                <a:solidFill>
                  <a:srgbClr val="FFFFFF"/>
                </a:solidFill>
                <a:latin typeface="Trebuchet MS"/>
                <a:cs typeface="Trebuchet MS"/>
              </a:rPr>
              <a:t>7</a:t>
            </a:r>
            <a:endParaRPr sz="2000">
              <a:latin typeface="Trebuchet MS"/>
              <a:cs typeface="Trebuchet MS"/>
            </a:endParaRPr>
          </a:p>
        </p:txBody>
      </p:sp>
      <p:sp>
        <p:nvSpPr>
          <p:cNvPr id="10" name="object 10"/>
          <p:cNvSpPr/>
          <p:nvPr/>
        </p:nvSpPr>
        <p:spPr>
          <a:xfrm>
            <a:off x="5384800" y="3029216"/>
            <a:ext cx="3200400" cy="594360"/>
          </a:xfrm>
          <a:custGeom>
            <a:avLst/>
            <a:gdLst/>
            <a:ahLst/>
            <a:cxnLst/>
            <a:rect l="l" t="t" r="r" b="b"/>
            <a:pathLst>
              <a:path w="3200400" h="594360">
                <a:moveTo>
                  <a:pt x="0" y="0"/>
                </a:moveTo>
                <a:lnTo>
                  <a:pt x="3200400" y="0"/>
                </a:lnTo>
                <a:lnTo>
                  <a:pt x="3200400" y="594360"/>
                </a:lnTo>
                <a:lnTo>
                  <a:pt x="0" y="594360"/>
                </a:lnTo>
                <a:lnTo>
                  <a:pt x="0" y="0"/>
                </a:lnTo>
                <a:close/>
              </a:path>
            </a:pathLst>
          </a:custGeom>
          <a:ln w="9524">
            <a:solidFill>
              <a:srgbClr val="021D49"/>
            </a:solidFill>
          </a:ln>
        </p:spPr>
        <p:txBody>
          <a:bodyPr wrap="square" lIns="0" tIns="0" rIns="0" bIns="0" rtlCol="0"/>
          <a:lstStyle/>
          <a:p/>
        </p:txBody>
      </p:sp>
      <p:sp>
        <p:nvSpPr>
          <p:cNvPr id="11" name="object 11"/>
          <p:cNvSpPr txBox="1"/>
          <p:nvPr/>
        </p:nvSpPr>
        <p:spPr>
          <a:xfrm>
            <a:off x="5463501" y="3068176"/>
            <a:ext cx="2559685" cy="316865"/>
          </a:xfrm>
          <a:prstGeom prst="rect">
            <a:avLst/>
          </a:prstGeom>
        </p:spPr>
        <p:txBody>
          <a:bodyPr wrap="square" lIns="0" tIns="0" rIns="0" bIns="0" rtlCol="0" vert="horz">
            <a:spAutoFit/>
          </a:bodyPr>
          <a:lstStyle/>
          <a:p>
            <a:pPr marL="12700" marR="5080">
              <a:lnSpc>
                <a:spcPct val="101200"/>
              </a:lnSpc>
            </a:pPr>
            <a:r>
              <a:rPr dirty="0" sz="1200" spc="-5" b="1">
                <a:solidFill>
                  <a:srgbClr val="021D49"/>
                </a:solidFill>
                <a:latin typeface="Trebuchet MS"/>
                <a:cs typeface="Trebuchet MS"/>
              </a:rPr>
              <a:t>Know </a:t>
            </a:r>
            <a:r>
              <a:rPr dirty="0" sz="1200" spc="-10" b="1">
                <a:solidFill>
                  <a:srgbClr val="021D49"/>
                </a:solidFill>
                <a:latin typeface="Trebuchet MS"/>
                <a:cs typeface="Trebuchet MS"/>
              </a:rPr>
              <a:t>when </a:t>
            </a:r>
            <a:r>
              <a:rPr dirty="0" sz="750">
                <a:solidFill>
                  <a:srgbClr val="313231"/>
                </a:solidFill>
                <a:latin typeface="Trebuchet MS"/>
                <a:cs typeface="Trebuchet MS"/>
              </a:rPr>
              <a:t>to </a:t>
            </a:r>
            <a:r>
              <a:rPr dirty="0" sz="750" spc="-5">
                <a:solidFill>
                  <a:srgbClr val="313231"/>
                </a:solidFill>
                <a:latin typeface="Trebuchet MS"/>
                <a:cs typeface="Trebuchet MS"/>
              </a:rPr>
              <a:t>contact </a:t>
            </a:r>
            <a:r>
              <a:rPr dirty="0" sz="750">
                <a:solidFill>
                  <a:srgbClr val="313231"/>
                </a:solidFill>
                <a:latin typeface="Trebuchet MS"/>
                <a:cs typeface="Trebuchet MS"/>
              </a:rPr>
              <a:t>ecosystem </a:t>
            </a:r>
            <a:r>
              <a:rPr dirty="0" sz="750" spc="-5">
                <a:solidFill>
                  <a:srgbClr val="313231"/>
                </a:solidFill>
                <a:latin typeface="Trebuchet MS"/>
                <a:cs typeface="Trebuchet MS"/>
              </a:rPr>
              <a:t>partners and </a:t>
            </a:r>
            <a:r>
              <a:rPr dirty="0" sz="750">
                <a:solidFill>
                  <a:srgbClr val="313231"/>
                </a:solidFill>
                <a:latin typeface="Trebuchet MS"/>
                <a:cs typeface="Trebuchet MS"/>
              </a:rPr>
              <a:t>law  </a:t>
            </a:r>
            <a:r>
              <a:rPr dirty="0" sz="750" spc="-5">
                <a:solidFill>
                  <a:srgbClr val="313231"/>
                </a:solidFill>
                <a:latin typeface="Trebuchet MS"/>
                <a:cs typeface="Trebuchet MS"/>
              </a:rPr>
              <a:t>enforcement.</a:t>
            </a:r>
            <a:endParaRPr sz="750">
              <a:latin typeface="Trebuchet MS"/>
              <a:cs typeface="Trebuchet MS"/>
            </a:endParaRPr>
          </a:p>
        </p:txBody>
      </p:sp>
      <p:graphicFrame>
        <p:nvGraphicFramePr>
          <p:cNvPr id="12" name="object 12"/>
          <p:cNvGraphicFramePr>
            <a:graphicFrameLocks noGrp="1"/>
          </p:cNvGraphicFramePr>
          <p:nvPr/>
        </p:nvGraphicFramePr>
        <p:xfrm>
          <a:off x="561289" y="3024454"/>
          <a:ext cx="3839210" cy="1241425"/>
        </p:xfrm>
        <a:graphic>
          <a:graphicData uri="http://schemas.openxmlformats.org/drawingml/2006/table">
            <a:tbl>
              <a:tblPr firstRow="1" bandRow="1">
                <a:tableStyleId>{2D5ABB26-0587-4C30-8999-92F81FD0307C}</a:tableStyleId>
              </a:tblPr>
              <a:tblGrid>
                <a:gridCol w="624116"/>
                <a:gridCol w="3200400"/>
              </a:tblGrid>
              <a:tr h="615772">
                <a:tc>
                  <a:txBody>
                    <a:bodyPr/>
                    <a:lstStyle/>
                    <a:p>
                      <a:pPr algn="ctr" marR="22860">
                        <a:lnSpc>
                          <a:spcPct val="100000"/>
                        </a:lnSpc>
                        <a:spcBef>
                          <a:spcPts val="1085"/>
                        </a:spcBef>
                      </a:pPr>
                      <a:r>
                        <a:rPr dirty="0" sz="2000">
                          <a:solidFill>
                            <a:srgbClr val="FFFFFF"/>
                          </a:solidFill>
                          <a:latin typeface="Trebuchet MS"/>
                          <a:cs typeface="Trebuchet MS"/>
                        </a:rPr>
                        <a:t>3</a:t>
                      </a:r>
                      <a:endParaRPr sz="2000">
                        <a:latin typeface="Trebuchet MS"/>
                        <a:cs typeface="Trebuchet MS"/>
                      </a:endParaRPr>
                    </a:p>
                  </a:txBody>
                  <a:tcPr marL="0" marR="0" marB="0" marT="137795">
                    <a:solidFill>
                      <a:srgbClr val="021D49"/>
                    </a:solidFill>
                  </a:tcPr>
                </a:tc>
                <a:tc>
                  <a:txBody>
                    <a:bodyPr/>
                    <a:lstStyle/>
                    <a:p>
                      <a:pPr marL="86360">
                        <a:lnSpc>
                          <a:spcPct val="100000"/>
                        </a:lnSpc>
                        <a:spcBef>
                          <a:spcPts val="285"/>
                        </a:spcBef>
                      </a:pPr>
                      <a:r>
                        <a:rPr dirty="0" sz="1200" spc="-5" b="1">
                          <a:solidFill>
                            <a:srgbClr val="021D49"/>
                          </a:solidFill>
                          <a:latin typeface="Trebuchet MS"/>
                          <a:cs typeface="Trebuchet MS"/>
                        </a:rPr>
                        <a:t>Apply </a:t>
                      </a:r>
                      <a:r>
                        <a:rPr dirty="0" sz="1200" b="1">
                          <a:solidFill>
                            <a:srgbClr val="021D49"/>
                          </a:solidFill>
                          <a:latin typeface="Trebuchet MS"/>
                          <a:cs typeface="Trebuchet MS"/>
                        </a:rPr>
                        <a:t>a </a:t>
                      </a:r>
                      <a:r>
                        <a:rPr dirty="0" sz="1200" spc="-5" b="1">
                          <a:solidFill>
                            <a:srgbClr val="021D49"/>
                          </a:solidFill>
                          <a:latin typeface="Trebuchet MS"/>
                          <a:cs typeface="Trebuchet MS"/>
                        </a:rPr>
                        <a:t>business</a:t>
                      </a:r>
                      <a:r>
                        <a:rPr dirty="0" sz="1200" spc="-55" b="1">
                          <a:solidFill>
                            <a:srgbClr val="021D49"/>
                          </a:solidFill>
                          <a:latin typeface="Trebuchet MS"/>
                          <a:cs typeface="Trebuchet MS"/>
                        </a:rPr>
                        <a:t> </a:t>
                      </a:r>
                      <a:r>
                        <a:rPr dirty="0" sz="1200" spc="-10" b="1">
                          <a:solidFill>
                            <a:srgbClr val="021D49"/>
                          </a:solidFill>
                          <a:latin typeface="Trebuchet MS"/>
                          <a:cs typeface="Trebuchet MS"/>
                        </a:rPr>
                        <a:t>lens.</a:t>
                      </a:r>
                      <a:endParaRPr sz="1200">
                        <a:latin typeface="Trebuchet MS"/>
                        <a:cs typeface="Trebuchet MS"/>
                      </a:endParaRPr>
                    </a:p>
                    <a:p>
                      <a:pPr marL="86360" marR="112395">
                        <a:lnSpc>
                          <a:spcPct val="100000"/>
                        </a:lnSpc>
                        <a:spcBef>
                          <a:spcPts val="50"/>
                        </a:spcBef>
                      </a:pPr>
                      <a:r>
                        <a:rPr dirty="0" sz="750" spc="-5">
                          <a:solidFill>
                            <a:srgbClr val="313231"/>
                          </a:solidFill>
                          <a:latin typeface="Trebuchet MS"/>
                          <a:cs typeface="Trebuchet MS"/>
                        </a:rPr>
                        <a:t>Craft </a:t>
                      </a:r>
                      <a:r>
                        <a:rPr dirty="0" sz="750">
                          <a:solidFill>
                            <a:srgbClr val="313231"/>
                          </a:solidFill>
                          <a:latin typeface="Trebuchet MS"/>
                          <a:cs typeface="Trebuchet MS"/>
                        </a:rPr>
                        <a:t>a strategic </a:t>
                      </a:r>
                      <a:r>
                        <a:rPr dirty="0" sz="750" spc="-5">
                          <a:solidFill>
                            <a:srgbClr val="313231"/>
                          </a:solidFill>
                          <a:latin typeface="Trebuchet MS"/>
                          <a:cs typeface="Trebuchet MS"/>
                        </a:rPr>
                        <a:t>and tactical </a:t>
                      </a:r>
                      <a:r>
                        <a:rPr dirty="0" sz="750">
                          <a:solidFill>
                            <a:srgbClr val="313231"/>
                          </a:solidFill>
                          <a:latin typeface="Trebuchet MS"/>
                          <a:cs typeface="Trebuchet MS"/>
                        </a:rPr>
                        <a:t>response that goes </a:t>
                      </a:r>
                      <a:r>
                        <a:rPr dirty="0" sz="750" spc="-5">
                          <a:solidFill>
                            <a:srgbClr val="313231"/>
                          </a:solidFill>
                          <a:latin typeface="Trebuchet MS"/>
                          <a:cs typeface="Trebuchet MS"/>
                        </a:rPr>
                        <a:t>beyond </a:t>
                      </a:r>
                      <a:r>
                        <a:rPr dirty="0" sz="750">
                          <a:solidFill>
                            <a:srgbClr val="313231"/>
                          </a:solidFill>
                          <a:latin typeface="Trebuchet MS"/>
                          <a:cs typeface="Trebuchet MS"/>
                        </a:rPr>
                        <a:t>a technology  solution, </a:t>
                      </a:r>
                      <a:r>
                        <a:rPr dirty="0" sz="750" spc="-5">
                          <a:solidFill>
                            <a:srgbClr val="313231"/>
                          </a:solidFill>
                          <a:latin typeface="Trebuchet MS"/>
                          <a:cs typeface="Trebuchet MS"/>
                        </a:rPr>
                        <a:t>understanding </a:t>
                      </a:r>
                      <a:r>
                        <a:rPr dirty="0" sz="750">
                          <a:solidFill>
                            <a:srgbClr val="313231"/>
                          </a:solidFill>
                          <a:latin typeface="Trebuchet MS"/>
                          <a:cs typeface="Trebuchet MS"/>
                        </a:rPr>
                        <a:t>the client, </a:t>
                      </a:r>
                      <a:r>
                        <a:rPr dirty="0" sz="750" spc="-5">
                          <a:solidFill>
                            <a:srgbClr val="313231"/>
                          </a:solidFill>
                          <a:latin typeface="Trebuchet MS"/>
                          <a:cs typeface="Trebuchet MS"/>
                        </a:rPr>
                        <a:t>corporate, and regulatory  </a:t>
                      </a:r>
                      <a:r>
                        <a:rPr dirty="0" sz="750">
                          <a:solidFill>
                            <a:srgbClr val="313231"/>
                          </a:solidFill>
                          <a:latin typeface="Trebuchet MS"/>
                          <a:cs typeface="Trebuchet MS"/>
                        </a:rPr>
                        <a:t>ramifications.</a:t>
                      </a:r>
                      <a:endParaRPr sz="750">
                        <a:latin typeface="Trebuchet MS"/>
                        <a:cs typeface="Trebuchet MS"/>
                      </a:endParaRPr>
                    </a:p>
                  </a:txBody>
                  <a:tcPr marL="0" marR="0" marB="0" marT="36195">
                    <a:lnL w="9524">
                      <a:solidFill>
                        <a:srgbClr val="021D49"/>
                      </a:solidFill>
                      <a:prstDash val="solid"/>
                    </a:lnL>
                    <a:lnR w="9524">
                      <a:solidFill>
                        <a:srgbClr val="021D49"/>
                      </a:solidFill>
                      <a:prstDash val="solid"/>
                    </a:lnR>
                    <a:lnT w="9524">
                      <a:solidFill>
                        <a:srgbClr val="021D49"/>
                      </a:solidFill>
                      <a:prstDash val="solid"/>
                    </a:lnT>
                    <a:lnB w="52349">
                      <a:solidFill>
                        <a:srgbClr val="021D49"/>
                      </a:solidFill>
                      <a:prstDash val="solid"/>
                    </a:lnB>
                  </a:tcPr>
                </a:tc>
              </a:tr>
              <a:tr h="615772">
                <a:tc>
                  <a:txBody>
                    <a:bodyPr/>
                    <a:lstStyle/>
                    <a:p>
                      <a:pPr algn="ctr" marR="22860">
                        <a:lnSpc>
                          <a:spcPct val="100000"/>
                        </a:lnSpc>
                        <a:spcBef>
                          <a:spcPts val="1250"/>
                        </a:spcBef>
                      </a:pPr>
                      <a:r>
                        <a:rPr dirty="0" sz="2000">
                          <a:solidFill>
                            <a:srgbClr val="FFFFFF"/>
                          </a:solidFill>
                          <a:latin typeface="Trebuchet MS"/>
                          <a:cs typeface="Trebuchet MS"/>
                        </a:rPr>
                        <a:t>4</a:t>
                      </a:r>
                      <a:endParaRPr sz="2000">
                        <a:latin typeface="Trebuchet MS"/>
                        <a:cs typeface="Trebuchet MS"/>
                      </a:endParaRPr>
                    </a:p>
                  </a:txBody>
                  <a:tcPr marL="0" marR="0" marB="0" marT="158750">
                    <a:solidFill>
                      <a:srgbClr val="021D49"/>
                    </a:solidFill>
                  </a:tcPr>
                </a:tc>
                <a:tc>
                  <a:txBody>
                    <a:bodyPr/>
                    <a:lstStyle/>
                    <a:p>
                      <a:pPr marL="86360">
                        <a:lnSpc>
                          <a:spcPct val="100000"/>
                        </a:lnSpc>
                        <a:spcBef>
                          <a:spcPts val="285"/>
                        </a:spcBef>
                      </a:pPr>
                      <a:r>
                        <a:rPr dirty="0" sz="1200" spc="-5" b="1">
                          <a:solidFill>
                            <a:srgbClr val="021D49"/>
                          </a:solidFill>
                          <a:latin typeface="Trebuchet MS"/>
                          <a:cs typeface="Trebuchet MS"/>
                        </a:rPr>
                        <a:t>Have </a:t>
                      </a:r>
                      <a:r>
                        <a:rPr dirty="0" sz="1200" b="1">
                          <a:solidFill>
                            <a:srgbClr val="021D49"/>
                          </a:solidFill>
                          <a:latin typeface="Trebuchet MS"/>
                          <a:cs typeface="Trebuchet MS"/>
                        </a:rPr>
                        <a:t>a</a:t>
                      </a:r>
                      <a:r>
                        <a:rPr dirty="0" sz="1200" spc="-80" b="1">
                          <a:solidFill>
                            <a:srgbClr val="021D49"/>
                          </a:solidFill>
                          <a:latin typeface="Trebuchet MS"/>
                          <a:cs typeface="Trebuchet MS"/>
                        </a:rPr>
                        <a:t> </a:t>
                      </a:r>
                      <a:r>
                        <a:rPr dirty="0" sz="1200" spc="-5" b="1">
                          <a:solidFill>
                            <a:srgbClr val="021D49"/>
                          </a:solidFill>
                          <a:latin typeface="Trebuchet MS"/>
                          <a:cs typeface="Trebuchet MS"/>
                        </a:rPr>
                        <a:t>plan.</a:t>
                      </a:r>
                      <a:endParaRPr sz="1200">
                        <a:latin typeface="Trebuchet MS"/>
                        <a:cs typeface="Trebuchet MS"/>
                      </a:endParaRPr>
                    </a:p>
                    <a:p>
                      <a:pPr marL="86360" marR="109855" indent="-635">
                        <a:lnSpc>
                          <a:spcPct val="100000"/>
                        </a:lnSpc>
                        <a:spcBef>
                          <a:spcPts val="15"/>
                        </a:spcBef>
                      </a:pPr>
                      <a:r>
                        <a:rPr dirty="0" sz="750">
                          <a:solidFill>
                            <a:srgbClr val="313231"/>
                          </a:solidFill>
                          <a:latin typeface="Trebuchet MS"/>
                          <a:cs typeface="Trebuchet MS"/>
                        </a:rPr>
                        <a:t>An </a:t>
                      </a:r>
                      <a:r>
                        <a:rPr dirty="0" sz="750" spc="-5">
                          <a:solidFill>
                            <a:srgbClr val="313231"/>
                          </a:solidFill>
                          <a:latin typeface="Trebuchet MS"/>
                          <a:cs typeface="Trebuchet MS"/>
                        </a:rPr>
                        <a:t>incidence </a:t>
                      </a:r>
                      <a:r>
                        <a:rPr dirty="0" sz="750">
                          <a:solidFill>
                            <a:srgbClr val="313231"/>
                          </a:solidFill>
                          <a:latin typeface="Trebuchet MS"/>
                          <a:cs typeface="Trebuchet MS"/>
                        </a:rPr>
                        <a:t>response playbook </a:t>
                      </a:r>
                      <a:r>
                        <a:rPr dirty="0" sz="750" spc="-5">
                          <a:solidFill>
                            <a:srgbClr val="313231"/>
                          </a:solidFill>
                          <a:latin typeface="Trebuchet MS"/>
                          <a:cs typeface="Trebuchet MS"/>
                        </a:rPr>
                        <a:t>and </a:t>
                      </a:r>
                      <a:r>
                        <a:rPr dirty="0" sz="750">
                          <a:solidFill>
                            <a:srgbClr val="313231"/>
                          </a:solidFill>
                          <a:latin typeface="Trebuchet MS"/>
                          <a:cs typeface="Trebuchet MS"/>
                        </a:rPr>
                        <a:t>protocols </a:t>
                      </a:r>
                      <a:r>
                        <a:rPr dirty="0" sz="750" spc="-5">
                          <a:solidFill>
                            <a:srgbClr val="313231"/>
                          </a:solidFill>
                          <a:latin typeface="Trebuchet MS"/>
                          <a:cs typeface="Trebuchet MS"/>
                        </a:rPr>
                        <a:t>are </a:t>
                      </a:r>
                      <a:r>
                        <a:rPr dirty="0" sz="750">
                          <a:solidFill>
                            <a:srgbClr val="313231"/>
                          </a:solidFill>
                          <a:latin typeface="Trebuchet MS"/>
                          <a:cs typeface="Trebuchet MS"/>
                        </a:rPr>
                        <a:t>guides to </a:t>
                      </a:r>
                      <a:r>
                        <a:rPr dirty="0" sz="750" spc="-5">
                          <a:solidFill>
                            <a:srgbClr val="313231"/>
                          </a:solidFill>
                          <a:latin typeface="Trebuchet MS"/>
                          <a:cs typeface="Trebuchet MS"/>
                        </a:rPr>
                        <a:t>managing  </a:t>
                      </a:r>
                      <a:r>
                        <a:rPr dirty="0" sz="750">
                          <a:solidFill>
                            <a:srgbClr val="313231"/>
                          </a:solidFill>
                          <a:latin typeface="Trebuchet MS"/>
                          <a:cs typeface="Trebuchet MS"/>
                        </a:rPr>
                        <a:t>a crisis on a consistent </a:t>
                      </a:r>
                      <a:r>
                        <a:rPr dirty="0" sz="750" spc="-5">
                          <a:solidFill>
                            <a:srgbClr val="313231"/>
                          </a:solidFill>
                          <a:latin typeface="Trebuchet MS"/>
                          <a:cs typeface="Trebuchet MS"/>
                        </a:rPr>
                        <a:t>and coordinated</a:t>
                      </a:r>
                      <a:r>
                        <a:rPr dirty="0" sz="750" spc="-70">
                          <a:solidFill>
                            <a:srgbClr val="313231"/>
                          </a:solidFill>
                          <a:latin typeface="Trebuchet MS"/>
                          <a:cs typeface="Trebuchet MS"/>
                        </a:rPr>
                        <a:t> </a:t>
                      </a:r>
                      <a:r>
                        <a:rPr dirty="0" sz="750">
                          <a:solidFill>
                            <a:srgbClr val="313231"/>
                          </a:solidFill>
                          <a:latin typeface="Trebuchet MS"/>
                          <a:cs typeface="Trebuchet MS"/>
                        </a:rPr>
                        <a:t>basis.</a:t>
                      </a:r>
                      <a:endParaRPr sz="750">
                        <a:latin typeface="Trebuchet MS"/>
                        <a:cs typeface="Trebuchet MS"/>
                      </a:endParaRPr>
                    </a:p>
                  </a:txBody>
                  <a:tcPr marL="0" marR="0" marB="0" marT="36195">
                    <a:lnL w="9524">
                      <a:solidFill>
                        <a:srgbClr val="021D49"/>
                      </a:solidFill>
                      <a:prstDash val="solid"/>
                    </a:lnL>
                    <a:lnR w="9524">
                      <a:solidFill>
                        <a:srgbClr val="021D49"/>
                      </a:solidFill>
                      <a:prstDash val="solid"/>
                    </a:lnR>
                    <a:lnT w="52349">
                      <a:solidFill>
                        <a:srgbClr val="021D49"/>
                      </a:solidFill>
                      <a:prstDash val="solid"/>
                    </a:lnT>
                    <a:lnB w="9524">
                      <a:solidFill>
                        <a:srgbClr val="021D49"/>
                      </a:solidFill>
                      <a:prstDash val="soli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5109210" cy="292100"/>
          </a:xfrm>
          <a:prstGeom prst="rect"/>
        </p:spPr>
        <p:txBody>
          <a:bodyPr wrap="square" lIns="0" tIns="0" rIns="0" bIns="0" rtlCol="0" vert="horz">
            <a:spAutoFit/>
          </a:bodyPr>
          <a:lstStyle/>
          <a:p>
            <a:pPr marL="12700">
              <a:lnSpc>
                <a:spcPct val="100000"/>
              </a:lnSpc>
            </a:pPr>
            <a:r>
              <a:rPr dirty="0" sz="1800">
                <a:solidFill>
                  <a:srgbClr val="00467F"/>
                </a:solidFill>
              </a:rPr>
              <a:t>B</a:t>
            </a:r>
            <a:r>
              <a:rPr dirty="0" sz="1800" spc="-320">
                <a:solidFill>
                  <a:srgbClr val="00467F"/>
                </a:solidFill>
              </a:rPr>
              <a:t> </a:t>
            </a:r>
            <a:r>
              <a:rPr dirty="0" sz="1800" spc="145">
                <a:solidFill>
                  <a:srgbClr val="00467F"/>
                </a:solidFill>
              </a:rPr>
              <a:t>EST</a:t>
            </a:r>
            <a:r>
              <a:rPr dirty="0" sz="1800" spc="400">
                <a:solidFill>
                  <a:srgbClr val="00467F"/>
                </a:solidFill>
              </a:rPr>
              <a:t> </a:t>
            </a:r>
            <a:r>
              <a:rPr dirty="0" sz="1800">
                <a:solidFill>
                  <a:srgbClr val="00467F"/>
                </a:solidFill>
              </a:rPr>
              <a:t>P</a:t>
            </a:r>
            <a:r>
              <a:rPr dirty="0" sz="1800" spc="-315">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AC</a:t>
            </a:r>
            <a:r>
              <a:rPr dirty="0" sz="1800" spc="-320">
                <a:solidFill>
                  <a:srgbClr val="00467F"/>
                </a:solidFill>
              </a:rPr>
              <a:t> </a:t>
            </a:r>
            <a:r>
              <a:rPr dirty="0" sz="1800" spc="110">
                <a:solidFill>
                  <a:srgbClr val="00467F"/>
                </a:solidFill>
              </a:rPr>
              <a:t>TI</a:t>
            </a:r>
            <a:r>
              <a:rPr dirty="0" sz="1800" spc="-320">
                <a:solidFill>
                  <a:srgbClr val="00467F"/>
                </a:solidFill>
              </a:rPr>
              <a:t> </a:t>
            </a:r>
            <a:r>
              <a:rPr dirty="0" sz="1800" spc="-5">
                <a:solidFill>
                  <a:srgbClr val="00467F"/>
                </a:solidFill>
              </a:rPr>
              <a:t>C</a:t>
            </a:r>
            <a:r>
              <a:rPr dirty="0" sz="1800" spc="-320">
                <a:solidFill>
                  <a:srgbClr val="00467F"/>
                </a:solidFill>
              </a:rPr>
              <a:t> </a:t>
            </a:r>
            <a:r>
              <a:rPr dirty="0" sz="1800" spc="110">
                <a:solidFill>
                  <a:srgbClr val="00467F"/>
                </a:solidFill>
              </a:rPr>
              <a:t>ES</a:t>
            </a:r>
            <a:r>
              <a:rPr dirty="0" sz="1800" spc="409">
                <a:solidFill>
                  <a:srgbClr val="00467F"/>
                </a:solidFill>
              </a:rPr>
              <a:t> </a:t>
            </a:r>
            <a:r>
              <a:rPr dirty="0" sz="1800" spc="-5">
                <a:solidFill>
                  <a:srgbClr val="00467F"/>
                </a:solidFill>
              </a:rPr>
              <a:t>I</a:t>
            </a:r>
            <a:r>
              <a:rPr dirty="0" sz="1800" spc="-320">
                <a:solidFill>
                  <a:srgbClr val="00467F"/>
                </a:solidFill>
              </a:rPr>
              <a:t> </a:t>
            </a:r>
            <a:r>
              <a:rPr dirty="0" sz="1800" spc="-5">
                <a:solidFill>
                  <a:srgbClr val="00467F"/>
                </a:solidFill>
              </a:rPr>
              <a:t>N</a:t>
            </a:r>
            <a:r>
              <a:rPr dirty="0" sz="1800" spc="430">
                <a:solidFill>
                  <a:srgbClr val="00467F"/>
                </a:solidFill>
              </a:rPr>
              <a:t> </a:t>
            </a:r>
            <a:r>
              <a:rPr dirty="0" sz="1800">
                <a:solidFill>
                  <a:srgbClr val="00467F"/>
                </a:solidFill>
              </a:rPr>
              <a:t>P</a:t>
            </a:r>
            <a:r>
              <a:rPr dirty="0" sz="1800" spc="-320">
                <a:solidFill>
                  <a:srgbClr val="00467F"/>
                </a:solidFill>
              </a:rPr>
              <a:t> </a:t>
            </a:r>
            <a:r>
              <a:rPr dirty="0" sz="1800" spc="110">
                <a:solidFill>
                  <a:srgbClr val="00467F"/>
                </a:solidFill>
              </a:rPr>
              <a:t>ER</a:t>
            </a:r>
            <a:r>
              <a:rPr dirty="0" sz="1800" spc="-325">
                <a:solidFill>
                  <a:srgbClr val="00467F"/>
                </a:solidFill>
              </a:rPr>
              <a:t> </a:t>
            </a:r>
            <a:r>
              <a:rPr dirty="0" sz="1800" spc="145">
                <a:solidFill>
                  <a:srgbClr val="00467F"/>
                </a:solidFill>
              </a:rPr>
              <a:t>SON</a:t>
            </a:r>
            <a:r>
              <a:rPr dirty="0" sz="1800" spc="-320">
                <a:solidFill>
                  <a:srgbClr val="00467F"/>
                </a:solidFill>
              </a:rPr>
              <a:t> </a:t>
            </a:r>
            <a:r>
              <a:rPr dirty="0" sz="1800" spc="105">
                <a:solidFill>
                  <a:srgbClr val="00467F"/>
                </a:solidFill>
              </a:rPr>
              <a:t>AL</a:t>
            </a:r>
            <a:r>
              <a:rPr dirty="0" sz="1800" spc="365">
                <a:solidFill>
                  <a:srgbClr val="00467F"/>
                </a:solidFill>
              </a:rPr>
              <a:t> </a:t>
            </a:r>
            <a:r>
              <a:rPr dirty="0" sz="1800" spc="145">
                <a:solidFill>
                  <a:srgbClr val="00467F"/>
                </a:solidFill>
              </a:rPr>
              <a:t>SEC</a:t>
            </a:r>
            <a:r>
              <a:rPr dirty="0" sz="1800" spc="-320">
                <a:solidFill>
                  <a:srgbClr val="00467F"/>
                </a:solidFill>
              </a:rPr>
              <a:t> </a:t>
            </a:r>
            <a:r>
              <a:rPr dirty="0" sz="1800" spc="-5">
                <a:solidFill>
                  <a:srgbClr val="00467F"/>
                </a:solidFill>
              </a:rPr>
              <a:t>U</a:t>
            </a:r>
            <a:r>
              <a:rPr dirty="0" sz="1800" spc="-325">
                <a:solidFill>
                  <a:srgbClr val="00467F"/>
                </a:solidFill>
              </a:rPr>
              <a:t> </a:t>
            </a:r>
            <a:r>
              <a:rPr dirty="0" sz="1800">
                <a:solidFill>
                  <a:srgbClr val="00467F"/>
                </a:solidFill>
              </a:rPr>
              <a:t>R</a:t>
            </a:r>
            <a:r>
              <a:rPr dirty="0" sz="1800" spc="-325">
                <a:solidFill>
                  <a:srgbClr val="00467F"/>
                </a:solidFill>
              </a:rPr>
              <a:t> </a:t>
            </a:r>
            <a:r>
              <a:rPr dirty="0" sz="1800" spc="-5">
                <a:solidFill>
                  <a:srgbClr val="00467F"/>
                </a:solidFill>
              </a:rPr>
              <a:t>I</a:t>
            </a:r>
            <a:r>
              <a:rPr dirty="0" sz="1800" spc="-320">
                <a:solidFill>
                  <a:srgbClr val="00467F"/>
                </a:solidFill>
              </a:rPr>
              <a:t> </a:t>
            </a:r>
            <a:r>
              <a:rPr dirty="0" sz="1800" spc="110">
                <a:solidFill>
                  <a:srgbClr val="00467F"/>
                </a:solidFill>
              </a:rPr>
              <a:t>TY</a:t>
            </a:r>
            <a:r>
              <a:rPr dirty="0" sz="1800" spc="-315">
                <a:solidFill>
                  <a:srgbClr val="00467F"/>
                </a:solidFill>
              </a:rPr>
              <a:t> </a:t>
            </a:r>
            <a:endParaRPr sz="1800"/>
          </a:p>
        </p:txBody>
      </p:sp>
      <p:sp>
        <p:nvSpPr>
          <p:cNvPr id="3" name="object 3"/>
          <p:cNvSpPr txBox="1"/>
          <p:nvPr/>
        </p:nvSpPr>
        <p:spPr>
          <a:xfrm>
            <a:off x="1194752" y="1271396"/>
            <a:ext cx="5860415" cy="1911350"/>
          </a:xfrm>
          <a:prstGeom prst="rect">
            <a:avLst/>
          </a:prstGeom>
        </p:spPr>
        <p:txBody>
          <a:bodyPr wrap="square" lIns="0" tIns="0" rIns="0" bIns="0" rtlCol="0" vert="horz">
            <a:spAutoFit/>
          </a:bodyPr>
          <a:lstStyle/>
          <a:p>
            <a:pPr marL="12700" marR="5080">
              <a:lnSpc>
                <a:spcPct val="100000"/>
              </a:lnSpc>
            </a:pPr>
            <a:r>
              <a:rPr dirty="0" sz="900" spc="-5">
                <a:solidFill>
                  <a:srgbClr val="3F3F3F"/>
                </a:solidFill>
                <a:latin typeface="Trebuchet MS"/>
                <a:cs typeface="Trebuchet MS"/>
              </a:rPr>
              <a:t>Sign up for a free service called USPS Informed Delivery to digitally preview your mail and manage your packages  scheduled to arrive. For more information on how to enroll, visit </a:t>
            </a:r>
            <a:r>
              <a:rPr dirty="0" sz="900" spc="40">
                <a:solidFill>
                  <a:srgbClr val="3F3F3F"/>
                </a:solidFill>
                <a:latin typeface="Trebuchet MS"/>
                <a:cs typeface="Trebuchet MS"/>
              </a:rPr>
              <a:t> </a:t>
            </a:r>
            <a:r>
              <a:rPr dirty="0" sz="900" spc="-5" u="sng">
                <a:solidFill>
                  <a:srgbClr val="021D48"/>
                </a:solidFill>
                <a:latin typeface="Trebuchet MS"/>
                <a:cs typeface="Trebuchet MS"/>
              </a:rPr>
              <a:t>https://informeddelivery.usps.com/</a:t>
            </a:r>
            <a:endParaRPr sz="900">
              <a:latin typeface="Trebuchet MS"/>
              <a:cs typeface="Trebuchet MS"/>
            </a:endParaRPr>
          </a:p>
          <a:p>
            <a:pPr marL="12700" marR="693420" indent="-635">
              <a:lnSpc>
                <a:spcPct val="294400"/>
              </a:lnSpc>
              <a:spcBef>
                <a:spcPts val="25"/>
              </a:spcBef>
            </a:pPr>
            <a:r>
              <a:rPr dirty="0" sz="900" spc="-5">
                <a:solidFill>
                  <a:srgbClr val="3F3F3F"/>
                </a:solidFill>
                <a:latin typeface="MS PGothic"/>
                <a:cs typeface="MS PGothic"/>
              </a:rPr>
              <a:t>“</a:t>
            </a:r>
            <a:r>
              <a:rPr dirty="0" sz="900" spc="-5">
                <a:solidFill>
                  <a:srgbClr val="3F3F3F"/>
                </a:solidFill>
                <a:latin typeface="Trebuchet MS"/>
                <a:cs typeface="Trebuchet MS"/>
              </a:rPr>
              <a:t>Winter is here!</a:t>
            </a:r>
            <a:r>
              <a:rPr dirty="0" sz="900" spc="-5">
                <a:solidFill>
                  <a:srgbClr val="3F3F3F"/>
                </a:solidFill>
                <a:latin typeface="MS PGothic"/>
                <a:cs typeface="MS PGothic"/>
              </a:rPr>
              <a:t>” </a:t>
            </a:r>
            <a:r>
              <a:rPr dirty="0" sz="900" spc="-5">
                <a:solidFill>
                  <a:srgbClr val="3F3F3F"/>
                </a:solidFill>
                <a:latin typeface="Trebuchet MS"/>
                <a:cs typeface="Trebuchet MS"/>
              </a:rPr>
              <a:t>— </a:t>
            </a:r>
            <a:r>
              <a:rPr dirty="0" sz="900">
                <a:solidFill>
                  <a:srgbClr val="3F3F3F"/>
                </a:solidFill>
                <a:latin typeface="Trebuchet MS"/>
                <a:cs typeface="Trebuchet MS"/>
              </a:rPr>
              <a:t>A </a:t>
            </a:r>
            <a:r>
              <a:rPr dirty="0" sz="900" spc="-5">
                <a:solidFill>
                  <a:srgbClr val="3F3F3F"/>
                </a:solidFill>
                <a:latin typeface="Trebuchet MS"/>
                <a:cs typeface="Trebuchet MS"/>
              </a:rPr>
              <a:t>credit report freeze is free in every U.S. state for you and your dependents  Call your mobile provider to set up a Personal Identification Number </a:t>
            </a:r>
            <a:r>
              <a:rPr dirty="0" sz="900">
                <a:solidFill>
                  <a:srgbClr val="3F3F3F"/>
                </a:solidFill>
                <a:latin typeface="Trebuchet MS"/>
                <a:cs typeface="Trebuchet MS"/>
              </a:rPr>
              <a:t>(PIN) </a:t>
            </a:r>
            <a:r>
              <a:rPr dirty="0" sz="900" spc="-5">
                <a:solidFill>
                  <a:srgbClr val="3F3F3F"/>
                </a:solidFill>
                <a:latin typeface="Trebuchet MS"/>
                <a:cs typeface="Trebuchet MS"/>
              </a:rPr>
              <a:t>to mitigate </a:t>
            </a:r>
            <a:r>
              <a:rPr dirty="0" sz="900" spc="35">
                <a:solidFill>
                  <a:srgbClr val="3F3F3F"/>
                </a:solidFill>
                <a:latin typeface="Trebuchet MS"/>
                <a:cs typeface="Trebuchet MS"/>
              </a:rPr>
              <a:t> </a:t>
            </a:r>
            <a:r>
              <a:rPr dirty="0" sz="900" spc="-5">
                <a:solidFill>
                  <a:srgbClr val="3F3F3F"/>
                </a:solidFill>
                <a:latin typeface="Trebuchet MS"/>
                <a:cs typeface="Trebuchet MS"/>
              </a:rPr>
              <a:t>SIM-Swapping</a:t>
            </a:r>
            <a:endParaRPr sz="900">
              <a:latin typeface="Trebuchet MS"/>
              <a:cs typeface="Trebuchet MS"/>
            </a:endParaRPr>
          </a:p>
          <a:p>
            <a:pPr marL="12700" marR="273050">
              <a:lnSpc>
                <a:spcPts val="3190"/>
              </a:lnSpc>
              <a:spcBef>
                <a:spcPts val="459"/>
              </a:spcBef>
            </a:pPr>
            <a:r>
              <a:rPr dirty="0" sz="900" spc="-5">
                <a:solidFill>
                  <a:srgbClr val="3F3F3F"/>
                </a:solidFill>
                <a:latin typeface="Trebuchet MS"/>
                <a:cs typeface="Trebuchet MS"/>
              </a:rPr>
              <a:t>Utilize a VPN (Virtual Private Network) for business </a:t>
            </a:r>
            <a:r>
              <a:rPr dirty="0" sz="900">
                <a:solidFill>
                  <a:srgbClr val="3F3F3F"/>
                </a:solidFill>
                <a:latin typeface="Trebuchet MS"/>
                <a:cs typeface="Trebuchet MS"/>
              </a:rPr>
              <a:t>&amp; </a:t>
            </a:r>
            <a:r>
              <a:rPr dirty="0" sz="900" spc="-5">
                <a:solidFill>
                  <a:srgbClr val="3F3F3F"/>
                </a:solidFill>
                <a:latin typeface="Trebuchet MS"/>
                <a:cs typeface="Trebuchet MS"/>
              </a:rPr>
              <a:t>personal use, especially if using public Wi-Fi networks  Check </a:t>
            </a:r>
            <a:r>
              <a:rPr dirty="0" sz="900" spc="-5" u="sng">
                <a:solidFill>
                  <a:srgbClr val="021D48"/>
                </a:solidFill>
                <a:latin typeface="Trebuchet MS"/>
                <a:cs typeface="Trebuchet MS"/>
                <a:hlinkClick r:id="rId2"/>
              </a:rPr>
              <a:t>https://haveibeenpwned.com/ </a:t>
            </a:r>
            <a:r>
              <a:rPr dirty="0" sz="900" spc="-5">
                <a:solidFill>
                  <a:srgbClr val="3F3F3F"/>
                </a:solidFill>
                <a:latin typeface="Trebuchet MS"/>
                <a:cs typeface="Trebuchet MS"/>
              </a:rPr>
              <a:t>and change your user IDs and</a:t>
            </a:r>
            <a:r>
              <a:rPr dirty="0" sz="900" spc="135">
                <a:solidFill>
                  <a:srgbClr val="3F3F3F"/>
                </a:solidFill>
                <a:latin typeface="Trebuchet MS"/>
                <a:cs typeface="Trebuchet MS"/>
              </a:rPr>
              <a:t> </a:t>
            </a:r>
            <a:r>
              <a:rPr dirty="0" sz="900" spc="-5">
                <a:solidFill>
                  <a:srgbClr val="3F3F3F"/>
                </a:solidFill>
                <a:latin typeface="Trebuchet MS"/>
                <a:cs typeface="Trebuchet MS"/>
              </a:rPr>
              <a:t>passwords</a:t>
            </a:r>
            <a:endParaRPr sz="900">
              <a:latin typeface="Trebuchet MS"/>
              <a:cs typeface="Trebuchet MS"/>
            </a:endParaRPr>
          </a:p>
        </p:txBody>
      </p:sp>
      <p:sp>
        <p:nvSpPr>
          <p:cNvPr id="4" name="object 4"/>
          <p:cNvSpPr/>
          <p:nvPr/>
        </p:nvSpPr>
        <p:spPr>
          <a:xfrm>
            <a:off x="6309513" y="1619250"/>
            <a:ext cx="539748" cy="612775"/>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57200" y="1149350"/>
            <a:ext cx="658812" cy="4699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77825" y="2095500"/>
            <a:ext cx="815974" cy="712787"/>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5353050" y="3113087"/>
            <a:ext cx="635000" cy="585786"/>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51435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7080250" y="228600"/>
            <a:ext cx="1657349" cy="342900"/>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535940" y="2538539"/>
            <a:ext cx="4112895" cy="431800"/>
          </a:xfrm>
          <a:prstGeom prst="rect">
            <a:avLst/>
          </a:prstGeom>
        </p:spPr>
        <p:txBody>
          <a:bodyPr wrap="square" lIns="0" tIns="0" rIns="0" bIns="0" rtlCol="0" vert="horz">
            <a:spAutoFit/>
          </a:bodyPr>
          <a:lstStyle/>
          <a:p>
            <a:pPr marL="12700">
              <a:lnSpc>
                <a:spcPct val="100000"/>
              </a:lnSpc>
              <a:tabLst>
                <a:tab pos="2113915" algn="l"/>
              </a:tabLst>
            </a:pPr>
            <a:r>
              <a:rPr dirty="0" sz="2700" spc="200">
                <a:solidFill>
                  <a:srgbClr val="FFFFFF"/>
                </a:solidFill>
                <a:latin typeface="Trebuchet MS"/>
                <a:cs typeface="Trebuchet MS"/>
              </a:rPr>
              <a:t>QUESTIONS	</a:t>
            </a:r>
            <a:r>
              <a:rPr dirty="0" sz="2700">
                <a:solidFill>
                  <a:srgbClr val="FFFFFF"/>
                </a:solidFill>
                <a:latin typeface="Trebuchet MS"/>
                <a:cs typeface="Trebuchet MS"/>
              </a:rPr>
              <a:t>&amp;</a:t>
            </a:r>
            <a:r>
              <a:rPr dirty="0" sz="2700" spc="200">
                <a:solidFill>
                  <a:srgbClr val="FFFFFF"/>
                </a:solidFill>
                <a:latin typeface="Trebuchet MS"/>
                <a:cs typeface="Trebuchet MS"/>
              </a:rPr>
              <a:t> </a:t>
            </a:r>
            <a:r>
              <a:rPr dirty="0" sz="2700" spc="195">
                <a:solidFill>
                  <a:srgbClr val="FFFFFF"/>
                </a:solidFill>
                <a:latin typeface="Trebuchet MS"/>
                <a:cs typeface="Trebuchet MS"/>
              </a:rPr>
              <a:t>ANSWERS</a:t>
            </a:r>
            <a:endParaRPr sz="2700">
              <a:latin typeface="Trebuchet MS"/>
              <a:cs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1520190" cy="292100"/>
          </a:xfrm>
          <a:prstGeom prst="rect"/>
        </p:spPr>
        <p:txBody>
          <a:bodyPr wrap="square" lIns="0" tIns="0" rIns="0" bIns="0" rtlCol="0" vert="horz">
            <a:spAutoFit/>
          </a:bodyPr>
          <a:lstStyle/>
          <a:p>
            <a:pPr marL="12700">
              <a:lnSpc>
                <a:spcPct val="100000"/>
              </a:lnSpc>
            </a:pPr>
            <a:r>
              <a:rPr dirty="0" sz="1800" spc="-5">
                <a:solidFill>
                  <a:srgbClr val="00467F"/>
                </a:solidFill>
              </a:rPr>
              <a:t>D</a:t>
            </a:r>
            <a:r>
              <a:rPr dirty="0" sz="1800" spc="-330">
                <a:solidFill>
                  <a:srgbClr val="00467F"/>
                </a:solidFill>
              </a:rPr>
              <a:t> </a:t>
            </a:r>
            <a:r>
              <a:rPr dirty="0" sz="1800" spc="-5">
                <a:solidFill>
                  <a:srgbClr val="00467F"/>
                </a:solidFill>
              </a:rPr>
              <a:t>I</a:t>
            </a:r>
            <a:r>
              <a:rPr dirty="0" sz="1800" spc="-330">
                <a:solidFill>
                  <a:srgbClr val="00467F"/>
                </a:solidFill>
              </a:rPr>
              <a:t> </a:t>
            </a:r>
            <a:r>
              <a:rPr dirty="0" sz="1800" spc="110">
                <a:solidFill>
                  <a:srgbClr val="00467F"/>
                </a:solidFill>
              </a:rPr>
              <a:t>SC</a:t>
            </a:r>
            <a:r>
              <a:rPr dirty="0" sz="1800" spc="-330">
                <a:solidFill>
                  <a:srgbClr val="00467F"/>
                </a:solidFill>
              </a:rPr>
              <a:t> </a:t>
            </a:r>
            <a:r>
              <a:rPr dirty="0" sz="1800" spc="-5">
                <a:solidFill>
                  <a:srgbClr val="00467F"/>
                </a:solidFill>
              </a:rPr>
              <a:t>L</a:t>
            </a:r>
            <a:r>
              <a:rPr dirty="0" sz="1800" spc="-330">
                <a:solidFill>
                  <a:srgbClr val="00467F"/>
                </a:solidFill>
              </a:rPr>
              <a:t> </a:t>
            </a:r>
            <a:r>
              <a:rPr dirty="0" sz="1800" spc="145">
                <a:solidFill>
                  <a:srgbClr val="00467F"/>
                </a:solidFill>
              </a:rPr>
              <a:t>OSU</a:t>
            </a:r>
            <a:r>
              <a:rPr dirty="0" sz="1800" spc="-335">
                <a:solidFill>
                  <a:srgbClr val="00467F"/>
                </a:solidFill>
              </a:rPr>
              <a:t> </a:t>
            </a:r>
            <a:r>
              <a:rPr dirty="0" sz="1800">
                <a:solidFill>
                  <a:srgbClr val="00467F"/>
                </a:solidFill>
              </a:rPr>
              <a:t>R</a:t>
            </a:r>
            <a:r>
              <a:rPr dirty="0" sz="1800" spc="-335">
                <a:solidFill>
                  <a:srgbClr val="00467F"/>
                </a:solidFill>
              </a:rPr>
              <a:t> </a:t>
            </a:r>
            <a:r>
              <a:rPr dirty="0" sz="1800">
                <a:solidFill>
                  <a:srgbClr val="00467F"/>
                </a:solidFill>
              </a:rPr>
              <a:t>E</a:t>
            </a:r>
            <a:endParaRPr sz="1800"/>
          </a:p>
        </p:txBody>
      </p:sp>
      <p:sp>
        <p:nvSpPr>
          <p:cNvPr id="3" name="object 3"/>
          <p:cNvSpPr txBox="1"/>
          <p:nvPr/>
        </p:nvSpPr>
        <p:spPr>
          <a:xfrm>
            <a:off x="548525" y="1271396"/>
            <a:ext cx="8097520" cy="948055"/>
          </a:xfrm>
          <a:prstGeom prst="rect">
            <a:avLst/>
          </a:prstGeom>
        </p:spPr>
        <p:txBody>
          <a:bodyPr wrap="square" lIns="0" tIns="0" rIns="0" bIns="0" rtlCol="0" vert="horz">
            <a:spAutoFit/>
          </a:bodyPr>
          <a:lstStyle/>
          <a:p>
            <a:pPr marL="12700">
              <a:lnSpc>
                <a:spcPct val="100000"/>
              </a:lnSpc>
            </a:pPr>
            <a:r>
              <a:rPr dirty="0" sz="900">
                <a:solidFill>
                  <a:srgbClr val="313231"/>
                </a:solidFill>
                <a:latin typeface="Trebuchet MS"/>
                <a:cs typeface="Trebuchet MS"/>
              </a:rPr>
              <a:t>The </a:t>
            </a:r>
            <a:r>
              <a:rPr dirty="0" sz="900" spc="-5">
                <a:solidFill>
                  <a:srgbClr val="313231"/>
                </a:solidFill>
                <a:latin typeface="Trebuchet MS"/>
                <a:cs typeface="Trebuchet MS"/>
              </a:rPr>
              <a:t>views and opinions expressed in this presentation are those of the speakers, and </a:t>
            </a:r>
            <a:r>
              <a:rPr dirty="0" sz="900">
                <a:solidFill>
                  <a:srgbClr val="313231"/>
                </a:solidFill>
                <a:latin typeface="Trebuchet MS"/>
                <a:cs typeface="Trebuchet MS"/>
              </a:rPr>
              <a:t>do </a:t>
            </a:r>
            <a:r>
              <a:rPr dirty="0" sz="900" spc="-5">
                <a:solidFill>
                  <a:srgbClr val="313231"/>
                </a:solidFill>
                <a:latin typeface="Trebuchet MS"/>
                <a:cs typeface="Trebuchet MS"/>
              </a:rPr>
              <a:t>not necessarily reflect the views or opinions of SunTrust Banks, </a:t>
            </a:r>
            <a:r>
              <a:rPr dirty="0" sz="900" spc="240">
                <a:solidFill>
                  <a:srgbClr val="313231"/>
                </a:solidFill>
                <a:latin typeface="Trebuchet MS"/>
                <a:cs typeface="Trebuchet MS"/>
              </a:rPr>
              <a:t> </a:t>
            </a:r>
            <a:r>
              <a:rPr dirty="0" sz="900" spc="-5">
                <a:solidFill>
                  <a:srgbClr val="313231"/>
                </a:solidFill>
                <a:latin typeface="Trebuchet MS"/>
                <a:cs typeface="Trebuchet MS"/>
              </a:rPr>
              <a:t>Inc.</a:t>
            </a:r>
            <a:endParaRPr sz="900">
              <a:latin typeface="Trebuchet MS"/>
              <a:cs typeface="Trebuchet MS"/>
            </a:endParaRPr>
          </a:p>
          <a:p>
            <a:pPr>
              <a:lnSpc>
                <a:spcPct val="100000"/>
              </a:lnSpc>
              <a:spcBef>
                <a:spcPts val="15"/>
              </a:spcBef>
            </a:pPr>
            <a:endParaRPr sz="1300">
              <a:latin typeface="Times New Roman"/>
              <a:cs typeface="Times New Roman"/>
            </a:endParaRPr>
          </a:p>
          <a:p>
            <a:pPr marL="12700" marR="5080">
              <a:lnSpc>
                <a:spcPct val="100000"/>
              </a:lnSpc>
            </a:pPr>
            <a:r>
              <a:rPr dirty="0" sz="900" spc="-5">
                <a:solidFill>
                  <a:srgbClr val="313231"/>
                </a:solidFill>
                <a:latin typeface="Trebuchet MS"/>
                <a:cs typeface="Trebuchet MS"/>
              </a:rPr>
              <a:t>Reproduction, manipulation, adjustment or transmission, either in part or in whole, is prohibited without prior written permission from SunTrust Banks, Inc.  Third party trademarks contained herein are property of their respective</a:t>
            </a:r>
            <a:r>
              <a:rPr dirty="0" sz="900" spc="229">
                <a:solidFill>
                  <a:srgbClr val="313231"/>
                </a:solidFill>
                <a:latin typeface="Trebuchet MS"/>
                <a:cs typeface="Trebuchet MS"/>
              </a:rPr>
              <a:t> </a:t>
            </a:r>
            <a:r>
              <a:rPr dirty="0" sz="900" spc="-5">
                <a:solidFill>
                  <a:srgbClr val="313231"/>
                </a:solidFill>
                <a:latin typeface="Trebuchet MS"/>
                <a:cs typeface="Trebuchet MS"/>
              </a:rPr>
              <a:t>owners.</a:t>
            </a:r>
            <a:endParaRPr sz="900">
              <a:latin typeface="Trebuchet MS"/>
              <a:cs typeface="Trebuchet MS"/>
            </a:endParaRPr>
          </a:p>
          <a:p>
            <a:pPr>
              <a:lnSpc>
                <a:spcPct val="100000"/>
              </a:lnSpc>
              <a:spcBef>
                <a:spcPts val="15"/>
              </a:spcBef>
            </a:pPr>
            <a:endParaRPr sz="1300">
              <a:latin typeface="Times New Roman"/>
              <a:cs typeface="Times New Roman"/>
            </a:endParaRPr>
          </a:p>
          <a:p>
            <a:pPr marL="12700">
              <a:lnSpc>
                <a:spcPct val="100000"/>
              </a:lnSpc>
            </a:pPr>
            <a:r>
              <a:rPr dirty="0" sz="900" spc="-5">
                <a:solidFill>
                  <a:srgbClr val="313231"/>
                </a:solidFill>
                <a:latin typeface="Trebuchet MS"/>
                <a:cs typeface="Trebuchet MS"/>
              </a:rPr>
              <a:t>SunTrust Bank, Member FDIC. </a:t>
            </a:r>
            <a:r>
              <a:rPr dirty="0" sz="900" spc="-10">
                <a:solidFill>
                  <a:srgbClr val="313231"/>
                </a:solidFill>
                <a:latin typeface="Trebuchet MS"/>
                <a:cs typeface="Trebuchet MS"/>
              </a:rPr>
              <a:t>©2019 </a:t>
            </a:r>
            <a:r>
              <a:rPr dirty="0" sz="900" spc="-5">
                <a:solidFill>
                  <a:srgbClr val="313231"/>
                </a:solidFill>
                <a:latin typeface="Trebuchet MS"/>
                <a:cs typeface="Trebuchet MS"/>
              </a:rPr>
              <a:t>SunTrust Banks, Inc. SUNTRUST and the SunTrust logo are trademarks of SunTrust Banks, Inc. All rights </a:t>
            </a:r>
            <a:r>
              <a:rPr dirty="0" sz="900" spc="190">
                <a:solidFill>
                  <a:srgbClr val="313231"/>
                </a:solidFill>
                <a:latin typeface="Trebuchet MS"/>
                <a:cs typeface="Trebuchet MS"/>
              </a:rPr>
              <a:t> </a:t>
            </a:r>
            <a:r>
              <a:rPr dirty="0" sz="900" spc="-5">
                <a:solidFill>
                  <a:srgbClr val="313231"/>
                </a:solidFill>
                <a:latin typeface="Trebuchet MS"/>
                <a:cs typeface="Trebuchet MS"/>
              </a:rPr>
              <a:t>reserved.</a:t>
            </a:r>
            <a:endParaRPr sz="9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3807460" cy="292100"/>
          </a:xfrm>
          <a:prstGeom prst="rect"/>
        </p:spPr>
        <p:txBody>
          <a:bodyPr wrap="square" lIns="0" tIns="0" rIns="0" bIns="0" rtlCol="0" vert="horz">
            <a:spAutoFit/>
          </a:bodyPr>
          <a:lstStyle/>
          <a:p>
            <a:pPr marL="12700">
              <a:lnSpc>
                <a:spcPct val="100000"/>
              </a:lnSpc>
            </a:pPr>
            <a:r>
              <a:rPr dirty="0" sz="1800">
                <a:solidFill>
                  <a:srgbClr val="00467F"/>
                </a:solidFill>
              </a:rPr>
              <a:t>F</a:t>
            </a:r>
            <a:r>
              <a:rPr dirty="0" sz="1800" spc="-320">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AU</a:t>
            </a:r>
            <a:r>
              <a:rPr dirty="0" sz="1800" spc="-325">
                <a:solidFill>
                  <a:srgbClr val="00467F"/>
                </a:solidFill>
              </a:rPr>
              <a:t> </a:t>
            </a:r>
            <a:r>
              <a:rPr dirty="0" sz="1800" spc="-5">
                <a:solidFill>
                  <a:srgbClr val="00467F"/>
                </a:solidFill>
              </a:rPr>
              <a:t>D</a:t>
            </a:r>
            <a:r>
              <a:rPr dirty="0" sz="1800" spc="434">
                <a:solidFill>
                  <a:srgbClr val="00467F"/>
                </a:solidFill>
              </a:rPr>
              <a:t> </a:t>
            </a:r>
            <a:r>
              <a:rPr dirty="0" sz="1800">
                <a:solidFill>
                  <a:srgbClr val="00467F"/>
                </a:solidFill>
              </a:rPr>
              <a:t>S</a:t>
            </a:r>
            <a:r>
              <a:rPr dirty="0" sz="1800" spc="-325">
                <a:solidFill>
                  <a:srgbClr val="00467F"/>
                </a:solidFill>
              </a:rPr>
              <a:t> </a:t>
            </a:r>
            <a:r>
              <a:rPr dirty="0" sz="1800" spc="75">
                <a:solidFill>
                  <a:srgbClr val="00467F"/>
                </a:solidFill>
              </a:rPr>
              <a:t>TATI</a:t>
            </a:r>
            <a:r>
              <a:rPr dirty="0" sz="1800" spc="-320">
                <a:solidFill>
                  <a:srgbClr val="00467F"/>
                </a:solidFill>
              </a:rPr>
              <a:t> </a:t>
            </a:r>
            <a:r>
              <a:rPr dirty="0" sz="1800" spc="145">
                <a:solidFill>
                  <a:srgbClr val="00467F"/>
                </a:solidFill>
              </a:rPr>
              <a:t>STI</a:t>
            </a:r>
            <a:r>
              <a:rPr dirty="0" sz="1800" spc="-315">
                <a:solidFill>
                  <a:srgbClr val="00467F"/>
                </a:solidFill>
              </a:rPr>
              <a:t> </a:t>
            </a:r>
            <a:r>
              <a:rPr dirty="0" sz="1800" spc="-5">
                <a:solidFill>
                  <a:srgbClr val="00467F"/>
                </a:solidFill>
              </a:rPr>
              <a:t>C</a:t>
            </a:r>
            <a:r>
              <a:rPr dirty="0" sz="1800" spc="-320">
                <a:solidFill>
                  <a:srgbClr val="00467F"/>
                </a:solidFill>
              </a:rPr>
              <a:t> </a:t>
            </a:r>
            <a:r>
              <a:rPr dirty="0" sz="1800">
                <a:solidFill>
                  <a:srgbClr val="00467F"/>
                </a:solidFill>
              </a:rPr>
              <a:t>S</a:t>
            </a:r>
            <a:r>
              <a:rPr dirty="0" sz="1800" spc="430">
                <a:solidFill>
                  <a:srgbClr val="00467F"/>
                </a:solidFill>
              </a:rPr>
              <a:t> </a:t>
            </a:r>
            <a:r>
              <a:rPr dirty="0" sz="1800" spc="-5">
                <a:solidFill>
                  <a:srgbClr val="00467F"/>
                </a:solidFill>
              </a:rPr>
              <a:t>L</a:t>
            </a:r>
            <a:r>
              <a:rPr dirty="0" sz="1800" spc="-320">
                <a:solidFill>
                  <a:srgbClr val="00467F"/>
                </a:solidFill>
              </a:rPr>
              <a:t> </a:t>
            </a:r>
            <a:r>
              <a:rPr dirty="0" sz="1800" spc="105">
                <a:solidFill>
                  <a:srgbClr val="00467F"/>
                </a:solidFill>
              </a:rPr>
              <a:t>AN</a:t>
            </a:r>
            <a:r>
              <a:rPr dirty="0" sz="1800" spc="-320">
                <a:solidFill>
                  <a:srgbClr val="00467F"/>
                </a:solidFill>
              </a:rPr>
              <a:t> </a:t>
            </a:r>
            <a:r>
              <a:rPr dirty="0" sz="1800" spc="-5">
                <a:solidFill>
                  <a:srgbClr val="00467F"/>
                </a:solidFill>
              </a:rPr>
              <a:t>D</a:t>
            </a:r>
            <a:r>
              <a:rPr dirty="0" sz="1800" spc="-320">
                <a:solidFill>
                  <a:srgbClr val="00467F"/>
                </a:solidFill>
              </a:rPr>
              <a:t> </a:t>
            </a:r>
            <a:r>
              <a:rPr dirty="0" sz="1800" spc="110">
                <a:solidFill>
                  <a:srgbClr val="00467F"/>
                </a:solidFill>
              </a:rPr>
              <a:t>SC</a:t>
            </a:r>
            <a:r>
              <a:rPr dirty="0" sz="1800" spc="-320">
                <a:solidFill>
                  <a:srgbClr val="00467F"/>
                </a:solidFill>
              </a:rPr>
              <a:t> </a:t>
            </a:r>
            <a:r>
              <a:rPr dirty="0" sz="1800" spc="110">
                <a:solidFill>
                  <a:srgbClr val="00467F"/>
                </a:solidFill>
              </a:rPr>
              <a:t>AP</a:t>
            </a:r>
            <a:r>
              <a:rPr dirty="0" sz="1800" spc="-315">
                <a:solidFill>
                  <a:srgbClr val="00467F"/>
                </a:solidFill>
              </a:rPr>
              <a:t> </a:t>
            </a:r>
            <a:r>
              <a:rPr dirty="0" sz="1800">
                <a:solidFill>
                  <a:srgbClr val="00467F"/>
                </a:solidFill>
              </a:rPr>
              <a:t>E</a:t>
            </a:r>
            <a:endParaRPr sz="1800"/>
          </a:p>
        </p:txBody>
      </p:sp>
      <p:sp>
        <p:nvSpPr>
          <p:cNvPr id="3" name="object 3"/>
          <p:cNvSpPr txBox="1"/>
          <p:nvPr/>
        </p:nvSpPr>
        <p:spPr>
          <a:xfrm>
            <a:off x="924133" y="1689681"/>
            <a:ext cx="1430655" cy="455295"/>
          </a:xfrm>
          <a:prstGeom prst="rect">
            <a:avLst/>
          </a:prstGeom>
        </p:spPr>
        <p:txBody>
          <a:bodyPr wrap="square" lIns="0" tIns="0" rIns="0" bIns="0" rtlCol="0" vert="horz">
            <a:spAutoFit/>
          </a:bodyPr>
          <a:lstStyle/>
          <a:p>
            <a:pPr marL="268605" marR="5080" indent="-256540">
              <a:lnSpc>
                <a:spcPct val="120000"/>
              </a:lnSpc>
            </a:pPr>
            <a:r>
              <a:rPr dirty="0" sz="1200" spc="-20" b="1">
                <a:solidFill>
                  <a:srgbClr val="00467F"/>
                </a:solidFill>
                <a:latin typeface="Trebuchet MS"/>
                <a:cs typeface="Trebuchet MS"/>
              </a:rPr>
              <a:t>Globally, </a:t>
            </a:r>
            <a:r>
              <a:rPr dirty="0" sz="1200">
                <a:solidFill>
                  <a:srgbClr val="313231"/>
                </a:solidFill>
                <a:latin typeface="Trebuchet MS"/>
                <a:cs typeface="Trebuchet MS"/>
              </a:rPr>
              <a:t>fraud</a:t>
            </a:r>
            <a:r>
              <a:rPr dirty="0" sz="1200" spc="-100">
                <a:solidFill>
                  <a:srgbClr val="313231"/>
                </a:solidFill>
                <a:latin typeface="Trebuchet MS"/>
                <a:cs typeface="Trebuchet MS"/>
              </a:rPr>
              <a:t> </a:t>
            </a:r>
            <a:r>
              <a:rPr dirty="0" sz="1200" spc="-5">
                <a:solidFill>
                  <a:srgbClr val="313231"/>
                </a:solidFill>
                <a:latin typeface="Trebuchet MS"/>
                <a:cs typeface="Trebuchet MS"/>
              </a:rPr>
              <a:t>costs  </a:t>
            </a:r>
            <a:r>
              <a:rPr dirty="0" sz="1200">
                <a:solidFill>
                  <a:srgbClr val="313231"/>
                </a:solidFill>
                <a:latin typeface="Trebuchet MS"/>
                <a:cs typeface="Trebuchet MS"/>
              </a:rPr>
              <a:t>an</a:t>
            </a:r>
            <a:r>
              <a:rPr dirty="0" sz="1200" spc="-110">
                <a:solidFill>
                  <a:srgbClr val="313231"/>
                </a:solidFill>
                <a:latin typeface="Trebuchet MS"/>
                <a:cs typeface="Trebuchet MS"/>
              </a:rPr>
              <a:t> </a:t>
            </a:r>
            <a:r>
              <a:rPr dirty="0" sz="1200">
                <a:solidFill>
                  <a:srgbClr val="313231"/>
                </a:solidFill>
                <a:latin typeface="Trebuchet MS"/>
                <a:cs typeface="Trebuchet MS"/>
              </a:rPr>
              <a:t>estimated</a:t>
            </a:r>
            <a:endParaRPr sz="1200">
              <a:latin typeface="Trebuchet MS"/>
              <a:cs typeface="Trebuchet MS"/>
            </a:endParaRPr>
          </a:p>
        </p:txBody>
      </p:sp>
      <p:sp>
        <p:nvSpPr>
          <p:cNvPr id="4" name="object 4"/>
          <p:cNvSpPr txBox="1"/>
          <p:nvPr/>
        </p:nvSpPr>
        <p:spPr>
          <a:xfrm>
            <a:off x="791545" y="2251020"/>
            <a:ext cx="1694180" cy="881380"/>
          </a:xfrm>
          <a:prstGeom prst="rect">
            <a:avLst/>
          </a:prstGeom>
        </p:spPr>
        <p:txBody>
          <a:bodyPr wrap="square" lIns="0" tIns="0" rIns="0" bIns="0" rtlCol="0" vert="horz">
            <a:spAutoFit/>
          </a:bodyPr>
          <a:lstStyle/>
          <a:p>
            <a:pPr algn="ctr">
              <a:lnSpc>
                <a:spcPct val="100000"/>
              </a:lnSpc>
            </a:pPr>
            <a:r>
              <a:rPr dirty="0" sz="4400" spc="-5">
                <a:solidFill>
                  <a:srgbClr val="00A1DF"/>
                </a:solidFill>
                <a:latin typeface="Trebuchet MS"/>
                <a:cs typeface="Trebuchet MS"/>
              </a:rPr>
              <a:t>$4</a:t>
            </a:r>
            <a:r>
              <a:rPr dirty="0" sz="4400">
                <a:solidFill>
                  <a:srgbClr val="00A1DF"/>
                </a:solidFill>
                <a:latin typeface="Trebuchet MS"/>
                <a:cs typeface="Trebuchet MS"/>
              </a:rPr>
              <a:t>.</a:t>
            </a:r>
            <a:r>
              <a:rPr dirty="0" sz="4400" spc="-5">
                <a:solidFill>
                  <a:srgbClr val="00A1DF"/>
                </a:solidFill>
                <a:latin typeface="Trebuchet MS"/>
                <a:cs typeface="Trebuchet MS"/>
              </a:rPr>
              <a:t>063</a:t>
            </a:r>
            <a:endParaRPr sz="4400">
              <a:latin typeface="Trebuchet MS"/>
              <a:cs typeface="Trebuchet MS"/>
            </a:endParaRPr>
          </a:p>
          <a:p>
            <a:pPr algn="ctr" marL="1270">
              <a:lnSpc>
                <a:spcPct val="100000"/>
              </a:lnSpc>
              <a:spcBef>
                <a:spcPts val="90"/>
              </a:spcBef>
            </a:pPr>
            <a:r>
              <a:rPr dirty="0" sz="1200" spc="-5" b="1">
                <a:solidFill>
                  <a:srgbClr val="00A1DF"/>
                </a:solidFill>
                <a:latin typeface="Trebuchet MS"/>
                <a:cs typeface="Trebuchet MS"/>
              </a:rPr>
              <a:t>trillion</a:t>
            </a:r>
            <a:r>
              <a:rPr dirty="0" sz="1200" spc="-80" b="1">
                <a:solidFill>
                  <a:srgbClr val="00A1DF"/>
                </a:solidFill>
                <a:latin typeface="Trebuchet MS"/>
                <a:cs typeface="Trebuchet MS"/>
              </a:rPr>
              <a:t> </a:t>
            </a:r>
            <a:r>
              <a:rPr dirty="0" sz="1200" spc="-5">
                <a:solidFill>
                  <a:srgbClr val="313231"/>
                </a:solidFill>
                <a:latin typeface="Trebuchet MS"/>
                <a:cs typeface="Trebuchet MS"/>
              </a:rPr>
              <a:t>annually</a:t>
            </a:r>
            <a:endParaRPr sz="1200">
              <a:latin typeface="Trebuchet MS"/>
              <a:cs typeface="Trebuchet MS"/>
            </a:endParaRPr>
          </a:p>
        </p:txBody>
      </p:sp>
      <p:sp>
        <p:nvSpPr>
          <p:cNvPr id="5" name="object 5"/>
          <p:cNvSpPr txBox="1"/>
          <p:nvPr/>
        </p:nvSpPr>
        <p:spPr>
          <a:xfrm>
            <a:off x="523240" y="937356"/>
            <a:ext cx="2252345" cy="175895"/>
          </a:xfrm>
          <a:prstGeom prst="rect">
            <a:avLst/>
          </a:prstGeom>
        </p:spPr>
        <p:txBody>
          <a:bodyPr wrap="square" lIns="0" tIns="0" rIns="0" bIns="0" rtlCol="0" vert="horz">
            <a:spAutoFit/>
          </a:bodyPr>
          <a:lstStyle/>
          <a:p>
            <a:pPr marL="12700">
              <a:lnSpc>
                <a:spcPct val="100000"/>
              </a:lnSpc>
            </a:pPr>
            <a:r>
              <a:rPr dirty="0" sz="1050" spc="5">
                <a:solidFill>
                  <a:srgbClr val="00467F"/>
                </a:solidFill>
                <a:latin typeface="Trebuchet MS"/>
                <a:cs typeface="Trebuchet MS"/>
              </a:rPr>
              <a:t>W</a:t>
            </a:r>
            <a:r>
              <a:rPr dirty="0" sz="1050" spc="-95">
                <a:solidFill>
                  <a:srgbClr val="00467F"/>
                </a:solidFill>
                <a:latin typeface="Trebuchet MS"/>
                <a:cs typeface="Trebuchet MS"/>
              </a:rPr>
              <a:t> </a:t>
            </a:r>
            <a:r>
              <a:rPr dirty="0" sz="1050">
                <a:solidFill>
                  <a:srgbClr val="00467F"/>
                </a:solidFill>
                <a:latin typeface="Trebuchet MS"/>
                <a:cs typeface="Trebuchet MS"/>
              </a:rPr>
              <a:t>H</a:t>
            </a:r>
            <a:r>
              <a:rPr dirty="0" sz="1050" spc="-9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T </a:t>
            </a:r>
            <a:r>
              <a:rPr dirty="0" sz="1050" spc="100">
                <a:solidFill>
                  <a:srgbClr val="00467F"/>
                </a:solidFill>
                <a:latin typeface="Trebuchet MS"/>
                <a:cs typeface="Trebuchet MS"/>
              </a:rPr>
              <a:t> </a:t>
            </a:r>
            <a:r>
              <a:rPr dirty="0" sz="1050">
                <a:solidFill>
                  <a:srgbClr val="00467F"/>
                </a:solidFill>
                <a:latin typeface="Trebuchet MS"/>
                <a:cs typeface="Trebuchet MS"/>
              </a:rPr>
              <a:t>D</a:t>
            </a:r>
            <a:r>
              <a:rPr dirty="0" sz="1050" spc="-95">
                <a:solidFill>
                  <a:srgbClr val="00467F"/>
                </a:solidFill>
                <a:latin typeface="Trebuchet MS"/>
                <a:cs typeface="Trebuchet MS"/>
              </a:rPr>
              <a:t> </a:t>
            </a:r>
            <a:r>
              <a:rPr dirty="0" sz="1050">
                <a:solidFill>
                  <a:srgbClr val="00467F"/>
                </a:solidFill>
                <a:latin typeface="Trebuchet MS"/>
                <a:cs typeface="Trebuchet MS"/>
              </a:rPr>
              <a:t>O </a:t>
            </a:r>
            <a:r>
              <a:rPr dirty="0" sz="1050" spc="120">
                <a:solidFill>
                  <a:srgbClr val="00467F"/>
                </a:solidFill>
                <a:latin typeface="Trebuchet MS"/>
                <a:cs typeface="Trebuchet MS"/>
              </a:rPr>
              <a:t> </a:t>
            </a:r>
            <a:r>
              <a:rPr dirty="0" sz="1050" spc="5">
                <a:solidFill>
                  <a:srgbClr val="00467F"/>
                </a:solidFill>
                <a:latin typeface="Trebuchet MS"/>
                <a:cs typeface="Trebuchet MS"/>
              </a:rPr>
              <a:t>W</a:t>
            </a:r>
            <a:r>
              <a:rPr dirty="0" sz="1050" spc="-95">
                <a:solidFill>
                  <a:srgbClr val="00467F"/>
                </a:solidFill>
                <a:latin typeface="Trebuchet MS"/>
                <a:cs typeface="Trebuchet MS"/>
              </a:rPr>
              <a:t> </a:t>
            </a:r>
            <a:r>
              <a:rPr dirty="0" sz="1050">
                <a:solidFill>
                  <a:srgbClr val="00467F"/>
                </a:solidFill>
                <a:latin typeface="Trebuchet MS"/>
                <a:cs typeface="Trebuchet MS"/>
              </a:rPr>
              <a:t>E </a:t>
            </a:r>
            <a:r>
              <a:rPr dirty="0" sz="1050" spc="110">
                <a:solidFill>
                  <a:srgbClr val="00467F"/>
                </a:solidFill>
                <a:latin typeface="Trebuchet MS"/>
                <a:cs typeface="Trebuchet MS"/>
              </a:rPr>
              <a:t> </a:t>
            </a:r>
            <a:r>
              <a:rPr dirty="0" sz="1050">
                <a:solidFill>
                  <a:srgbClr val="00467F"/>
                </a:solidFill>
                <a:latin typeface="Trebuchet MS"/>
                <a:cs typeface="Trebuchet MS"/>
              </a:rPr>
              <a:t>K</a:t>
            </a:r>
            <a:r>
              <a:rPr dirty="0" sz="1050" spc="-90">
                <a:solidFill>
                  <a:srgbClr val="00467F"/>
                </a:solidFill>
                <a:latin typeface="Trebuchet MS"/>
                <a:cs typeface="Trebuchet MS"/>
              </a:rPr>
              <a:t> </a:t>
            </a:r>
            <a:r>
              <a:rPr dirty="0" sz="1050">
                <a:solidFill>
                  <a:srgbClr val="00467F"/>
                </a:solidFill>
                <a:latin typeface="Trebuchet MS"/>
                <a:cs typeface="Trebuchet MS"/>
              </a:rPr>
              <a:t>N</a:t>
            </a:r>
            <a:r>
              <a:rPr dirty="0" sz="1050" spc="-95">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spc="5">
                <a:solidFill>
                  <a:srgbClr val="00467F"/>
                </a:solidFill>
                <a:latin typeface="Trebuchet MS"/>
                <a:cs typeface="Trebuchet MS"/>
              </a:rPr>
              <a:t>W </a:t>
            </a:r>
            <a:r>
              <a:rPr dirty="0" sz="1050" spc="105">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B</a:t>
            </a:r>
            <a:r>
              <a:rPr dirty="0" sz="1050" spc="-95">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a:solidFill>
                  <a:srgbClr val="00467F"/>
                </a:solidFill>
                <a:latin typeface="Trebuchet MS"/>
                <a:cs typeface="Trebuchet MS"/>
              </a:rPr>
              <a:t>T</a:t>
            </a:r>
            <a:endParaRPr sz="1050">
              <a:latin typeface="Trebuchet MS"/>
              <a:cs typeface="Trebuchet MS"/>
            </a:endParaRPr>
          </a:p>
        </p:txBody>
      </p:sp>
      <p:sp>
        <p:nvSpPr>
          <p:cNvPr id="6" name="object 6"/>
          <p:cNvSpPr txBox="1"/>
          <p:nvPr/>
        </p:nvSpPr>
        <p:spPr>
          <a:xfrm>
            <a:off x="2844303" y="937356"/>
            <a:ext cx="178625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H</a:t>
            </a:r>
            <a:r>
              <a:rPr dirty="0" sz="1050" spc="-90">
                <a:solidFill>
                  <a:srgbClr val="00467F"/>
                </a:solidFill>
                <a:latin typeface="Trebuchet MS"/>
                <a:cs typeface="Trebuchet MS"/>
              </a:rPr>
              <a:t> </a:t>
            </a:r>
            <a:r>
              <a:rPr dirty="0" sz="1050">
                <a:solidFill>
                  <a:srgbClr val="00467F"/>
                </a:solidFill>
                <a:latin typeface="Trebuchet MS"/>
                <a:cs typeface="Trebuchet MS"/>
              </a:rPr>
              <a:t>E </a:t>
            </a:r>
            <a:r>
              <a:rPr dirty="0" sz="1050" spc="95">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T </a:t>
            </a:r>
            <a:r>
              <a:rPr dirty="0" sz="1050" spc="10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F </a:t>
            </a:r>
            <a:r>
              <a:rPr dirty="0" sz="1050" spc="120">
                <a:solidFill>
                  <a:srgbClr val="00467F"/>
                </a:solidFill>
                <a:latin typeface="Trebuchet MS"/>
                <a:cs typeface="Trebuchet MS"/>
              </a:rPr>
              <a:t> </a:t>
            </a:r>
            <a:r>
              <a:rPr dirty="0" sz="1050">
                <a:solidFill>
                  <a:srgbClr val="00467F"/>
                </a:solidFill>
                <a:latin typeface="Trebuchet MS"/>
                <a:cs typeface="Trebuchet MS"/>
              </a:rPr>
              <a:t>F</a:t>
            </a:r>
            <a:r>
              <a:rPr dirty="0" sz="1050" spc="-100">
                <a:solidFill>
                  <a:srgbClr val="00467F"/>
                </a:solidFill>
                <a:latin typeface="Trebuchet MS"/>
                <a:cs typeface="Trebuchet MS"/>
              </a:rPr>
              <a:t> </a:t>
            </a:r>
            <a:r>
              <a:rPr dirty="0" sz="1050" spc="114">
                <a:solidFill>
                  <a:srgbClr val="00467F"/>
                </a:solidFill>
                <a:latin typeface="Trebuchet MS"/>
                <a:cs typeface="Trebuchet MS"/>
              </a:rPr>
              <a:t>RA</a:t>
            </a:r>
            <a:r>
              <a:rPr dirty="0" sz="1050" spc="-95">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a:solidFill>
                  <a:srgbClr val="00467F"/>
                </a:solidFill>
                <a:latin typeface="Trebuchet MS"/>
                <a:cs typeface="Trebuchet MS"/>
              </a:rPr>
              <a:t>D</a:t>
            </a:r>
            <a:r>
              <a:rPr dirty="0" sz="1050" spc="-95">
                <a:solidFill>
                  <a:srgbClr val="00467F"/>
                </a:solidFill>
                <a:latin typeface="Trebuchet MS"/>
                <a:cs typeface="Trebuchet MS"/>
              </a:rPr>
              <a:t> </a:t>
            </a:r>
            <a:r>
              <a:rPr dirty="0" sz="1050">
                <a:solidFill>
                  <a:srgbClr val="00467F"/>
                </a:solidFill>
                <a:latin typeface="Trebuchet MS"/>
                <a:cs typeface="Trebuchet MS"/>
              </a:rPr>
              <a:t>?</a:t>
            </a:r>
            <a:endParaRPr sz="1050">
              <a:latin typeface="Trebuchet MS"/>
              <a:cs typeface="Trebuchet MS"/>
            </a:endParaRPr>
          </a:p>
        </p:txBody>
      </p:sp>
      <p:sp>
        <p:nvSpPr>
          <p:cNvPr id="7" name="object 7"/>
          <p:cNvSpPr txBox="1"/>
          <p:nvPr/>
        </p:nvSpPr>
        <p:spPr>
          <a:xfrm>
            <a:off x="8994140" y="4940680"/>
            <a:ext cx="70485" cy="106045"/>
          </a:xfrm>
          <a:prstGeom prst="rect">
            <a:avLst/>
          </a:prstGeom>
        </p:spPr>
        <p:txBody>
          <a:bodyPr wrap="square" lIns="0" tIns="0" rIns="0" bIns="0" rtlCol="0" vert="horz">
            <a:spAutoFit/>
          </a:bodyPr>
          <a:lstStyle/>
          <a:p>
            <a:pPr marL="12700">
              <a:lnSpc>
                <a:spcPct val="100000"/>
              </a:lnSpc>
            </a:pPr>
            <a:r>
              <a:rPr dirty="0" sz="600" b="1">
                <a:solidFill>
                  <a:srgbClr val="222222"/>
                </a:solidFill>
                <a:latin typeface="Trebuchet MS"/>
                <a:cs typeface="Trebuchet MS"/>
              </a:rPr>
              <a:t>3</a:t>
            </a:r>
            <a:endParaRPr sz="600">
              <a:latin typeface="Trebuchet MS"/>
              <a:cs typeface="Trebuchet MS"/>
            </a:endParaRPr>
          </a:p>
        </p:txBody>
      </p:sp>
      <p:sp>
        <p:nvSpPr>
          <p:cNvPr id="8" name="object 8"/>
          <p:cNvSpPr txBox="1"/>
          <p:nvPr/>
        </p:nvSpPr>
        <p:spPr>
          <a:xfrm>
            <a:off x="2908449" y="2264834"/>
            <a:ext cx="318770" cy="695960"/>
          </a:xfrm>
          <a:prstGeom prst="rect">
            <a:avLst/>
          </a:prstGeom>
        </p:spPr>
        <p:txBody>
          <a:bodyPr wrap="square" lIns="0" tIns="0" rIns="0" bIns="0" rtlCol="0" vert="horz">
            <a:spAutoFit/>
          </a:bodyPr>
          <a:lstStyle/>
          <a:p>
            <a:pPr marL="12700">
              <a:lnSpc>
                <a:spcPct val="100000"/>
              </a:lnSpc>
            </a:pPr>
            <a:r>
              <a:rPr dirty="0" sz="4400">
                <a:solidFill>
                  <a:srgbClr val="313231"/>
                </a:solidFill>
                <a:latin typeface="Trebuchet MS"/>
                <a:cs typeface="Trebuchet MS"/>
              </a:rPr>
              <a:t>=</a:t>
            </a:r>
            <a:endParaRPr sz="4400">
              <a:latin typeface="Trebuchet MS"/>
              <a:cs typeface="Trebuchet MS"/>
            </a:endParaRPr>
          </a:p>
        </p:txBody>
      </p:sp>
      <p:sp>
        <p:nvSpPr>
          <p:cNvPr id="9" name="object 9"/>
          <p:cNvSpPr txBox="1"/>
          <p:nvPr/>
        </p:nvSpPr>
        <p:spPr>
          <a:xfrm>
            <a:off x="5910543" y="2264834"/>
            <a:ext cx="318770" cy="695960"/>
          </a:xfrm>
          <a:prstGeom prst="rect">
            <a:avLst/>
          </a:prstGeom>
        </p:spPr>
        <p:txBody>
          <a:bodyPr wrap="square" lIns="0" tIns="0" rIns="0" bIns="0" rtlCol="0" vert="horz">
            <a:spAutoFit/>
          </a:bodyPr>
          <a:lstStyle/>
          <a:p>
            <a:pPr marL="12700">
              <a:lnSpc>
                <a:spcPct val="100000"/>
              </a:lnSpc>
            </a:pPr>
            <a:r>
              <a:rPr dirty="0" sz="4400">
                <a:solidFill>
                  <a:srgbClr val="313231"/>
                </a:solidFill>
                <a:latin typeface="Trebuchet MS"/>
                <a:cs typeface="Trebuchet MS"/>
              </a:rPr>
              <a:t>=</a:t>
            </a:r>
            <a:endParaRPr sz="4400">
              <a:latin typeface="Trebuchet MS"/>
              <a:cs typeface="Trebuchet MS"/>
            </a:endParaRPr>
          </a:p>
        </p:txBody>
      </p:sp>
      <p:sp>
        <p:nvSpPr>
          <p:cNvPr id="10" name="object 10"/>
          <p:cNvSpPr txBox="1"/>
          <p:nvPr/>
        </p:nvSpPr>
        <p:spPr>
          <a:xfrm>
            <a:off x="3427183" y="1719726"/>
            <a:ext cx="2157095" cy="199390"/>
          </a:xfrm>
          <a:prstGeom prst="rect">
            <a:avLst/>
          </a:prstGeom>
        </p:spPr>
        <p:txBody>
          <a:bodyPr wrap="square" lIns="0" tIns="0" rIns="0" bIns="0" rtlCol="0" vert="horz">
            <a:spAutoFit/>
          </a:bodyPr>
          <a:lstStyle/>
          <a:p>
            <a:pPr marL="12700">
              <a:lnSpc>
                <a:spcPct val="100000"/>
              </a:lnSpc>
            </a:pPr>
            <a:r>
              <a:rPr dirty="0" sz="1200" spc="-5" b="1">
                <a:solidFill>
                  <a:srgbClr val="00467F"/>
                </a:solidFill>
                <a:latin typeface="Trebuchet MS"/>
                <a:cs typeface="Trebuchet MS"/>
              </a:rPr>
              <a:t>Gross Domestic Product</a:t>
            </a:r>
            <a:r>
              <a:rPr dirty="0" sz="1200" spc="-70" b="1">
                <a:solidFill>
                  <a:srgbClr val="00467F"/>
                </a:solidFill>
                <a:latin typeface="Trebuchet MS"/>
                <a:cs typeface="Trebuchet MS"/>
              </a:rPr>
              <a:t> </a:t>
            </a:r>
            <a:r>
              <a:rPr dirty="0" sz="1200" spc="-5" b="1">
                <a:solidFill>
                  <a:srgbClr val="00467F"/>
                </a:solidFill>
                <a:latin typeface="Trebuchet MS"/>
                <a:cs typeface="Trebuchet MS"/>
              </a:rPr>
              <a:t>(GDP)</a:t>
            </a:r>
            <a:endParaRPr sz="1200">
              <a:latin typeface="Trebuchet MS"/>
              <a:cs typeface="Trebuchet MS"/>
            </a:endParaRPr>
          </a:p>
        </p:txBody>
      </p:sp>
      <p:sp>
        <p:nvSpPr>
          <p:cNvPr id="11" name="object 11"/>
          <p:cNvSpPr txBox="1"/>
          <p:nvPr/>
        </p:nvSpPr>
        <p:spPr>
          <a:xfrm>
            <a:off x="4160227" y="3548526"/>
            <a:ext cx="693420" cy="199390"/>
          </a:xfrm>
          <a:prstGeom prst="rect">
            <a:avLst/>
          </a:prstGeom>
        </p:spPr>
        <p:txBody>
          <a:bodyPr wrap="square" lIns="0" tIns="0" rIns="0" bIns="0" rtlCol="0" vert="horz">
            <a:spAutoFit/>
          </a:bodyPr>
          <a:lstStyle/>
          <a:p>
            <a:pPr marL="12700">
              <a:lnSpc>
                <a:spcPct val="100000"/>
              </a:lnSpc>
            </a:pPr>
            <a:r>
              <a:rPr dirty="0" sz="1200" spc="5">
                <a:solidFill>
                  <a:srgbClr val="313231"/>
                </a:solidFill>
                <a:latin typeface="Trebuchet MS"/>
                <a:cs typeface="Trebuchet MS"/>
              </a:rPr>
              <a:t>c</a:t>
            </a:r>
            <a:r>
              <a:rPr dirty="0" sz="1200">
                <a:solidFill>
                  <a:srgbClr val="313231"/>
                </a:solidFill>
                <a:latin typeface="Trebuchet MS"/>
                <a:cs typeface="Trebuchet MS"/>
              </a:rPr>
              <a:t>om</a:t>
            </a:r>
            <a:r>
              <a:rPr dirty="0" sz="1200" spc="-5">
                <a:solidFill>
                  <a:srgbClr val="313231"/>
                </a:solidFill>
                <a:latin typeface="Trebuchet MS"/>
                <a:cs typeface="Trebuchet MS"/>
              </a:rPr>
              <a:t>b</a:t>
            </a:r>
            <a:r>
              <a:rPr dirty="0" sz="1200">
                <a:solidFill>
                  <a:srgbClr val="313231"/>
                </a:solidFill>
                <a:latin typeface="Trebuchet MS"/>
                <a:cs typeface="Trebuchet MS"/>
              </a:rPr>
              <a:t>i</a:t>
            </a:r>
            <a:r>
              <a:rPr dirty="0" sz="1200" spc="-5">
                <a:solidFill>
                  <a:srgbClr val="313231"/>
                </a:solidFill>
                <a:latin typeface="Trebuchet MS"/>
                <a:cs typeface="Trebuchet MS"/>
              </a:rPr>
              <a:t>n</a:t>
            </a:r>
            <a:r>
              <a:rPr dirty="0" sz="1200">
                <a:solidFill>
                  <a:srgbClr val="313231"/>
                </a:solidFill>
                <a:latin typeface="Trebuchet MS"/>
                <a:cs typeface="Trebuchet MS"/>
              </a:rPr>
              <a:t>ed</a:t>
            </a:r>
            <a:endParaRPr sz="1200">
              <a:latin typeface="Trebuchet MS"/>
              <a:cs typeface="Trebuchet MS"/>
            </a:endParaRPr>
          </a:p>
        </p:txBody>
      </p:sp>
      <p:sp>
        <p:nvSpPr>
          <p:cNvPr id="12" name="object 12"/>
          <p:cNvSpPr/>
          <p:nvPr/>
        </p:nvSpPr>
        <p:spPr>
          <a:xfrm>
            <a:off x="4428871" y="2057744"/>
            <a:ext cx="1145716" cy="1201354"/>
          </a:xfrm>
          <a:prstGeom prst="rect">
            <a:avLst/>
          </a:prstGeom>
          <a:blipFill>
            <a:blip r:embed="rId2" cstate="print"/>
            <a:stretch>
              <a:fillRect/>
            </a:stretch>
          </a:blipFill>
        </p:spPr>
        <p:txBody>
          <a:bodyPr wrap="square" lIns="0" tIns="0" rIns="0" bIns="0" rtlCol="0"/>
          <a:lstStyle/>
          <a:p/>
        </p:txBody>
      </p:sp>
      <p:sp>
        <p:nvSpPr>
          <p:cNvPr id="13" name="object 13"/>
          <p:cNvSpPr/>
          <p:nvPr/>
        </p:nvSpPr>
        <p:spPr>
          <a:xfrm>
            <a:off x="3486151" y="1999043"/>
            <a:ext cx="907971" cy="1261071"/>
          </a:xfrm>
          <a:prstGeom prst="rect">
            <a:avLst/>
          </a:prstGeom>
          <a:blipFill>
            <a:blip r:embed="rId3" cstate="print"/>
            <a:stretch>
              <a:fillRect/>
            </a:stretch>
          </a:blipFill>
        </p:spPr>
        <p:txBody>
          <a:bodyPr wrap="square" lIns="0" tIns="0" rIns="0" bIns="0" rtlCol="0"/>
          <a:lstStyle/>
          <a:p/>
        </p:txBody>
      </p:sp>
      <p:sp>
        <p:nvSpPr>
          <p:cNvPr id="14" name="object 14"/>
          <p:cNvSpPr txBox="1"/>
          <p:nvPr/>
        </p:nvSpPr>
        <p:spPr>
          <a:xfrm>
            <a:off x="7015140" y="1721908"/>
            <a:ext cx="1060450" cy="199390"/>
          </a:xfrm>
          <a:prstGeom prst="rect">
            <a:avLst/>
          </a:prstGeom>
        </p:spPr>
        <p:txBody>
          <a:bodyPr wrap="square" lIns="0" tIns="0" rIns="0" bIns="0" rtlCol="0" vert="horz">
            <a:spAutoFit/>
          </a:bodyPr>
          <a:lstStyle/>
          <a:p>
            <a:pPr marL="12700">
              <a:lnSpc>
                <a:spcPct val="100000"/>
              </a:lnSpc>
            </a:pPr>
            <a:r>
              <a:rPr dirty="0" sz="1200" spc="-5" b="1">
                <a:solidFill>
                  <a:srgbClr val="313231"/>
                </a:solidFill>
                <a:latin typeface="Trebuchet MS"/>
                <a:cs typeface="Trebuchet MS"/>
              </a:rPr>
              <a:t>Building</a:t>
            </a:r>
            <a:r>
              <a:rPr dirty="0" sz="1200" spc="-75" b="1">
                <a:solidFill>
                  <a:srgbClr val="313231"/>
                </a:solidFill>
                <a:latin typeface="Trebuchet MS"/>
                <a:cs typeface="Trebuchet MS"/>
              </a:rPr>
              <a:t> </a:t>
            </a:r>
            <a:r>
              <a:rPr dirty="0" sz="1200" b="1">
                <a:solidFill>
                  <a:srgbClr val="00467F"/>
                </a:solidFill>
                <a:latin typeface="Trebuchet MS"/>
                <a:cs typeface="Trebuchet MS"/>
              </a:rPr>
              <a:t>6,200</a:t>
            </a:r>
            <a:endParaRPr sz="1200">
              <a:latin typeface="Trebuchet MS"/>
              <a:cs typeface="Trebuchet MS"/>
            </a:endParaRPr>
          </a:p>
        </p:txBody>
      </p:sp>
      <p:sp>
        <p:nvSpPr>
          <p:cNvPr id="15" name="object 15"/>
          <p:cNvSpPr/>
          <p:nvPr/>
        </p:nvSpPr>
        <p:spPr>
          <a:xfrm>
            <a:off x="6543509" y="2039000"/>
            <a:ext cx="1988629" cy="802077"/>
          </a:xfrm>
          <a:prstGeom prst="rect">
            <a:avLst/>
          </a:prstGeom>
          <a:blipFill>
            <a:blip r:embed="rId4" cstate="print"/>
            <a:stretch>
              <a:fillRect/>
            </a:stretch>
          </a:blipFill>
        </p:spPr>
        <p:txBody>
          <a:bodyPr wrap="square" lIns="0" tIns="0" rIns="0" bIns="0" rtlCol="0"/>
          <a:lstStyle/>
          <a:p/>
        </p:txBody>
      </p:sp>
      <p:sp>
        <p:nvSpPr>
          <p:cNvPr id="16" name="object 16"/>
          <p:cNvSpPr txBox="1"/>
          <p:nvPr/>
        </p:nvSpPr>
        <p:spPr>
          <a:xfrm>
            <a:off x="535940" y="4946841"/>
            <a:ext cx="2203450" cy="91440"/>
          </a:xfrm>
          <a:prstGeom prst="rect">
            <a:avLst/>
          </a:prstGeom>
        </p:spPr>
        <p:txBody>
          <a:bodyPr wrap="square" lIns="0" tIns="0" rIns="0" bIns="0" rtlCol="0" vert="horz">
            <a:spAutoFit/>
          </a:bodyPr>
          <a:lstStyle/>
          <a:p>
            <a:pPr marL="12700">
              <a:lnSpc>
                <a:spcPct val="100000"/>
              </a:lnSpc>
            </a:pPr>
            <a:r>
              <a:rPr dirty="0" sz="500" spc="10">
                <a:solidFill>
                  <a:srgbClr val="313231"/>
                </a:solidFill>
                <a:latin typeface="Trebuchet MS"/>
                <a:cs typeface="Trebuchet MS"/>
              </a:rPr>
              <a:t>SOURCE:</a:t>
            </a:r>
            <a:r>
              <a:rPr dirty="0" sz="500" spc="-35">
                <a:solidFill>
                  <a:srgbClr val="313231"/>
                </a:solidFill>
                <a:latin typeface="Trebuchet MS"/>
                <a:cs typeface="Trebuchet MS"/>
              </a:rPr>
              <a:t> </a:t>
            </a:r>
            <a:r>
              <a:rPr dirty="0" sz="500" spc="10">
                <a:solidFill>
                  <a:srgbClr val="313231"/>
                </a:solidFill>
                <a:latin typeface="Trebuchet MS"/>
                <a:cs typeface="Trebuchet MS"/>
              </a:rPr>
              <a:t>“The</a:t>
            </a:r>
            <a:r>
              <a:rPr dirty="0" sz="500" spc="5">
                <a:solidFill>
                  <a:srgbClr val="313231"/>
                </a:solidFill>
                <a:latin typeface="Trebuchet MS"/>
                <a:cs typeface="Trebuchet MS"/>
              </a:rPr>
              <a:t> </a:t>
            </a:r>
            <a:r>
              <a:rPr dirty="0" sz="500" spc="10">
                <a:solidFill>
                  <a:srgbClr val="313231"/>
                </a:solidFill>
                <a:latin typeface="Trebuchet MS"/>
                <a:cs typeface="Trebuchet MS"/>
              </a:rPr>
              <a:t>Financial</a:t>
            </a:r>
            <a:r>
              <a:rPr dirty="0" sz="500" spc="-20">
                <a:solidFill>
                  <a:srgbClr val="313231"/>
                </a:solidFill>
                <a:latin typeface="Trebuchet MS"/>
                <a:cs typeface="Trebuchet MS"/>
              </a:rPr>
              <a:t> </a:t>
            </a:r>
            <a:r>
              <a:rPr dirty="0" sz="500" spc="10">
                <a:solidFill>
                  <a:srgbClr val="313231"/>
                </a:solidFill>
                <a:latin typeface="Trebuchet MS"/>
                <a:cs typeface="Trebuchet MS"/>
              </a:rPr>
              <a:t>Cost of Fraud</a:t>
            </a:r>
            <a:r>
              <a:rPr dirty="0" sz="500" spc="-5">
                <a:solidFill>
                  <a:srgbClr val="313231"/>
                </a:solidFill>
                <a:latin typeface="Trebuchet MS"/>
                <a:cs typeface="Trebuchet MS"/>
              </a:rPr>
              <a:t> </a:t>
            </a:r>
            <a:r>
              <a:rPr dirty="0" sz="500" spc="10">
                <a:solidFill>
                  <a:srgbClr val="313231"/>
                </a:solidFill>
                <a:latin typeface="Trebuchet MS"/>
                <a:cs typeface="Trebuchet MS"/>
              </a:rPr>
              <a:t>2018”</a:t>
            </a:r>
            <a:r>
              <a:rPr dirty="0" sz="500">
                <a:solidFill>
                  <a:srgbClr val="313231"/>
                </a:solidFill>
                <a:latin typeface="Trebuchet MS"/>
                <a:cs typeface="Trebuchet MS"/>
              </a:rPr>
              <a:t> </a:t>
            </a:r>
            <a:r>
              <a:rPr dirty="0" sz="500" spc="10">
                <a:solidFill>
                  <a:srgbClr val="313231"/>
                </a:solidFill>
                <a:latin typeface="Trebuchet MS"/>
                <a:cs typeface="Trebuchet MS"/>
              </a:rPr>
              <a:t>Crowe,</a:t>
            </a:r>
            <a:r>
              <a:rPr dirty="0" sz="500">
                <a:solidFill>
                  <a:srgbClr val="313231"/>
                </a:solidFill>
                <a:latin typeface="Trebuchet MS"/>
                <a:cs typeface="Trebuchet MS"/>
              </a:rPr>
              <a:t> </a:t>
            </a:r>
            <a:r>
              <a:rPr dirty="0" sz="500" spc="5">
                <a:solidFill>
                  <a:srgbClr val="313231"/>
                </a:solidFill>
                <a:latin typeface="Trebuchet MS"/>
                <a:cs typeface="Trebuchet MS"/>
              </a:rPr>
              <a:t>Clark,</a:t>
            </a:r>
            <a:r>
              <a:rPr dirty="0" sz="500" spc="-10">
                <a:solidFill>
                  <a:srgbClr val="313231"/>
                </a:solidFill>
                <a:latin typeface="Trebuchet MS"/>
                <a:cs typeface="Trebuchet MS"/>
              </a:rPr>
              <a:t> </a:t>
            </a:r>
            <a:r>
              <a:rPr dirty="0" sz="500" spc="10">
                <a:solidFill>
                  <a:srgbClr val="313231"/>
                </a:solidFill>
                <a:latin typeface="Trebuchet MS"/>
                <a:cs typeface="Trebuchet MS"/>
              </a:rPr>
              <a:t>and</a:t>
            </a:r>
            <a:r>
              <a:rPr dirty="0" sz="500" spc="-5">
                <a:solidFill>
                  <a:srgbClr val="313231"/>
                </a:solidFill>
                <a:latin typeface="Trebuchet MS"/>
                <a:cs typeface="Trebuchet MS"/>
              </a:rPr>
              <a:t> </a:t>
            </a:r>
            <a:r>
              <a:rPr dirty="0" sz="500" spc="10">
                <a:solidFill>
                  <a:srgbClr val="313231"/>
                </a:solidFill>
                <a:latin typeface="Trebuchet MS"/>
                <a:cs typeface="Trebuchet MS"/>
              </a:rPr>
              <a:t>Whitehill</a:t>
            </a:r>
            <a:endParaRPr sz="50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80250" y="158750"/>
            <a:ext cx="1657349" cy="3429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469900" y="1800809"/>
            <a:ext cx="8155416" cy="2625209"/>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535940" y="245998"/>
            <a:ext cx="3807460" cy="292100"/>
          </a:xfrm>
          <a:prstGeom prst="rect">
            <a:avLst/>
          </a:prstGeom>
        </p:spPr>
        <p:txBody>
          <a:bodyPr wrap="square" lIns="0" tIns="0" rIns="0" bIns="0" rtlCol="0" vert="horz">
            <a:spAutoFit/>
          </a:bodyPr>
          <a:lstStyle/>
          <a:p>
            <a:pPr marL="12700">
              <a:lnSpc>
                <a:spcPct val="100000"/>
              </a:lnSpc>
            </a:pPr>
            <a:r>
              <a:rPr dirty="0" sz="1800">
                <a:solidFill>
                  <a:srgbClr val="00467F"/>
                </a:solidFill>
                <a:latin typeface="Trebuchet MS"/>
                <a:cs typeface="Trebuchet MS"/>
              </a:rPr>
              <a:t>F</a:t>
            </a:r>
            <a:r>
              <a:rPr dirty="0" sz="1800" spc="-320">
                <a:solidFill>
                  <a:srgbClr val="00467F"/>
                </a:solidFill>
                <a:latin typeface="Trebuchet MS"/>
                <a:cs typeface="Trebuchet MS"/>
              </a:rPr>
              <a:t> </a:t>
            </a:r>
            <a:r>
              <a:rPr dirty="0" sz="1800">
                <a:solidFill>
                  <a:srgbClr val="00467F"/>
                </a:solidFill>
                <a:latin typeface="Trebuchet MS"/>
                <a:cs typeface="Trebuchet MS"/>
              </a:rPr>
              <a:t>R</a:t>
            </a:r>
            <a:r>
              <a:rPr dirty="0" sz="1800" spc="-325">
                <a:solidFill>
                  <a:srgbClr val="00467F"/>
                </a:solidFill>
                <a:latin typeface="Trebuchet MS"/>
                <a:cs typeface="Trebuchet MS"/>
              </a:rPr>
              <a:t> </a:t>
            </a:r>
            <a:r>
              <a:rPr dirty="0" sz="1800" spc="105">
                <a:solidFill>
                  <a:srgbClr val="00467F"/>
                </a:solidFill>
                <a:latin typeface="Trebuchet MS"/>
                <a:cs typeface="Trebuchet MS"/>
              </a:rPr>
              <a:t>AU</a:t>
            </a:r>
            <a:r>
              <a:rPr dirty="0" sz="1800" spc="-325">
                <a:solidFill>
                  <a:srgbClr val="00467F"/>
                </a:solidFill>
                <a:latin typeface="Trebuchet MS"/>
                <a:cs typeface="Trebuchet MS"/>
              </a:rPr>
              <a:t> </a:t>
            </a:r>
            <a:r>
              <a:rPr dirty="0" sz="1800" spc="-5">
                <a:solidFill>
                  <a:srgbClr val="00467F"/>
                </a:solidFill>
                <a:latin typeface="Trebuchet MS"/>
                <a:cs typeface="Trebuchet MS"/>
              </a:rPr>
              <a:t>D</a:t>
            </a:r>
            <a:r>
              <a:rPr dirty="0" sz="1800" spc="434">
                <a:solidFill>
                  <a:srgbClr val="00467F"/>
                </a:solidFill>
                <a:latin typeface="Trebuchet MS"/>
                <a:cs typeface="Trebuchet MS"/>
              </a:rPr>
              <a:t> </a:t>
            </a:r>
            <a:r>
              <a:rPr dirty="0" sz="1800">
                <a:solidFill>
                  <a:srgbClr val="00467F"/>
                </a:solidFill>
                <a:latin typeface="Trebuchet MS"/>
                <a:cs typeface="Trebuchet MS"/>
              </a:rPr>
              <a:t>S</a:t>
            </a:r>
            <a:r>
              <a:rPr dirty="0" sz="1800" spc="-325">
                <a:solidFill>
                  <a:srgbClr val="00467F"/>
                </a:solidFill>
                <a:latin typeface="Trebuchet MS"/>
                <a:cs typeface="Trebuchet MS"/>
              </a:rPr>
              <a:t> </a:t>
            </a:r>
            <a:r>
              <a:rPr dirty="0" sz="1800" spc="75">
                <a:solidFill>
                  <a:srgbClr val="00467F"/>
                </a:solidFill>
                <a:latin typeface="Trebuchet MS"/>
                <a:cs typeface="Trebuchet MS"/>
              </a:rPr>
              <a:t>TATI</a:t>
            </a:r>
            <a:r>
              <a:rPr dirty="0" sz="1800" spc="-320">
                <a:solidFill>
                  <a:srgbClr val="00467F"/>
                </a:solidFill>
                <a:latin typeface="Trebuchet MS"/>
                <a:cs typeface="Trebuchet MS"/>
              </a:rPr>
              <a:t> </a:t>
            </a:r>
            <a:r>
              <a:rPr dirty="0" sz="1800" spc="145">
                <a:solidFill>
                  <a:srgbClr val="00467F"/>
                </a:solidFill>
                <a:latin typeface="Trebuchet MS"/>
                <a:cs typeface="Trebuchet MS"/>
              </a:rPr>
              <a:t>STI</a:t>
            </a:r>
            <a:r>
              <a:rPr dirty="0" sz="1800" spc="-315">
                <a:solidFill>
                  <a:srgbClr val="00467F"/>
                </a:solidFill>
                <a:latin typeface="Trebuchet MS"/>
                <a:cs typeface="Trebuchet MS"/>
              </a:rPr>
              <a:t> </a:t>
            </a:r>
            <a:r>
              <a:rPr dirty="0" sz="1800" spc="-5">
                <a:solidFill>
                  <a:srgbClr val="00467F"/>
                </a:solidFill>
                <a:latin typeface="Trebuchet MS"/>
                <a:cs typeface="Trebuchet MS"/>
              </a:rPr>
              <a:t>C</a:t>
            </a:r>
            <a:r>
              <a:rPr dirty="0" sz="1800" spc="-320">
                <a:solidFill>
                  <a:srgbClr val="00467F"/>
                </a:solidFill>
                <a:latin typeface="Trebuchet MS"/>
                <a:cs typeface="Trebuchet MS"/>
              </a:rPr>
              <a:t> </a:t>
            </a:r>
            <a:r>
              <a:rPr dirty="0" sz="1800">
                <a:solidFill>
                  <a:srgbClr val="00467F"/>
                </a:solidFill>
                <a:latin typeface="Trebuchet MS"/>
                <a:cs typeface="Trebuchet MS"/>
              </a:rPr>
              <a:t>S</a:t>
            </a:r>
            <a:r>
              <a:rPr dirty="0" sz="1800" spc="430">
                <a:solidFill>
                  <a:srgbClr val="00467F"/>
                </a:solidFill>
                <a:latin typeface="Trebuchet MS"/>
                <a:cs typeface="Trebuchet MS"/>
              </a:rPr>
              <a:t> </a:t>
            </a:r>
            <a:r>
              <a:rPr dirty="0" sz="1800" spc="-5">
                <a:solidFill>
                  <a:srgbClr val="00467F"/>
                </a:solidFill>
                <a:latin typeface="Trebuchet MS"/>
                <a:cs typeface="Trebuchet MS"/>
              </a:rPr>
              <a:t>L</a:t>
            </a:r>
            <a:r>
              <a:rPr dirty="0" sz="1800" spc="-320">
                <a:solidFill>
                  <a:srgbClr val="00467F"/>
                </a:solidFill>
                <a:latin typeface="Trebuchet MS"/>
                <a:cs typeface="Trebuchet MS"/>
              </a:rPr>
              <a:t> </a:t>
            </a:r>
            <a:r>
              <a:rPr dirty="0" sz="1800" spc="105">
                <a:solidFill>
                  <a:srgbClr val="00467F"/>
                </a:solidFill>
                <a:latin typeface="Trebuchet MS"/>
                <a:cs typeface="Trebuchet MS"/>
              </a:rPr>
              <a:t>AN</a:t>
            </a:r>
            <a:r>
              <a:rPr dirty="0" sz="1800" spc="-320">
                <a:solidFill>
                  <a:srgbClr val="00467F"/>
                </a:solidFill>
                <a:latin typeface="Trebuchet MS"/>
                <a:cs typeface="Trebuchet MS"/>
              </a:rPr>
              <a:t> </a:t>
            </a:r>
            <a:r>
              <a:rPr dirty="0" sz="1800" spc="-5">
                <a:solidFill>
                  <a:srgbClr val="00467F"/>
                </a:solidFill>
                <a:latin typeface="Trebuchet MS"/>
                <a:cs typeface="Trebuchet MS"/>
              </a:rPr>
              <a:t>D</a:t>
            </a:r>
            <a:r>
              <a:rPr dirty="0" sz="1800" spc="-320">
                <a:solidFill>
                  <a:srgbClr val="00467F"/>
                </a:solidFill>
                <a:latin typeface="Trebuchet MS"/>
                <a:cs typeface="Trebuchet MS"/>
              </a:rPr>
              <a:t> </a:t>
            </a:r>
            <a:r>
              <a:rPr dirty="0" sz="1800" spc="110">
                <a:solidFill>
                  <a:srgbClr val="00467F"/>
                </a:solidFill>
                <a:latin typeface="Trebuchet MS"/>
                <a:cs typeface="Trebuchet MS"/>
              </a:rPr>
              <a:t>SC</a:t>
            </a:r>
            <a:r>
              <a:rPr dirty="0" sz="1800" spc="-320">
                <a:solidFill>
                  <a:srgbClr val="00467F"/>
                </a:solidFill>
                <a:latin typeface="Trebuchet MS"/>
                <a:cs typeface="Trebuchet MS"/>
              </a:rPr>
              <a:t> </a:t>
            </a:r>
            <a:r>
              <a:rPr dirty="0" sz="1800" spc="110">
                <a:solidFill>
                  <a:srgbClr val="00467F"/>
                </a:solidFill>
                <a:latin typeface="Trebuchet MS"/>
                <a:cs typeface="Trebuchet MS"/>
              </a:rPr>
              <a:t>AP</a:t>
            </a:r>
            <a:r>
              <a:rPr dirty="0" sz="1800" spc="-315">
                <a:solidFill>
                  <a:srgbClr val="00467F"/>
                </a:solidFill>
                <a:latin typeface="Trebuchet MS"/>
                <a:cs typeface="Trebuchet MS"/>
              </a:rPr>
              <a:t> </a:t>
            </a:r>
            <a:r>
              <a:rPr dirty="0" sz="1800">
                <a:solidFill>
                  <a:srgbClr val="00467F"/>
                </a:solidFill>
                <a:latin typeface="Trebuchet MS"/>
                <a:cs typeface="Trebuchet MS"/>
              </a:rPr>
              <a:t>E</a:t>
            </a:r>
            <a:endParaRPr sz="1800">
              <a:latin typeface="Trebuchet MS"/>
              <a:cs typeface="Trebuchet MS"/>
            </a:endParaRPr>
          </a:p>
        </p:txBody>
      </p:sp>
      <p:sp>
        <p:nvSpPr>
          <p:cNvPr id="5" name="object 5"/>
          <p:cNvSpPr txBox="1"/>
          <p:nvPr/>
        </p:nvSpPr>
        <p:spPr>
          <a:xfrm>
            <a:off x="548640" y="1385496"/>
            <a:ext cx="2064385" cy="675005"/>
          </a:xfrm>
          <a:prstGeom prst="rect">
            <a:avLst/>
          </a:prstGeom>
        </p:spPr>
        <p:txBody>
          <a:bodyPr wrap="square" lIns="0" tIns="0" rIns="0" bIns="0" rtlCol="0" vert="horz">
            <a:spAutoFit/>
          </a:bodyPr>
          <a:lstStyle/>
          <a:p>
            <a:pPr marL="12700" marR="5080">
              <a:lnSpc>
                <a:spcPct val="120000"/>
              </a:lnSpc>
            </a:pPr>
            <a:r>
              <a:rPr dirty="0" sz="1200" spc="-5">
                <a:solidFill>
                  <a:srgbClr val="313231"/>
                </a:solidFill>
                <a:latin typeface="Trebuchet MS"/>
                <a:cs typeface="Trebuchet MS"/>
              </a:rPr>
              <a:t>IN 2018, SMALL BUSINESSES  </a:t>
            </a:r>
            <a:r>
              <a:rPr dirty="0" sz="1200" spc="-5">
                <a:solidFill>
                  <a:srgbClr val="00B5AD"/>
                </a:solidFill>
                <a:latin typeface="Trebuchet MS"/>
                <a:cs typeface="Trebuchet MS"/>
              </a:rPr>
              <a:t>LOST </a:t>
            </a:r>
            <a:r>
              <a:rPr dirty="0" sz="1200" spc="-5">
                <a:solidFill>
                  <a:srgbClr val="313231"/>
                </a:solidFill>
                <a:latin typeface="Trebuchet MS"/>
                <a:cs typeface="Trebuchet MS"/>
              </a:rPr>
              <a:t>ALMOST </a:t>
            </a:r>
            <a:r>
              <a:rPr dirty="0" sz="1200" spc="-5">
                <a:solidFill>
                  <a:srgbClr val="00B5AD"/>
                </a:solidFill>
                <a:latin typeface="Trebuchet MS"/>
                <a:cs typeface="Trebuchet MS"/>
              </a:rPr>
              <a:t>TWICE </a:t>
            </a:r>
            <a:r>
              <a:rPr dirty="0" sz="1200">
                <a:solidFill>
                  <a:srgbClr val="00B5AD"/>
                </a:solidFill>
                <a:latin typeface="Trebuchet MS"/>
                <a:cs typeface="Trebuchet MS"/>
              </a:rPr>
              <a:t>AS</a:t>
            </a:r>
            <a:r>
              <a:rPr dirty="0" sz="1200" spc="-204">
                <a:solidFill>
                  <a:srgbClr val="00B5AD"/>
                </a:solidFill>
                <a:latin typeface="Trebuchet MS"/>
                <a:cs typeface="Trebuchet MS"/>
              </a:rPr>
              <a:t> </a:t>
            </a:r>
            <a:r>
              <a:rPr dirty="0" sz="1200" spc="-5">
                <a:solidFill>
                  <a:srgbClr val="00B5AD"/>
                </a:solidFill>
                <a:latin typeface="Trebuchet MS"/>
                <a:cs typeface="Trebuchet MS"/>
              </a:rPr>
              <a:t>MUCH  </a:t>
            </a:r>
            <a:r>
              <a:rPr dirty="0" sz="1200">
                <a:solidFill>
                  <a:srgbClr val="00B5AD"/>
                </a:solidFill>
                <a:latin typeface="Trebuchet MS"/>
                <a:cs typeface="Trebuchet MS"/>
              </a:rPr>
              <a:t>PER </a:t>
            </a:r>
            <a:r>
              <a:rPr dirty="0" sz="1200" spc="-5">
                <a:solidFill>
                  <a:srgbClr val="00B5AD"/>
                </a:solidFill>
                <a:latin typeface="Trebuchet MS"/>
                <a:cs typeface="Trebuchet MS"/>
              </a:rPr>
              <a:t>SCHEME </a:t>
            </a:r>
            <a:r>
              <a:rPr dirty="0" sz="1200" spc="-35">
                <a:solidFill>
                  <a:srgbClr val="313231"/>
                </a:solidFill>
                <a:latin typeface="Trebuchet MS"/>
                <a:cs typeface="Trebuchet MS"/>
              </a:rPr>
              <a:t>TO</a:t>
            </a:r>
            <a:r>
              <a:rPr dirty="0" sz="1200" spc="-100">
                <a:solidFill>
                  <a:srgbClr val="313231"/>
                </a:solidFill>
                <a:latin typeface="Trebuchet MS"/>
                <a:cs typeface="Trebuchet MS"/>
              </a:rPr>
              <a:t> </a:t>
            </a:r>
            <a:r>
              <a:rPr dirty="0" sz="1200" spc="-5">
                <a:solidFill>
                  <a:srgbClr val="313231"/>
                </a:solidFill>
                <a:latin typeface="Trebuchet MS"/>
                <a:cs typeface="Trebuchet MS"/>
              </a:rPr>
              <a:t>FRAUD</a:t>
            </a:r>
            <a:endParaRPr sz="1200">
              <a:latin typeface="Trebuchet MS"/>
              <a:cs typeface="Trebuchet MS"/>
            </a:endParaRPr>
          </a:p>
        </p:txBody>
      </p:sp>
      <p:sp>
        <p:nvSpPr>
          <p:cNvPr id="6" name="object 6"/>
          <p:cNvSpPr txBox="1"/>
          <p:nvPr/>
        </p:nvSpPr>
        <p:spPr>
          <a:xfrm>
            <a:off x="535940" y="4946841"/>
            <a:ext cx="2303780" cy="91440"/>
          </a:xfrm>
          <a:prstGeom prst="rect">
            <a:avLst/>
          </a:prstGeom>
        </p:spPr>
        <p:txBody>
          <a:bodyPr wrap="square" lIns="0" tIns="0" rIns="0" bIns="0" rtlCol="0" vert="horz">
            <a:spAutoFit/>
          </a:bodyPr>
          <a:lstStyle/>
          <a:p>
            <a:pPr marL="12700">
              <a:lnSpc>
                <a:spcPct val="100000"/>
              </a:lnSpc>
            </a:pPr>
            <a:r>
              <a:rPr dirty="0" sz="500" spc="10">
                <a:solidFill>
                  <a:srgbClr val="313231"/>
                </a:solidFill>
                <a:latin typeface="Trebuchet MS"/>
                <a:cs typeface="Trebuchet MS"/>
              </a:rPr>
              <a:t>SOURCE: “2018 Report </a:t>
            </a:r>
            <a:r>
              <a:rPr dirty="0" sz="500" spc="5">
                <a:solidFill>
                  <a:srgbClr val="313231"/>
                </a:solidFill>
                <a:latin typeface="Trebuchet MS"/>
                <a:cs typeface="Trebuchet MS"/>
              </a:rPr>
              <a:t>to </a:t>
            </a:r>
            <a:r>
              <a:rPr dirty="0" sz="500" spc="10">
                <a:solidFill>
                  <a:srgbClr val="313231"/>
                </a:solidFill>
                <a:latin typeface="Trebuchet MS"/>
                <a:cs typeface="Trebuchet MS"/>
              </a:rPr>
              <a:t>Nations” Association of Certified Fraud</a:t>
            </a:r>
            <a:r>
              <a:rPr dirty="0" sz="500" spc="-50">
                <a:solidFill>
                  <a:srgbClr val="313231"/>
                </a:solidFill>
                <a:latin typeface="Trebuchet MS"/>
                <a:cs typeface="Trebuchet MS"/>
              </a:rPr>
              <a:t> </a:t>
            </a:r>
            <a:r>
              <a:rPr dirty="0" sz="500" spc="10">
                <a:solidFill>
                  <a:srgbClr val="313231"/>
                </a:solidFill>
                <a:latin typeface="Trebuchet MS"/>
                <a:cs typeface="Trebuchet MS"/>
              </a:rPr>
              <a:t>Examiners</a:t>
            </a:r>
            <a:endParaRPr sz="500">
              <a:latin typeface="Trebuchet MS"/>
              <a:cs typeface="Trebuchet MS"/>
            </a:endParaRPr>
          </a:p>
        </p:txBody>
      </p:sp>
      <p:sp>
        <p:nvSpPr>
          <p:cNvPr id="7" name="object 7"/>
          <p:cNvSpPr txBox="1"/>
          <p:nvPr/>
        </p:nvSpPr>
        <p:spPr>
          <a:xfrm>
            <a:off x="523240" y="937356"/>
            <a:ext cx="2642870" cy="175895"/>
          </a:xfrm>
          <a:prstGeom prst="rect">
            <a:avLst/>
          </a:prstGeom>
        </p:spPr>
        <p:txBody>
          <a:bodyPr wrap="square" lIns="0" tIns="0" rIns="0" bIns="0" rtlCol="0" vert="horz">
            <a:spAutoFit/>
          </a:bodyPr>
          <a:lstStyle/>
          <a:p>
            <a:pPr marL="12700">
              <a:lnSpc>
                <a:spcPct val="100000"/>
              </a:lnSpc>
            </a:pPr>
            <a:r>
              <a:rPr dirty="0" sz="1050" spc="5">
                <a:solidFill>
                  <a:srgbClr val="00467F"/>
                </a:solidFill>
                <a:latin typeface="Trebuchet MS"/>
                <a:cs typeface="Trebuchet MS"/>
              </a:rPr>
              <a:t>W</a:t>
            </a:r>
            <a:r>
              <a:rPr dirty="0" sz="1050" spc="-95">
                <a:solidFill>
                  <a:srgbClr val="00467F"/>
                </a:solidFill>
                <a:latin typeface="Trebuchet MS"/>
                <a:cs typeface="Trebuchet MS"/>
              </a:rPr>
              <a:t> </a:t>
            </a:r>
            <a:r>
              <a:rPr dirty="0" sz="1050">
                <a:solidFill>
                  <a:srgbClr val="00467F"/>
                </a:solidFill>
                <a:latin typeface="Trebuchet MS"/>
                <a:cs typeface="Trebuchet MS"/>
              </a:rPr>
              <a:t>H</a:t>
            </a:r>
            <a:r>
              <a:rPr dirty="0" sz="1050" spc="-9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T </a:t>
            </a:r>
            <a:r>
              <a:rPr dirty="0" sz="1050" spc="105">
                <a:solidFill>
                  <a:srgbClr val="00467F"/>
                </a:solidFill>
                <a:latin typeface="Trebuchet MS"/>
                <a:cs typeface="Trebuchet MS"/>
              </a:rPr>
              <a:t> </a:t>
            </a:r>
            <a:r>
              <a:rPr dirty="0" sz="1050">
                <a:solidFill>
                  <a:srgbClr val="00467F"/>
                </a:solidFill>
                <a:latin typeface="Trebuchet MS"/>
                <a:cs typeface="Trebuchet MS"/>
              </a:rPr>
              <a:t>D</a:t>
            </a:r>
            <a:r>
              <a:rPr dirty="0" sz="1050" spc="-95">
                <a:solidFill>
                  <a:srgbClr val="00467F"/>
                </a:solidFill>
                <a:latin typeface="Trebuchet MS"/>
                <a:cs typeface="Trebuchet MS"/>
              </a:rPr>
              <a:t> </a:t>
            </a:r>
            <a:r>
              <a:rPr dirty="0" sz="1050">
                <a:solidFill>
                  <a:srgbClr val="00467F"/>
                </a:solidFill>
                <a:latin typeface="Trebuchet MS"/>
                <a:cs typeface="Trebuchet MS"/>
              </a:rPr>
              <a:t>O </a:t>
            </a:r>
            <a:r>
              <a:rPr dirty="0" sz="1050" spc="125">
                <a:solidFill>
                  <a:srgbClr val="00467F"/>
                </a:solidFill>
                <a:latin typeface="Trebuchet MS"/>
                <a:cs typeface="Trebuchet MS"/>
              </a:rPr>
              <a:t> </a:t>
            </a:r>
            <a:r>
              <a:rPr dirty="0" sz="1050" spc="5">
                <a:solidFill>
                  <a:srgbClr val="00467F"/>
                </a:solidFill>
                <a:latin typeface="Trebuchet MS"/>
                <a:cs typeface="Trebuchet MS"/>
              </a:rPr>
              <a:t>W</a:t>
            </a:r>
            <a:r>
              <a:rPr dirty="0" sz="1050" spc="-95">
                <a:solidFill>
                  <a:srgbClr val="00467F"/>
                </a:solidFill>
                <a:latin typeface="Trebuchet MS"/>
                <a:cs typeface="Trebuchet MS"/>
              </a:rPr>
              <a:t> </a:t>
            </a:r>
            <a:r>
              <a:rPr dirty="0" sz="1050">
                <a:solidFill>
                  <a:srgbClr val="00467F"/>
                </a:solidFill>
                <a:latin typeface="Trebuchet MS"/>
                <a:cs typeface="Trebuchet MS"/>
              </a:rPr>
              <a:t>E </a:t>
            </a:r>
            <a:r>
              <a:rPr dirty="0" sz="1050" spc="114">
                <a:solidFill>
                  <a:srgbClr val="00467F"/>
                </a:solidFill>
                <a:latin typeface="Trebuchet MS"/>
                <a:cs typeface="Trebuchet MS"/>
              </a:rPr>
              <a:t> </a:t>
            </a:r>
            <a:r>
              <a:rPr dirty="0" sz="1050">
                <a:solidFill>
                  <a:srgbClr val="00467F"/>
                </a:solidFill>
                <a:latin typeface="Trebuchet MS"/>
                <a:cs typeface="Trebuchet MS"/>
              </a:rPr>
              <a:t>K</a:t>
            </a:r>
            <a:r>
              <a:rPr dirty="0" sz="1050" spc="-90">
                <a:solidFill>
                  <a:srgbClr val="00467F"/>
                </a:solidFill>
                <a:latin typeface="Trebuchet MS"/>
                <a:cs typeface="Trebuchet MS"/>
              </a:rPr>
              <a:t> </a:t>
            </a:r>
            <a:r>
              <a:rPr dirty="0" sz="1050">
                <a:solidFill>
                  <a:srgbClr val="00467F"/>
                </a:solidFill>
                <a:latin typeface="Trebuchet MS"/>
                <a:cs typeface="Trebuchet MS"/>
              </a:rPr>
              <a:t>N</a:t>
            </a:r>
            <a:r>
              <a:rPr dirty="0" sz="1050" spc="-95">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spc="5">
                <a:solidFill>
                  <a:srgbClr val="00467F"/>
                </a:solidFill>
                <a:latin typeface="Trebuchet MS"/>
                <a:cs typeface="Trebuchet MS"/>
              </a:rPr>
              <a:t>W </a:t>
            </a:r>
            <a:r>
              <a:rPr dirty="0" sz="1050" spc="11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B</a:t>
            </a:r>
            <a:r>
              <a:rPr dirty="0" sz="1050" spc="-95">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a:solidFill>
                  <a:srgbClr val="00467F"/>
                </a:solidFill>
                <a:latin typeface="Trebuchet MS"/>
                <a:cs typeface="Trebuchet MS"/>
              </a:rPr>
              <a:t>T </a:t>
            </a:r>
            <a:r>
              <a:rPr dirty="0" sz="1050" spc="105">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H</a:t>
            </a:r>
            <a:r>
              <a:rPr dirty="0" sz="1050" spc="-90">
                <a:solidFill>
                  <a:srgbClr val="00467F"/>
                </a:solidFill>
                <a:latin typeface="Trebuchet MS"/>
                <a:cs typeface="Trebuchet MS"/>
              </a:rPr>
              <a:t> </a:t>
            </a:r>
            <a:r>
              <a:rPr dirty="0" sz="1050">
                <a:solidFill>
                  <a:srgbClr val="00467F"/>
                </a:solidFill>
                <a:latin typeface="Trebuchet MS"/>
                <a:cs typeface="Trebuchet MS"/>
              </a:rPr>
              <a:t>E</a:t>
            </a:r>
            <a:endParaRPr sz="1050">
              <a:latin typeface="Trebuchet MS"/>
              <a:cs typeface="Trebuchet MS"/>
            </a:endParaRPr>
          </a:p>
        </p:txBody>
      </p:sp>
      <p:sp>
        <p:nvSpPr>
          <p:cNvPr id="8" name="object 8"/>
          <p:cNvSpPr txBox="1"/>
          <p:nvPr/>
        </p:nvSpPr>
        <p:spPr>
          <a:xfrm>
            <a:off x="3234448" y="937356"/>
            <a:ext cx="42481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C</a:t>
            </a:r>
            <a:r>
              <a:rPr dirty="0" sz="1050" spc="-114">
                <a:solidFill>
                  <a:srgbClr val="00467F"/>
                </a:solidFill>
                <a:latin typeface="Trebuchet MS"/>
                <a:cs typeface="Trebuchet MS"/>
              </a:rPr>
              <a:t> </a:t>
            </a:r>
            <a:r>
              <a:rPr dirty="0" sz="1050">
                <a:solidFill>
                  <a:srgbClr val="00467F"/>
                </a:solidFill>
                <a:latin typeface="Trebuchet MS"/>
                <a:cs typeface="Trebuchet MS"/>
              </a:rPr>
              <a:t>O</a:t>
            </a:r>
            <a:r>
              <a:rPr dirty="0" sz="1050" spc="-125">
                <a:solidFill>
                  <a:srgbClr val="00467F"/>
                </a:solidFill>
                <a:latin typeface="Trebuchet MS"/>
                <a:cs typeface="Trebuchet MS"/>
              </a:rPr>
              <a:t> </a:t>
            </a:r>
            <a:r>
              <a:rPr dirty="0" sz="1050">
                <a:solidFill>
                  <a:srgbClr val="00467F"/>
                </a:solidFill>
                <a:latin typeface="Trebuchet MS"/>
                <a:cs typeface="Trebuchet MS"/>
              </a:rPr>
              <a:t>S</a:t>
            </a:r>
            <a:r>
              <a:rPr dirty="0" sz="1050" spc="-125">
                <a:solidFill>
                  <a:srgbClr val="00467F"/>
                </a:solidFill>
                <a:latin typeface="Trebuchet MS"/>
                <a:cs typeface="Trebuchet MS"/>
              </a:rPr>
              <a:t> </a:t>
            </a:r>
            <a:r>
              <a:rPr dirty="0" sz="1050">
                <a:solidFill>
                  <a:srgbClr val="00467F"/>
                </a:solidFill>
                <a:latin typeface="Trebuchet MS"/>
                <a:cs typeface="Trebuchet MS"/>
              </a:rPr>
              <a:t>T</a:t>
            </a:r>
            <a:endParaRPr sz="1050">
              <a:latin typeface="Trebuchet MS"/>
              <a:cs typeface="Trebuchet MS"/>
            </a:endParaRPr>
          </a:p>
        </p:txBody>
      </p:sp>
      <p:sp>
        <p:nvSpPr>
          <p:cNvPr id="9" name="object 9"/>
          <p:cNvSpPr txBox="1"/>
          <p:nvPr/>
        </p:nvSpPr>
        <p:spPr>
          <a:xfrm>
            <a:off x="3728222" y="937356"/>
            <a:ext cx="90233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O</a:t>
            </a:r>
            <a:r>
              <a:rPr dirty="0" sz="1050" spc="-105">
                <a:solidFill>
                  <a:srgbClr val="00467F"/>
                </a:solidFill>
                <a:latin typeface="Trebuchet MS"/>
                <a:cs typeface="Trebuchet MS"/>
              </a:rPr>
              <a:t> </a:t>
            </a:r>
            <a:r>
              <a:rPr dirty="0" sz="1050">
                <a:solidFill>
                  <a:srgbClr val="00467F"/>
                </a:solidFill>
                <a:latin typeface="Trebuchet MS"/>
                <a:cs typeface="Trebuchet MS"/>
              </a:rPr>
              <a:t>F </a:t>
            </a:r>
            <a:r>
              <a:rPr dirty="0" sz="1050" spc="95">
                <a:solidFill>
                  <a:srgbClr val="00467F"/>
                </a:solidFill>
                <a:latin typeface="Trebuchet MS"/>
                <a:cs typeface="Trebuchet MS"/>
              </a:rPr>
              <a:t> </a:t>
            </a:r>
            <a:r>
              <a:rPr dirty="0" sz="1050">
                <a:solidFill>
                  <a:srgbClr val="00467F"/>
                </a:solidFill>
                <a:latin typeface="Trebuchet MS"/>
                <a:cs typeface="Trebuchet MS"/>
              </a:rPr>
              <a:t>F</a:t>
            </a:r>
            <a:r>
              <a:rPr dirty="0" sz="1050" spc="-105">
                <a:solidFill>
                  <a:srgbClr val="00467F"/>
                </a:solidFill>
                <a:latin typeface="Trebuchet MS"/>
                <a:cs typeface="Trebuchet MS"/>
              </a:rPr>
              <a:t> </a:t>
            </a:r>
            <a:r>
              <a:rPr dirty="0" sz="1050" spc="114">
                <a:solidFill>
                  <a:srgbClr val="00467F"/>
                </a:solidFill>
                <a:latin typeface="Trebuchet MS"/>
                <a:cs typeface="Trebuchet MS"/>
              </a:rPr>
              <a:t>RA</a:t>
            </a:r>
            <a:r>
              <a:rPr dirty="0" sz="1050" spc="-100">
                <a:solidFill>
                  <a:srgbClr val="00467F"/>
                </a:solidFill>
                <a:latin typeface="Trebuchet MS"/>
                <a:cs typeface="Trebuchet MS"/>
              </a:rPr>
              <a:t> </a:t>
            </a:r>
            <a:r>
              <a:rPr dirty="0" sz="1050">
                <a:solidFill>
                  <a:srgbClr val="00467F"/>
                </a:solidFill>
                <a:latin typeface="Trebuchet MS"/>
                <a:cs typeface="Trebuchet MS"/>
              </a:rPr>
              <a:t>U</a:t>
            </a:r>
            <a:r>
              <a:rPr dirty="0" sz="1050" spc="-100">
                <a:solidFill>
                  <a:srgbClr val="00467F"/>
                </a:solidFill>
                <a:latin typeface="Trebuchet MS"/>
                <a:cs typeface="Trebuchet MS"/>
              </a:rPr>
              <a:t> </a:t>
            </a:r>
            <a:r>
              <a:rPr dirty="0" sz="1050">
                <a:solidFill>
                  <a:srgbClr val="00467F"/>
                </a:solidFill>
                <a:latin typeface="Trebuchet MS"/>
                <a:cs typeface="Trebuchet MS"/>
              </a:rPr>
              <a:t>D</a:t>
            </a:r>
            <a:r>
              <a:rPr dirty="0" sz="1050" spc="-100">
                <a:solidFill>
                  <a:srgbClr val="00467F"/>
                </a:solidFill>
                <a:latin typeface="Trebuchet MS"/>
                <a:cs typeface="Trebuchet MS"/>
              </a:rPr>
              <a:t> </a:t>
            </a:r>
            <a:r>
              <a:rPr dirty="0" sz="1050">
                <a:solidFill>
                  <a:srgbClr val="00467F"/>
                </a:solidFill>
                <a:latin typeface="Trebuchet MS"/>
                <a:cs typeface="Trebuchet MS"/>
              </a:rPr>
              <a:t>?</a:t>
            </a:r>
            <a:endParaRPr sz="1050">
              <a:latin typeface="Trebuchet MS"/>
              <a:cs typeface="Trebuchet MS"/>
            </a:endParaRPr>
          </a:p>
        </p:txBody>
      </p:sp>
      <p:sp>
        <p:nvSpPr>
          <p:cNvPr id="10" name="object 10"/>
          <p:cNvSpPr txBox="1"/>
          <p:nvPr/>
        </p:nvSpPr>
        <p:spPr>
          <a:xfrm>
            <a:off x="1703363" y="2553332"/>
            <a:ext cx="1257300" cy="588010"/>
          </a:xfrm>
          <a:prstGeom prst="rect">
            <a:avLst/>
          </a:prstGeom>
        </p:spPr>
        <p:txBody>
          <a:bodyPr wrap="square" lIns="0" tIns="0" rIns="0" bIns="0" rtlCol="0" vert="horz">
            <a:spAutoFit/>
          </a:bodyPr>
          <a:lstStyle/>
          <a:p>
            <a:pPr algn="ctr">
              <a:lnSpc>
                <a:spcPct val="100000"/>
              </a:lnSpc>
            </a:pPr>
            <a:r>
              <a:rPr dirty="0" sz="2400" spc="-5">
                <a:solidFill>
                  <a:srgbClr val="2CAADF"/>
                </a:solidFill>
                <a:latin typeface="Trebuchet MS"/>
                <a:cs typeface="Trebuchet MS"/>
              </a:rPr>
              <a:t>$104,000</a:t>
            </a:r>
            <a:endParaRPr sz="2400">
              <a:latin typeface="Trebuchet MS"/>
              <a:cs typeface="Trebuchet MS"/>
            </a:endParaRPr>
          </a:p>
          <a:p>
            <a:pPr algn="ctr" marL="1270">
              <a:lnSpc>
                <a:spcPct val="100000"/>
              </a:lnSpc>
              <a:spcBef>
                <a:spcPts val="180"/>
              </a:spcBef>
            </a:pPr>
            <a:r>
              <a:rPr dirty="0" sz="1200" spc="-5">
                <a:solidFill>
                  <a:srgbClr val="2CAADF"/>
                </a:solidFill>
                <a:latin typeface="Trebuchet MS"/>
                <a:cs typeface="Trebuchet MS"/>
              </a:rPr>
              <a:t>MEDIAN</a:t>
            </a:r>
            <a:r>
              <a:rPr dirty="0" sz="1200" spc="-65">
                <a:solidFill>
                  <a:srgbClr val="2CAADF"/>
                </a:solidFill>
                <a:latin typeface="Trebuchet MS"/>
                <a:cs typeface="Trebuchet MS"/>
              </a:rPr>
              <a:t> </a:t>
            </a:r>
            <a:r>
              <a:rPr dirty="0" sz="1200" spc="-5">
                <a:solidFill>
                  <a:srgbClr val="2CAADF"/>
                </a:solidFill>
                <a:latin typeface="Trebuchet MS"/>
                <a:cs typeface="Trebuchet MS"/>
              </a:rPr>
              <a:t>LOSS</a:t>
            </a:r>
            <a:endParaRPr sz="1200">
              <a:latin typeface="Trebuchet MS"/>
              <a:cs typeface="Trebuchet MS"/>
            </a:endParaRPr>
          </a:p>
        </p:txBody>
      </p:sp>
      <p:sp>
        <p:nvSpPr>
          <p:cNvPr id="11" name="object 11"/>
          <p:cNvSpPr/>
          <p:nvPr/>
        </p:nvSpPr>
        <p:spPr>
          <a:xfrm>
            <a:off x="2319783" y="3148313"/>
            <a:ext cx="13335" cy="953135"/>
          </a:xfrm>
          <a:custGeom>
            <a:avLst/>
            <a:gdLst/>
            <a:ahLst/>
            <a:cxnLst/>
            <a:rect l="l" t="t" r="r" b="b"/>
            <a:pathLst>
              <a:path w="13335" h="953135">
                <a:moveTo>
                  <a:pt x="12928" y="0"/>
                </a:moveTo>
                <a:lnTo>
                  <a:pt x="0" y="952652"/>
                </a:lnTo>
              </a:path>
            </a:pathLst>
          </a:custGeom>
          <a:ln w="28575">
            <a:solidFill>
              <a:srgbClr val="00B0F0"/>
            </a:solidFill>
          </a:ln>
        </p:spPr>
        <p:txBody>
          <a:bodyPr wrap="square" lIns="0" tIns="0" rIns="0" bIns="0" rtlCol="0"/>
          <a:lstStyle/>
          <a:p/>
        </p:txBody>
      </p:sp>
      <p:sp>
        <p:nvSpPr>
          <p:cNvPr id="12" name="object 12"/>
          <p:cNvSpPr/>
          <p:nvPr/>
        </p:nvSpPr>
        <p:spPr>
          <a:xfrm>
            <a:off x="2876321" y="3163087"/>
            <a:ext cx="932759" cy="1260856"/>
          </a:xfrm>
          <a:prstGeom prst="rect">
            <a:avLst/>
          </a:prstGeom>
          <a:blipFill>
            <a:blip r:embed="rId4" cstate="print"/>
            <a:stretch>
              <a:fillRect/>
            </a:stretch>
          </a:blipFill>
        </p:spPr>
        <p:txBody>
          <a:bodyPr wrap="square" lIns="0" tIns="0" rIns="0" bIns="0" rtlCol="0"/>
          <a:lstStyle/>
          <a:p/>
        </p:txBody>
      </p:sp>
      <p:sp>
        <p:nvSpPr>
          <p:cNvPr id="13" name="object 13"/>
          <p:cNvSpPr txBox="1"/>
          <p:nvPr/>
        </p:nvSpPr>
        <p:spPr>
          <a:xfrm>
            <a:off x="1767433" y="4103636"/>
            <a:ext cx="1138555" cy="316865"/>
          </a:xfrm>
          <a:prstGeom prst="rect">
            <a:avLst/>
          </a:prstGeom>
          <a:solidFill>
            <a:srgbClr val="00B0F0"/>
          </a:solidFill>
        </p:spPr>
        <p:txBody>
          <a:bodyPr wrap="square" lIns="0" tIns="86360" rIns="0" bIns="0" rtlCol="0" vert="horz">
            <a:spAutoFit/>
          </a:bodyPr>
          <a:lstStyle/>
          <a:p>
            <a:pPr marL="90805">
              <a:lnSpc>
                <a:spcPct val="100000"/>
              </a:lnSpc>
              <a:spcBef>
                <a:spcPts val="680"/>
              </a:spcBef>
            </a:pPr>
            <a:r>
              <a:rPr dirty="0" sz="900" spc="-5">
                <a:solidFill>
                  <a:srgbClr val="FFFFFF"/>
                </a:solidFill>
                <a:latin typeface="Trebuchet MS"/>
                <a:cs typeface="Trebuchet MS"/>
              </a:rPr>
              <a:t>&gt; 100</a:t>
            </a:r>
            <a:r>
              <a:rPr dirty="0" sz="900" spc="-35">
                <a:solidFill>
                  <a:srgbClr val="FFFFFF"/>
                </a:solidFill>
                <a:latin typeface="Trebuchet MS"/>
                <a:cs typeface="Trebuchet MS"/>
              </a:rPr>
              <a:t> </a:t>
            </a:r>
            <a:r>
              <a:rPr dirty="0" sz="900" spc="-5">
                <a:solidFill>
                  <a:srgbClr val="FFFFFF"/>
                </a:solidFill>
                <a:latin typeface="Trebuchet MS"/>
                <a:cs typeface="Trebuchet MS"/>
              </a:rPr>
              <a:t>EMPLOYEES</a:t>
            </a:r>
            <a:endParaRPr sz="900">
              <a:latin typeface="Trebuchet MS"/>
              <a:cs typeface="Trebuchet MS"/>
            </a:endParaRPr>
          </a:p>
        </p:txBody>
      </p:sp>
      <p:sp>
        <p:nvSpPr>
          <p:cNvPr id="14" name="object 14"/>
          <p:cNvSpPr txBox="1"/>
          <p:nvPr/>
        </p:nvSpPr>
        <p:spPr>
          <a:xfrm>
            <a:off x="5920997" y="1688198"/>
            <a:ext cx="1361440" cy="603250"/>
          </a:xfrm>
          <a:prstGeom prst="rect">
            <a:avLst/>
          </a:prstGeom>
        </p:spPr>
        <p:txBody>
          <a:bodyPr wrap="square" lIns="0" tIns="0" rIns="0" bIns="0" rtlCol="0" vert="horz">
            <a:spAutoFit/>
          </a:bodyPr>
          <a:lstStyle/>
          <a:p>
            <a:pPr algn="ctr">
              <a:lnSpc>
                <a:spcPct val="100000"/>
              </a:lnSpc>
            </a:pPr>
            <a:r>
              <a:rPr dirty="0" sz="2600" spc="-5">
                <a:solidFill>
                  <a:srgbClr val="FFA300"/>
                </a:solidFill>
                <a:latin typeface="Trebuchet MS"/>
                <a:cs typeface="Trebuchet MS"/>
              </a:rPr>
              <a:t>$200,000</a:t>
            </a:r>
            <a:endParaRPr sz="2600">
              <a:latin typeface="Trebuchet MS"/>
              <a:cs typeface="Trebuchet MS"/>
            </a:endParaRPr>
          </a:p>
          <a:p>
            <a:pPr algn="ctr">
              <a:lnSpc>
                <a:spcPct val="100000"/>
              </a:lnSpc>
              <a:spcBef>
                <a:spcPts val="180"/>
              </a:spcBef>
            </a:pPr>
            <a:r>
              <a:rPr dirty="0" sz="1100" spc="-5">
                <a:solidFill>
                  <a:srgbClr val="FFA300"/>
                </a:solidFill>
                <a:latin typeface="Trebuchet MS"/>
                <a:cs typeface="Trebuchet MS"/>
              </a:rPr>
              <a:t>MEDIAN</a:t>
            </a:r>
            <a:r>
              <a:rPr dirty="0" sz="1100" spc="-90">
                <a:solidFill>
                  <a:srgbClr val="FFA300"/>
                </a:solidFill>
                <a:latin typeface="Trebuchet MS"/>
                <a:cs typeface="Trebuchet MS"/>
              </a:rPr>
              <a:t> </a:t>
            </a:r>
            <a:r>
              <a:rPr dirty="0" sz="1100">
                <a:solidFill>
                  <a:srgbClr val="FFA300"/>
                </a:solidFill>
                <a:latin typeface="Trebuchet MS"/>
                <a:cs typeface="Trebuchet MS"/>
              </a:rPr>
              <a:t>LOSS</a:t>
            </a:r>
            <a:endParaRPr sz="1100">
              <a:latin typeface="Trebuchet MS"/>
              <a:cs typeface="Trebuchet MS"/>
            </a:endParaRPr>
          </a:p>
        </p:txBody>
      </p:sp>
      <p:sp>
        <p:nvSpPr>
          <p:cNvPr id="15" name="object 15"/>
          <p:cNvSpPr/>
          <p:nvPr/>
        </p:nvSpPr>
        <p:spPr>
          <a:xfrm>
            <a:off x="6547104" y="2321064"/>
            <a:ext cx="109727" cy="1914131"/>
          </a:xfrm>
          <a:prstGeom prst="rect">
            <a:avLst/>
          </a:prstGeom>
          <a:blipFill>
            <a:blip r:embed="rId5" cstate="print"/>
            <a:stretch>
              <a:fillRect/>
            </a:stretch>
          </a:blipFill>
        </p:spPr>
        <p:txBody>
          <a:bodyPr wrap="square" lIns="0" tIns="0" rIns="0" bIns="0" rtlCol="0"/>
          <a:lstStyle/>
          <a:p/>
        </p:txBody>
      </p:sp>
      <p:sp>
        <p:nvSpPr>
          <p:cNvPr id="16" name="object 16"/>
          <p:cNvSpPr/>
          <p:nvPr/>
        </p:nvSpPr>
        <p:spPr>
          <a:xfrm>
            <a:off x="6602004" y="2343227"/>
            <a:ext cx="0" cy="1760855"/>
          </a:xfrm>
          <a:custGeom>
            <a:avLst/>
            <a:gdLst/>
            <a:ahLst/>
            <a:cxnLst/>
            <a:rect l="l" t="t" r="r" b="b"/>
            <a:pathLst>
              <a:path w="0" h="1760854">
                <a:moveTo>
                  <a:pt x="0" y="0"/>
                </a:moveTo>
                <a:lnTo>
                  <a:pt x="0" y="1760409"/>
                </a:lnTo>
              </a:path>
            </a:pathLst>
          </a:custGeom>
          <a:ln w="25400">
            <a:solidFill>
              <a:srgbClr val="FFA300"/>
            </a:solidFill>
          </a:ln>
        </p:spPr>
        <p:txBody>
          <a:bodyPr wrap="square" lIns="0" tIns="0" rIns="0" bIns="0" rtlCol="0"/>
          <a:lstStyle/>
          <a:p/>
        </p:txBody>
      </p:sp>
      <p:sp>
        <p:nvSpPr>
          <p:cNvPr id="17" name="object 17"/>
          <p:cNvSpPr/>
          <p:nvPr/>
        </p:nvSpPr>
        <p:spPr>
          <a:xfrm>
            <a:off x="7254061" y="4000792"/>
            <a:ext cx="439483" cy="419379"/>
          </a:xfrm>
          <a:prstGeom prst="rect">
            <a:avLst/>
          </a:prstGeom>
          <a:blipFill>
            <a:blip r:embed="rId6" cstate="print"/>
            <a:stretch>
              <a:fillRect/>
            </a:stretch>
          </a:blipFill>
        </p:spPr>
        <p:txBody>
          <a:bodyPr wrap="square" lIns="0" tIns="0" rIns="0" bIns="0" rtlCol="0"/>
          <a:lstStyle/>
          <a:p/>
        </p:txBody>
      </p:sp>
      <p:sp>
        <p:nvSpPr>
          <p:cNvPr id="18" name="object 18"/>
          <p:cNvSpPr/>
          <p:nvPr/>
        </p:nvSpPr>
        <p:spPr>
          <a:xfrm>
            <a:off x="6062929" y="4103636"/>
            <a:ext cx="1138555" cy="316865"/>
          </a:xfrm>
          <a:custGeom>
            <a:avLst/>
            <a:gdLst/>
            <a:ahLst/>
            <a:cxnLst/>
            <a:rect l="l" t="t" r="r" b="b"/>
            <a:pathLst>
              <a:path w="1138554" h="316864">
                <a:moveTo>
                  <a:pt x="0" y="0"/>
                </a:moveTo>
                <a:lnTo>
                  <a:pt x="1138339" y="0"/>
                </a:lnTo>
                <a:lnTo>
                  <a:pt x="1138339" y="316534"/>
                </a:lnTo>
                <a:lnTo>
                  <a:pt x="0" y="316534"/>
                </a:lnTo>
                <a:lnTo>
                  <a:pt x="0" y="0"/>
                </a:lnTo>
                <a:close/>
              </a:path>
            </a:pathLst>
          </a:custGeom>
          <a:solidFill>
            <a:srgbClr val="FFA300"/>
          </a:solidFill>
        </p:spPr>
        <p:txBody>
          <a:bodyPr wrap="square" lIns="0" tIns="0" rIns="0" bIns="0" rtlCol="0"/>
          <a:lstStyle/>
          <a:p/>
        </p:txBody>
      </p:sp>
      <p:sp>
        <p:nvSpPr>
          <p:cNvPr id="19" name="object 19"/>
          <p:cNvSpPr txBox="1"/>
          <p:nvPr/>
        </p:nvSpPr>
        <p:spPr>
          <a:xfrm>
            <a:off x="6141673" y="4190276"/>
            <a:ext cx="920115" cy="152400"/>
          </a:xfrm>
          <a:prstGeom prst="rect">
            <a:avLst/>
          </a:prstGeom>
        </p:spPr>
        <p:txBody>
          <a:bodyPr wrap="square" lIns="0" tIns="0" rIns="0" bIns="0" rtlCol="0" vert="horz">
            <a:spAutoFit/>
          </a:bodyPr>
          <a:lstStyle/>
          <a:p>
            <a:pPr marL="12700">
              <a:lnSpc>
                <a:spcPct val="100000"/>
              </a:lnSpc>
            </a:pPr>
            <a:r>
              <a:rPr dirty="0" sz="900" spc="-5">
                <a:solidFill>
                  <a:srgbClr val="FFFFFF"/>
                </a:solidFill>
                <a:latin typeface="Trebuchet MS"/>
                <a:cs typeface="Trebuchet MS"/>
              </a:rPr>
              <a:t>&lt; 100</a:t>
            </a:r>
            <a:r>
              <a:rPr dirty="0" sz="900" spc="-35">
                <a:solidFill>
                  <a:srgbClr val="FFFFFF"/>
                </a:solidFill>
                <a:latin typeface="Trebuchet MS"/>
                <a:cs typeface="Trebuchet MS"/>
              </a:rPr>
              <a:t> </a:t>
            </a:r>
            <a:r>
              <a:rPr dirty="0" sz="900" spc="-5">
                <a:solidFill>
                  <a:srgbClr val="FFFFFF"/>
                </a:solidFill>
                <a:latin typeface="Trebuchet MS"/>
                <a:cs typeface="Trebuchet MS"/>
              </a:rPr>
              <a:t>EMPLOYEES</a:t>
            </a:r>
            <a:endParaRPr sz="90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3807460" cy="292100"/>
          </a:xfrm>
          <a:prstGeom prst="rect"/>
        </p:spPr>
        <p:txBody>
          <a:bodyPr wrap="square" lIns="0" tIns="0" rIns="0" bIns="0" rtlCol="0" vert="horz">
            <a:spAutoFit/>
          </a:bodyPr>
          <a:lstStyle/>
          <a:p>
            <a:pPr marL="12700">
              <a:lnSpc>
                <a:spcPct val="100000"/>
              </a:lnSpc>
            </a:pPr>
            <a:r>
              <a:rPr dirty="0" sz="1800">
                <a:solidFill>
                  <a:srgbClr val="00467F"/>
                </a:solidFill>
              </a:rPr>
              <a:t>F</a:t>
            </a:r>
            <a:r>
              <a:rPr dirty="0" sz="1800" spc="-320">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AU</a:t>
            </a:r>
            <a:r>
              <a:rPr dirty="0" sz="1800" spc="-325">
                <a:solidFill>
                  <a:srgbClr val="00467F"/>
                </a:solidFill>
              </a:rPr>
              <a:t> </a:t>
            </a:r>
            <a:r>
              <a:rPr dirty="0" sz="1800" spc="-5">
                <a:solidFill>
                  <a:srgbClr val="00467F"/>
                </a:solidFill>
              </a:rPr>
              <a:t>D</a:t>
            </a:r>
            <a:r>
              <a:rPr dirty="0" sz="1800" spc="434">
                <a:solidFill>
                  <a:srgbClr val="00467F"/>
                </a:solidFill>
              </a:rPr>
              <a:t> </a:t>
            </a:r>
            <a:r>
              <a:rPr dirty="0" sz="1800">
                <a:solidFill>
                  <a:srgbClr val="00467F"/>
                </a:solidFill>
              </a:rPr>
              <a:t>S</a:t>
            </a:r>
            <a:r>
              <a:rPr dirty="0" sz="1800" spc="-325">
                <a:solidFill>
                  <a:srgbClr val="00467F"/>
                </a:solidFill>
              </a:rPr>
              <a:t> </a:t>
            </a:r>
            <a:r>
              <a:rPr dirty="0" sz="1800" spc="75">
                <a:solidFill>
                  <a:srgbClr val="00467F"/>
                </a:solidFill>
              </a:rPr>
              <a:t>TATI</a:t>
            </a:r>
            <a:r>
              <a:rPr dirty="0" sz="1800" spc="-320">
                <a:solidFill>
                  <a:srgbClr val="00467F"/>
                </a:solidFill>
              </a:rPr>
              <a:t> </a:t>
            </a:r>
            <a:r>
              <a:rPr dirty="0" sz="1800" spc="145">
                <a:solidFill>
                  <a:srgbClr val="00467F"/>
                </a:solidFill>
              </a:rPr>
              <a:t>STI</a:t>
            </a:r>
            <a:r>
              <a:rPr dirty="0" sz="1800" spc="-315">
                <a:solidFill>
                  <a:srgbClr val="00467F"/>
                </a:solidFill>
              </a:rPr>
              <a:t> </a:t>
            </a:r>
            <a:r>
              <a:rPr dirty="0" sz="1800" spc="-5">
                <a:solidFill>
                  <a:srgbClr val="00467F"/>
                </a:solidFill>
              </a:rPr>
              <a:t>C</a:t>
            </a:r>
            <a:r>
              <a:rPr dirty="0" sz="1800" spc="-320">
                <a:solidFill>
                  <a:srgbClr val="00467F"/>
                </a:solidFill>
              </a:rPr>
              <a:t> </a:t>
            </a:r>
            <a:r>
              <a:rPr dirty="0" sz="1800">
                <a:solidFill>
                  <a:srgbClr val="00467F"/>
                </a:solidFill>
              </a:rPr>
              <a:t>S</a:t>
            </a:r>
            <a:r>
              <a:rPr dirty="0" sz="1800" spc="430">
                <a:solidFill>
                  <a:srgbClr val="00467F"/>
                </a:solidFill>
              </a:rPr>
              <a:t> </a:t>
            </a:r>
            <a:r>
              <a:rPr dirty="0" sz="1800" spc="-5">
                <a:solidFill>
                  <a:srgbClr val="00467F"/>
                </a:solidFill>
              </a:rPr>
              <a:t>L</a:t>
            </a:r>
            <a:r>
              <a:rPr dirty="0" sz="1800" spc="-320">
                <a:solidFill>
                  <a:srgbClr val="00467F"/>
                </a:solidFill>
              </a:rPr>
              <a:t> </a:t>
            </a:r>
            <a:r>
              <a:rPr dirty="0" sz="1800" spc="105">
                <a:solidFill>
                  <a:srgbClr val="00467F"/>
                </a:solidFill>
              </a:rPr>
              <a:t>AN</a:t>
            </a:r>
            <a:r>
              <a:rPr dirty="0" sz="1800" spc="-320">
                <a:solidFill>
                  <a:srgbClr val="00467F"/>
                </a:solidFill>
              </a:rPr>
              <a:t> </a:t>
            </a:r>
            <a:r>
              <a:rPr dirty="0" sz="1800" spc="-5">
                <a:solidFill>
                  <a:srgbClr val="00467F"/>
                </a:solidFill>
              </a:rPr>
              <a:t>D</a:t>
            </a:r>
            <a:r>
              <a:rPr dirty="0" sz="1800" spc="-320">
                <a:solidFill>
                  <a:srgbClr val="00467F"/>
                </a:solidFill>
              </a:rPr>
              <a:t> </a:t>
            </a:r>
            <a:r>
              <a:rPr dirty="0" sz="1800" spc="110">
                <a:solidFill>
                  <a:srgbClr val="00467F"/>
                </a:solidFill>
              </a:rPr>
              <a:t>SC</a:t>
            </a:r>
            <a:r>
              <a:rPr dirty="0" sz="1800" spc="-320">
                <a:solidFill>
                  <a:srgbClr val="00467F"/>
                </a:solidFill>
              </a:rPr>
              <a:t> </a:t>
            </a:r>
            <a:r>
              <a:rPr dirty="0" sz="1800" spc="110">
                <a:solidFill>
                  <a:srgbClr val="00467F"/>
                </a:solidFill>
              </a:rPr>
              <a:t>AP</a:t>
            </a:r>
            <a:r>
              <a:rPr dirty="0" sz="1800" spc="-315">
                <a:solidFill>
                  <a:srgbClr val="00467F"/>
                </a:solidFill>
              </a:rPr>
              <a:t> </a:t>
            </a:r>
            <a:r>
              <a:rPr dirty="0" sz="1800">
                <a:solidFill>
                  <a:srgbClr val="00467F"/>
                </a:solidFill>
              </a:rPr>
              <a:t>E</a:t>
            </a:r>
            <a:endParaRPr sz="1800"/>
          </a:p>
        </p:txBody>
      </p:sp>
      <p:sp>
        <p:nvSpPr>
          <p:cNvPr id="3" name="object 3"/>
          <p:cNvSpPr txBox="1"/>
          <p:nvPr/>
        </p:nvSpPr>
        <p:spPr>
          <a:xfrm>
            <a:off x="535940" y="4946841"/>
            <a:ext cx="1820545" cy="91440"/>
          </a:xfrm>
          <a:prstGeom prst="rect">
            <a:avLst/>
          </a:prstGeom>
        </p:spPr>
        <p:txBody>
          <a:bodyPr wrap="square" lIns="0" tIns="0" rIns="0" bIns="0" rtlCol="0" vert="horz">
            <a:spAutoFit/>
          </a:bodyPr>
          <a:lstStyle/>
          <a:p>
            <a:pPr marL="12700">
              <a:lnSpc>
                <a:spcPct val="100000"/>
              </a:lnSpc>
            </a:pPr>
            <a:r>
              <a:rPr dirty="0" sz="500" spc="10">
                <a:solidFill>
                  <a:srgbClr val="313231"/>
                </a:solidFill>
                <a:latin typeface="Trebuchet MS"/>
                <a:cs typeface="Trebuchet MS"/>
              </a:rPr>
              <a:t>SOURCE:</a:t>
            </a:r>
            <a:r>
              <a:rPr dirty="0" sz="500" spc="-40">
                <a:solidFill>
                  <a:srgbClr val="313231"/>
                </a:solidFill>
                <a:latin typeface="Trebuchet MS"/>
                <a:cs typeface="Trebuchet MS"/>
              </a:rPr>
              <a:t> </a:t>
            </a:r>
            <a:r>
              <a:rPr dirty="0" sz="500" spc="10">
                <a:solidFill>
                  <a:srgbClr val="313231"/>
                </a:solidFill>
                <a:latin typeface="Trebuchet MS"/>
                <a:cs typeface="Trebuchet MS"/>
              </a:rPr>
              <a:t>2018</a:t>
            </a:r>
            <a:r>
              <a:rPr dirty="0" sz="500" spc="-5">
                <a:solidFill>
                  <a:srgbClr val="313231"/>
                </a:solidFill>
                <a:latin typeface="Trebuchet MS"/>
                <a:cs typeface="Trebuchet MS"/>
              </a:rPr>
              <a:t> </a:t>
            </a:r>
            <a:r>
              <a:rPr dirty="0" sz="500" spc="10">
                <a:solidFill>
                  <a:srgbClr val="313231"/>
                </a:solidFill>
                <a:latin typeface="Trebuchet MS"/>
                <a:cs typeface="Trebuchet MS"/>
              </a:rPr>
              <a:t>Trust</a:t>
            </a:r>
            <a:r>
              <a:rPr dirty="0" sz="500" spc="-5">
                <a:solidFill>
                  <a:srgbClr val="313231"/>
                </a:solidFill>
                <a:latin typeface="Trebuchet MS"/>
                <a:cs typeface="Trebuchet MS"/>
              </a:rPr>
              <a:t> </a:t>
            </a:r>
            <a:r>
              <a:rPr dirty="0" sz="500" spc="10">
                <a:solidFill>
                  <a:srgbClr val="313231"/>
                </a:solidFill>
                <a:latin typeface="Trebuchet MS"/>
                <a:cs typeface="Trebuchet MS"/>
              </a:rPr>
              <a:t>Cost</a:t>
            </a:r>
            <a:r>
              <a:rPr dirty="0" sz="500" spc="5">
                <a:solidFill>
                  <a:srgbClr val="313231"/>
                </a:solidFill>
                <a:latin typeface="Trebuchet MS"/>
                <a:cs typeface="Trebuchet MS"/>
              </a:rPr>
              <a:t> </a:t>
            </a:r>
            <a:r>
              <a:rPr dirty="0" sz="500" spc="10">
                <a:solidFill>
                  <a:srgbClr val="313231"/>
                </a:solidFill>
                <a:latin typeface="Trebuchet MS"/>
                <a:cs typeface="Trebuchet MS"/>
              </a:rPr>
              <a:t>of</a:t>
            </a:r>
            <a:r>
              <a:rPr dirty="0" sz="500" spc="5">
                <a:solidFill>
                  <a:srgbClr val="313231"/>
                </a:solidFill>
                <a:latin typeface="Trebuchet MS"/>
                <a:cs typeface="Trebuchet MS"/>
              </a:rPr>
              <a:t> </a:t>
            </a:r>
            <a:r>
              <a:rPr dirty="0" sz="500" spc="10">
                <a:solidFill>
                  <a:srgbClr val="313231"/>
                </a:solidFill>
                <a:latin typeface="Trebuchet MS"/>
                <a:cs typeface="Trebuchet MS"/>
              </a:rPr>
              <a:t>Fraud,</a:t>
            </a:r>
            <a:r>
              <a:rPr dirty="0" sz="500" spc="-15">
                <a:solidFill>
                  <a:srgbClr val="313231"/>
                </a:solidFill>
                <a:latin typeface="Trebuchet MS"/>
                <a:cs typeface="Trebuchet MS"/>
              </a:rPr>
              <a:t> </a:t>
            </a:r>
            <a:r>
              <a:rPr dirty="0" sz="500" spc="10">
                <a:solidFill>
                  <a:srgbClr val="313231"/>
                </a:solidFill>
                <a:latin typeface="Trebuchet MS"/>
                <a:cs typeface="Trebuchet MS"/>
              </a:rPr>
              <a:t>LexisNexis</a:t>
            </a:r>
            <a:r>
              <a:rPr dirty="0" sz="500" spc="-25">
                <a:solidFill>
                  <a:srgbClr val="313231"/>
                </a:solidFill>
                <a:latin typeface="Trebuchet MS"/>
                <a:cs typeface="Trebuchet MS"/>
              </a:rPr>
              <a:t> </a:t>
            </a:r>
            <a:r>
              <a:rPr dirty="0" sz="500" spc="10">
                <a:solidFill>
                  <a:srgbClr val="313231"/>
                </a:solidFill>
                <a:latin typeface="Trebuchet MS"/>
                <a:cs typeface="Trebuchet MS"/>
              </a:rPr>
              <a:t>Risk</a:t>
            </a:r>
            <a:r>
              <a:rPr dirty="0" sz="500" spc="-15">
                <a:solidFill>
                  <a:srgbClr val="313231"/>
                </a:solidFill>
                <a:latin typeface="Trebuchet MS"/>
                <a:cs typeface="Trebuchet MS"/>
              </a:rPr>
              <a:t> </a:t>
            </a:r>
            <a:r>
              <a:rPr dirty="0" sz="500" spc="10">
                <a:solidFill>
                  <a:srgbClr val="313231"/>
                </a:solidFill>
                <a:latin typeface="Trebuchet MS"/>
                <a:cs typeface="Trebuchet MS"/>
              </a:rPr>
              <a:t>Solutions</a:t>
            </a:r>
            <a:endParaRPr sz="500">
              <a:latin typeface="Trebuchet MS"/>
              <a:cs typeface="Trebuchet MS"/>
            </a:endParaRPr>
          </a:p>
        </p:txBody>
      </p:sp>
      <p:sp>
        <p:nvSpPr>
          <p:cNvPr id="4" name="object 4"/>
          <p:cNvSpPr txBox="1"/>
          <p:nvPr/>
        </p:nvSpPr>
        <p:spPr>
          <a:xfrm>
            <a:off x="523240" y="937356"/>
            <a:ext cx="2252345" cy="175895"/>
          </a:xfrm>
          <a:prstGeom prst="rect">
            <a:avLst/>
          </a:prstGeom>
        </p:spPr>
        <p:txBody>
          <a:bodyPr wrap="square" lIns="0" tIns="0" rIns="0" bIns="0" rtlCol="0" vert="horz">
            <a:spAutoFit/>
          </a:bodyPr>
          <a:lstStyle/>
          <a:p>
            <a:pPr marL="12700">
              <a:lnSpc>
                <a:spcPct val="100000"/>
              </a:lnSpc>
            </a:pPr>
            <a:r>
              <a:rPr dirty="0" sz="1050" spc="5">
                <a:solidFill>
                  <a:srgbClr val="00467F"/>
                </a:solidFill>
                <a:latin typeface="Trebuchet MS"/>
                <a:cs typeface="Trebuchet MS"/>
              </a:rPr>
              <a:t>W</a:t>
            </a:r>
            <a:r>
              <a:rPr dirty="0" sz="1050" spc="-95">
                <a:solidFill>
                  <a:srgbClr val="00467F"/>
                </a:solidFill>
                <a:latin typeface="Trebuchet MS"/>
                <a:cs typeface="Trebuchet MS"/>
              </a:rPr>
              <a:t> </a:t>
            </a:r>
            <a:r>
              <a:rPr dirty="0" sz="1050">
                <a:solidFill>
                  <a:srgbClr val="00467F"/>
                </a:solidFill>
                <a:latin typeface="Trebuchet MS"/>
                <a:cs typeface="Trebuchet MS"/>
              </a:rPr>
              <a:t>H</a:t>
            </a:r>
            <a:r>
              <a:rPr dirty="0" sz="1050" spc="-9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T </a:t>
            </a:r>
            <a:r>
              <a:rPr dirty="0" sz="1050" spc="100">
                <a:solidFill>
                  <a:srgbClr val="00467F"/>
                </a:solidFill>
                <a:latin typeface="Trebuchet MS"/>
                <a:cs typeface="Trebuchet MS"/>
              </a:rPr>
              <a:t> </a:t>
            </a:r>
            <a:r>
              <a:rPr dirty="0" sz="1050">
                <a:solidFill>
                  <a:srgbClr val="00467F"/>
                </a:solidFill>
                <a:latin typeface="Trebuchet MS"/>
                <a:cs typeface="Trebuchet MS"/>
              </a:rPr>
              <a:t>D</a:t>
            </a:r>
            <a:r>
              <a:rPr dirty="0" sz="1050" spc="-95">
                <a:solidFill>
                  <a:srgbClr val="00467F"/>
                </a:solidFill>
                <a:latin typeface="Trebuchet MS"/>
                <a:cs typeface="Trebuchet MS"/>
              </a:rPr>
              <a:t> </a:t>
            </a:r>
            <a:r>
              <a:rPr dirty="0" sz="1050">
                <a:solidFill>
                  <a:srgbClr val="00467F"/>
                </a:solidFill>
                <a:latin typeface="Trebuchet MS"/>
                <a:cs typeface="Trebuchet MS"/>
              </a:rPr>
              <a:t>O </a:t>
            </a:r>
            <a:r>
              <a:rPr dirty="0" sz="1050" spc="120">
                <a:solidFill>
                  <a:srgbClr val="00467F"/>
                </a:solidFill>
                <a:latin typeface="Trebuchet MS"/>
                <a:cs typeface="Trebuchet MS"/>
              </a:rPr>
              <a:t> </a:t>
            </a:r>
            <a:r>
              <a:rPr dirty="0" sz="1050" spc="5">
                <a:solidFill>
                  <a:srgbClr val="00467F"/>
                </a:solidFill>
                <a:latin typeface="Trebuchet MS"/>
                <a:cs typeface="Trebuchet MS"/>
              </a:rPr>
              <a:t>W</a:t>
            </a:r>
            <a:r>
              <a:rPr dirty="0" sz="1050" spc="-95">
                <a:solidFill>
                  <a:srgbClr val="00467F"/>
                </a:solidFill>
                <a:latin typeface="Trebuchet MS"/>
                <a:cs typeface="Trebuchet MS"/>
              </a:rPr>
              <a:t> </a:t>
            </a:r>
            <a:r>
              <a:rPr dirty="0" sz="1050">
                <a:solidFill>
                  <a:srgbClr val="00467F"/>
                </a:solidFill>
                <a:latin typeface="Trebuchet MS"/>
                <a:cs typeface="Trebuchet MS"/>
              </a:rPr>
              <a:t>E </a:t>
            </a:r>
            <a:r>
              <a:rPr dirty="0" sz="1050" spc="110">
                <a:solidFill>
                  <a:srgbClr val="00467F"/>
                </a:solidFill>
                <a:latin typeface="Trebuchet MS"/>
                <a:cs typeface="Trebuchet MS"/>
              </a:rPr>
              <a:t> </a:t>
            </a:r>
            <a:r>
              <a:rPr dirty="0" sz="1050">
                <a:solidFill>
                  <a:srgbClr val="00467F"/>
                </a:solidFill>
                <a:latin typeface="Trebuchet MS"/>
                <a:cs typeface="Trebuchet MS"/>
              </a:rPr>
              <a:t>K</a:t>
            </a:r>
            <a:r>
              <a:rPr dirty="0" sz="1050" spc="-90">
                <a:solidFill>
                  <a:srgbClr val="00467F"/>
                </a:solidFill>
                <a:latin typeface="Trebuchet MS"/>
                <a:cs typeface="Trebuchet MS"/>
              </a:rPr>
              <a:t> </a:t>
            </a:r>
            <a:r>
              <a:rPr dirty="0" sz="1050">
                <a:solidFill>
                  <a:srgbClr val="00467F"/>
                </a:solidFill>
                <a:latin typeface="Trebuchet MS"/>
                <a:cs typeface="Trebuchet MS"/>
              </a:rPr>
              <a:t>N</a:t>
            </a:r>
            <a:r>
              <a:rPr dirty="0" sz="1050" spc="-95">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spc="5">
                <a:solidFill>
                  <a:srgbClr val="00467F"/>
                </a:solidFill>
                <a:latin typeface="Trebuchet MS"/>
                <a:cs typeface="Trebuchet MS"/>
              </a:rPr>
              <a:t>W </a:t>
            </a:r>
            <a:r>
              <a:rPr dirty="0" sz="1050" spc="105">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B</a:t>
            </a:r>
            <a:r>
              <a:rPr dirty="0" sz="1050" spc="-95">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a:solidFill>
                  <a:srgbClr val="00467F"/>
                </a:solidFill>
                <a:latin typeface="Trebuchet MS"/>
                <a:cs typeface="Trebuchet MS"/>
              </a:rPr>
              <a:t>T</a:t>
            </a:r>
            <a:endParaRPr sz="1050">
              <a:latin typeface="Trebuchet MS"/>
              <a:cs typeface="Trebuchet MS"/>
            </a:endParaRPr>
          </a:p>
        </p:txBody>
      </p:sp>
      <p:sp>
        <p:nvSpPr>
          <p:cNvPr id="5" name="object 5"/>
          <p:cNvSpPr txBox="1"/>
          <p:nvPr/>
        </p:nvSpPr>
        <p:spPr>
          <a:xfrm>
            <a:off x="2844303" y="937356"/>
            <a:ext cx="178625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H</a:t>
            </a:r>
            <a:r>
              <a:rPr dirty="0" sz="1050" spc="-90">
                <a:solidFill>
                  <a:srgbClr val="00467F"/>
                </a:solidFill>
                <a:latin typeface="Trebuchet MS"/>
                <a:cs typeface="Trebuchet MS"/>
              </a:rPr>
              <a:t> </a:t>
            </a:r>
            <a:r>
              <a:rPr dirty="0" sz="1050">
                <a:solidFill>
                  <a:srgbClr val="00467F"/>
                </a:solidFill>
                <a:latin typeface="Trebuchet MS"/>
                <a:cs typeface="Trebuchet MS"/>
              </a:rPr>
              <a:t>E </a:t>
            </a:r>
            <a:r>
              <a:rPr dirty="0" sz="1050" spc="95">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T </a:t>
            </a:r>
            <a:r>
              <a:rPr dirty="0" sz="1050" spc="10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F </a:t>
            </a:r>
            <a:r>
              <a:rPr dirty="0" sz="1050" spc="120">
                <a:solidFill>
                  <a:srgbClr val="00467F"/>
                </a:solidFill>
                <a:latin typeface="Trebuchet MS"/>
                <a:cs typeface="Trebuchet MS"/>
              </a:rPr>
              <a:t> </a:t>
            </a:r>
            <a:r>
              <a:rPr dirty="0" sz="1050">
                <a:solidFill>
                  <a:srgbClr val="00467F"/>
                </a:solidFill>
                <a:latin typeface="Trebuchet MS"/>
                <a:cs typeface="Trebuchet MS"/>
              </a:rPr>
              <a:t>F</a:t>
            </a:r>
            <a:r>
              <a:rPr dirty="0" sz="1050" spc="-100">
                <a:solidFill>
                  <a:srgbClr val="00467F"/>
                </a:solidFill>
                <a:latin typeface="Trebuchet MS"/>
                <a:cs typeface="Trebuchet MS"/>
              </a:rPr>
              <a:t> </a:t>
            </a:r>
            <a:r>
              <a:rPr dirty="0" sz="1050" spc="114">
                <a:solidFill>
                  <a:srgbClr val="00467F"/>
                </a:solidFill>
                <a:latin typeface="Trebuchet MS"/>
                <a:cs typeface="Trebuchet MS"/>
              </a:rPr>
              <a:t>RA</a:t>
            </a:r>
            <a:r>
              <a:rPr dirty="0" sz="1050" spc="-95">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a:solidFill>
                  <a:srgbClr val="00467F"/>
                </a:solidFill>
                <a:latin typeface="Trebuchet MS"/>
                <a:cs typeface="Trebuchet MS"/>
              </a:rPr>
              <a:t>D</a:t>
            </a:r>
            <a:r>
              <a:rPr dirty="0" sz="1050" spc="-95">
                <a:solidFill>
                  <a:srgbClr val="00467F"/>
                </a:solidFill>
                <a:latin typeface="Trebuchet MS"/>
                <a:cs typeface="Trebuchet MS"/>
              </a:rPr>
              <a:t> </a:t>
            </a:r>
            <a:r>
              <a:rPr dirty="0" sz="1050">
                <a:solidFill>
                  <a:srgbClr val="00467F"/>
                </a:solidFill>
                <a:latin typeface="Trebuchet MS"/>
                <a:cs typeface="Trebuchet MS"/>
              </a:rPr>
              <a:t>?</a:t>
            </a:r>
            <a:endParaRPr sz="1050">
              <a:latin typeface="Trebuchet MS"/>
              <a:cs typeface="Trebuchet MS"/>
            </a:endParaRPr>
          </a:p>
        </p:txBody>
      </p:sp>
      <p:sp>
        <p:nvSpPr>
          <p:cNvPr id="6" name="object 6"/>
          <p:cNvSpPr txBox="1"/>
          <p:nvPr/>
        </p:nvSpPr>
        <p:spPr>
          <a:xfrm>
            <a:off x="539318" y="2234337"/>
            <a:ext cx="1012825" cy="245745"/>
          </a:xfrm>
          <a:prstGeom prst="rect">
            <a:avLst/>
          </a:prstGeom>
        </p:spPr>
        <p:txBody>
          <a:bodyPr wrap="square" lIns="0" tIns="0" rIns="0" bIns="0" rtlCol="0" vert="horz">
            <a:spAutoFit/>
          </a:bodyPr>
          <a:lstStyle/>
          <a:p>
            <a:pPr marL="12700">
              <a:lnSpc>
                <a:spcPct val="100000"/>
              </a:lnSpc>
            </a:pPr>
            <a:r>
              <a:rPr dirty="0" sz="1500" spc="-5">
                <a:solidFill>
                  <a:srgbClr val="313231"/>
                </a:solidFill>
                <a:latin typeface="Trebuchet MS"/>
                <a:cs typeface="Trebuchet MS"/>
              </a:rPr>
              <a:t>In </a:t>
            </a:r>
            <a:r>
              <a:rPr dirty="0" sz="1500">
                <a:solidFill>
                  <a:srgbClr val="313231"/>
                </a:solidFill>
                <a:latin typeface="Trebuchet MS"/>
                <a:cs typeface="Trebuchet MS"/>
              </a:rPr>
              <a:t>2018,</a:t>
            </a:r>
            <a:r>
              <a:rPr dirty="0" sz="1500" spc="-100">
                <a:solidFill>
                  <a:srgbClr val="313231"/>
                </a:solidFill>
                <a:latin typeface="Trebuchet MS"/>
                <a:cs typeface="Trebuchet MS"/>
              </a:rPr>
              <a:t> </a:t>
            </a:r>
            <a:r>
              <a:rPr dirty="0" sz="1500" spc="-5">
                <a:solidFill>
                  <a:srgbClr val="313231"/>
                </a:solidFill>
                <a:latin typeface="Trebuchet MS"/>
                <a:cs typeface="Trebuchet MS"/>
              </a:rPr>
              <a:t>for</a:t>
            </a:r>
            <a:endParaRPr sz="1500">
              <a:latin typeface="Trebuchet MS"/>
              <a:cs typeface="Trebuchet MS"/>
            </a:endParaRPr>
          </a:p>
        </p:txBody>
      </p:sp>
      <p:sp>
        <p:nvSpPr>
          <p:cNvPr id="7" name="object 7"/>
          <p:cNvSpPr txBox="1"/>
          <p:nvPr/>
        </p:nvSpPr>
        <p:spPr>
          <a:xfrm>
            <a:off x="1576870" y="2211349"/>
            <a:ext cx="1913255" cy="274320"/>
          </a:xfrm>
          <a:prstGeom prst="rect">
            <a:avLst/>
          </a:prstGeom>
          <a:solidFill>
            <a:srgbClr val="00A1DF"/>
          </a:solidFill>
        </p:spPr>
        <p:txBody>
          <a:bodyPr wrap="square" lIns="0" tIns="22860" rIns="0" bIns="0" rtlCol="0" vert="horz">
            <a:spAutoFit/>
          </a:bodyPr>
          <a:lstStyle/>
          <a:p>
            <a:pPr marL="19050">
              <a:lnSpc>
                <a:spcPct val="100000"/>
              </a:lnSpc>
              <a:spcBef>
                <a:spcPts val="180"/>
              </a:spcBef>
            </a:pPr>
            <a:r>
              <a:rPr dirty="0" sz="1500" spc="-5">
                <a:solidFill>
                  <a:srgbClr val="FFFFFF"/>
                </a:solidFill>
                <a:latin typeface="Trebuchet MS"/>
                <a:cs typeface="Trebuchet MS"/>
              </a:rPr>
              <a:t>every </a:t>
            </a:r>
            <a:r>
              <a:rPr dirty="0" sz="1500" b="1">
                <a:solidFill>
                  <a:srgbClr val="FFFFFF"/>
                </a:solidFill>
                <a:latin typeface="Trebuchet MS"/>
                <a:cs typeface="Trebuchet MS"/>
              </a:rPr>
              <a:t>dollar of</a:t>
            </a:r>
            <a:r>
              <a:rPr dirty="0" sz="1500" spc="-110" b="1">
                <a:solidFill>
                  <a:srgbClr val="FFFFFF"/>
                </a:solidFill>
                <a:latin typeface="Trebuchet MS"/>
                <a:cs typeface="Trebuchet MS"/>
              </a:rPr>
              <a:t> </a:t>
            </a:r>
            <a:r>
              <a:rPr dirty="0" sz="1500" spc="-10" b="1">
                <a:solidFill>
                  <a:srgbClr val="FFFFFF"/>
                </a:solidFill>
                <a:latin typeface="Trebuchet MS"/>
                <a:cs typeface="Trebuchet MS"/>
              </a:rPr>
              <a:t>fraud,</a:t>
            </a:r>
            <a:endParaRPr sz="1500">
              <a:latin typeface="Trebuchet MS"/>
              <a:cs typeface="Trebuchet MS"/>
            </a:endParaRPr>
          </a:p>
        </p:txBody>
      </p:sp>
      <p:sp>
        <p:nvSpPr>
          <p:cNvPr id="8" name="object 8"/>
          <p:cNvSpPr txBox="1"/>
          <p:nvPr/>
        </p:nvSpPr>
        <p:spPr>
          <a:xfrm>
            <a:off x="3511118" y="2234337"/>
            <a:ext cx="765175" cy="245745"/>
          </a:xfrm>
          <a:prstGeom prst="rect">
            <a:avLst/>
          </a:prstGeom>
        </p:spPr>
        <p:txBody>
          <a:bodyPr wrap="square" lIns="0" tIns="0" rIns="0" bIns="0" rtlCol="0" vert="horz">
            <a:spAutoFit/>
          </a:bodyPr>
          <a:lstStyle/>
          <a:p>
            <a:pPr marL="12700">
              <a:lnSpc>
                <a:spcPct val="100000"/>
              </a:lnSpc>
            </a:pPr>
            <a:r>
              <a:rPr dirty="0" sz="1500" spc="-5">
                <a:solidFill>
                  <a:srgbClr val="313231"/>
                </a:solidFill>
                <a:latin typeface="Trebuchet MS"/>
                <a:cs typeface="Trebuchet MS"/>
              </a:rPr>
              <a:t>financial</a:t>
            </a:r>
            <a:endParaRPr sz="1500">
              <a:latin typeface="Trebuchet MS"/>
              <a:cs typeface="Trebuchet MS"/>
            </a:endParaRPr>
          </a:p>
        </p:txBody>
      </p:sp>
      <p:sp>
        <p:nvSpPr>
          <p:cNvPr id="9" name="object 9"/>
          <p:cNvSpPr txBox="1"/>
          <p:nvPr/>
        </p:nvSpPr>
        <p:spPr>
          <a:xfrm>
            <a:off x="632282" y="2577237"/>
            <a:ext cx="1661795" cy="245745"/>
          </a:xfrm>
          <a:prstGeom prst="rect">
            <a:avLst/>
          </a:prstGeom>
        </p:spPr>
        <p:txBody>
          <a:bodyPr wrap="square" lIns="0" tIns="0" rIns="0" bIns="0" rtlCol="0" vert="horz">
            <a:spAutoFit/>
          </a:bodyPr>
          <a:lstStyle/>
          <a:p>
            <a:pPr marL="12700">
              <a:lnSpc>
                <a:spcPct val="100000"/>
              </a:lnSpc>
            </a:pPr>
            <a:r>
              <a:rPr dirty="0" sz="1500" spc="-5">
                <a:solidFill>
                  <a:srgbClr val="313231"/>
                </a:solidFill>
                <a:latin typeface="Trebuchet MS"/>
                <a:cs typeface="Trebuchet MS"/>
              </a:rPr>
              <a:t>services</a:t>
            </a:r>
            <a:r>
              <a:rPr dirty="0" sz="1500" spc="-65">
                <a:solidFill>
                  <a:srgbClr val="313231"/>
                </a:solidFill>
                <a:latin typeface="Trebuchet MS"/>
                <a:cs typeface="Trebuchet MS"/>
              </a:rPr>
              <a:t> </a:t>
            </a:r>
            <a:r>
              <a:rPr dirty="0" sz="1500" spc="-5">
                <a:solidFill>
                  <a:srgbClr val="313231"/>
                </a:solidFill>
                <a:latin typeface="Trebuchet MS"/>
                <a:cs typeface="Trebuchet MS"/>
              </a:rPr>
              <a:t>companies</a:t>
            </a:r>
            <a:endParaRPr sz="1500">
              <a:latin typeface="Trebuchet MS"/>
              <a:cs typeface="Trebuchet MS"/>
            </a:endParaRPr>
          </a:p>
        </p:txBody>
      </p:sp>
      <p:sp>
        <p:nvSpPr>
          <p:cNvPr id="10" name="object 10"/>
          <p:cNvSpPr txBox="1"/>
          <p:nvPr/>
        </p:nvSpPr>
        <p:spPr>
          <a:xfrm>
            <a:off x="2326436" y="2552166"/>
            <a:ext cx="1863089" cy="274320"/>
          </a:xfrm>
          <a:prstGeom prst="rect">
            <a:avLst/>
          </a:prstGeom>
          <a:solidFill>
            <a:srgbClr val="00A1DF"/>
          </a:solidFill>
        </p:spPr>
        <p:txBody>
          <a:bodyPr wrap="square" lIns="0" tIns="24765" rIns="0" bIns="0" rtlCol="0" vert="horz">
            <a:spAutoFit/>
          </a:bodyPr>
          <a:lstStyle/>
          <a:p>
            <a:pPr marL="10160">
              <a:lnSpc>
                <a:spcPct val="100000"/>
              </a:lnSpc>
              <a:spcBef>
                <a:spcPts val="195"/>
              </a:spcBef>
            </a:pPr>
            <a:r>
              <a:rPr dirty="0" sz="1500" spc="-5" b="1">
                <a:solidFill>
                  <a:srgbClr val="FFFFFF"/>
                </a:solidFill>
                <a:latin typeface="Trebuchet MS"/>
                <a:cs typeface="Trebuchet MS"/>
              </a:rPr>
              <a:t>incur $2.92 in</a:t>
            </a:r>
            <a:r>
              <a:rPr dirty="0" sz="1500" spc="-70" b="1">
                <a:solidFill>
                  <a:srgbClr val="FFFFFF"/>
                </a:solidFill>
                <a:latin typeface="Trebuchet MS"/>
                <a:cs typeface="Trebuchet MS"/>
              </a:rPr>
              <a:t> </a:t>
            </a:r>
            <a:r>
              <a:rPr dirty="0" sz="1500" b="1">
                <a:solidFill>
                  <a:srgbClr val="FFFFFF"/>
                </a:solidFill>
                <a:latin typeface="Trebuchet MS"/>
                <a:cs typeface="Trebuchet MS"/>
              </a:rPr>
              <a:t>costs,</a:t>
            </a:r>
            <a:endParaRPr sz="1500">
              <a:latin typeface="Trebuchet MS"/>
              <a:cs typeface="Trebuchet MS"/>
            </a:endParaRPr>
          </a:p>
        </p:txBody>
      </p:sp>
      <p:sp>
        <p:nvSpPr>
          <p:cNvPr id="11" name="object 11"/>
          <p:cNvSpPr txBox="1"/>
          <p:nvPr/>
        </p:nvSpPr>
        <p:spPr>
          <a:xfrm>
            <a:off x="611149" y="2964662"/>
            <a:ext cx="2094864" cy="274320"/>
          </a:xfrm>
          <a:prstGeom prst="rect">
            <a:avLst/>
          </a:prstGeom>
          <a:solidFill>
            <a:srgbClr val="00A1DF"/>
          </a:solidFill>
        </p:spPr>
        <p:txBody>
          <a:bodyPr wrap="square" lIns="0" tIns="1270" rIns="0" bIns="0" rtlCol="0" vert="horz">
            <a:spAutoFit/>
          </a:bodyPr>
          <a:lstStyle/>
          <a:p>
            <a:pPr marL="6350">
              <a:lnSpc>
                <a:spcPct val="100000"/>
              </a:lnSpc>
              <a:spcBef>
                <a:spcPts val="10"/>
              </a:spcBef>
            </a:pPr>
            <a:r>
              <a:rPr dirty="0" sz="1500" b="1">
                <a:solidFill>
                  <a:srgbClr val="FFFFFF"/>
                </a:solidFill>
                <a:latin typeface="Trebuchet MS"/>
                <a:cs typeface="Trebuchet MS"/>
              </a:rPr>
              <a:t>up </a:t>
            </a:r>
            <a:r>
              <a:rPr dirty="0" sz="1500" spc="-5" b="1">
                <a:solidFill>
                  <a:srgbClr val="FFFFFF"/>
                </a:solidFill>
                <a:latin typeface="Trebuchet MS"/>
                <a:cs typeface="Trebuchet MS"/>
              </a:rPr>
              <a:t>from $2.67 in</a:t>
            </a:r>
            <a:r>
              <a:rPr dirty="0" sz="1500" spc="-95" b="1">
                <a:solidFill>
                  <a:srgbClr val="FFFFFF"/>
                </a:solidFill>
                <a:latin typeface="Trebuchet MS"/>
                <a:cs typeface="Trebuchet MS"/>
              </a:rPr>
              <a:t> </a:t>
            </a:r>
            <a:r>
              <a:rPr dirty="0" sz="1500" spc="-5" b="1">
                <a:solidFill>
                  <a:srgbClr val="FFFFFF"/>
                </a:solidFill>
                <a:latin typeface="Trebuchet MS"/>
                <a:cs typeface="Trebuchet MS"/>
              </a:rPr>
              <a:t>2017,</a:t>
            </a:r>
            <a:endParaRPr sz="1500">
              <a:latin typeface="Trebuchet MS"/>
              <a:cs typeface="Trebuchet MS"/>
            </a:endParaRPr>
          </a:p>
        </p:txBody>
      </p:sp>
      <p:sp>
        <p:nvSpPr>
          <p:cNvPr id="12" name="object 12"/>
          <p:cNvSpPr txBox="1"/>
          <p:nvPr/>
        </p:nvSpPr>
        <p:spPr>
          <a:xfrm>
            <a:off x="2735402" y="2965857"/>
            <a:ext cx="1473200" cy="245745"/>
          </a:xfrm>
          <a:prstGeom prst="rect">
            <a:avLst/>
          </a:prstGeom>
        </p:spPr>
        <p:txBody>
          <a:bodyPr wrap="square" lIns="0" tIns="0" rIns="0" bIns="0" rtlCol="0" vert="horz">
            <a:spAutoFit/>
          </a:bodyPr>
          <a:lstStyle/>
          <a:p>
            <a:pPr marL="12700">
              <a:lnSpc>
                <a:spcPct val="100000"/>
              </a:lnSpc>
            </a:pPr>
            <a:r>
              <a:rPr dirty="0" sz="1500" spc="-5">
                <a:solidFill>
                  <a:srgbClr val="313231"/>
                </a:solidFill>
                <a:latin typeface="Trebuchet MS"/>
                <a:cs typeface="Trebuchet MS"/>
              </a:rPr>
              <a:t>and</a:t>
            </a:r>
            <a:r>
              <a:rPr dirty="0" sz="1500" spc="-55">
                <a:solidFill>
                  <a:srgbClr val="313231"/>
                </a:solidFill>
                <a:latin typeface="Trebuchet MS"/>
                <a:cs typeface="Trebuchet MS"/>
              </a:rPr>
              <a:t> </a:t>
            </a:r>
            <a:r>
              <a:rPr dirty="0" sz="1500" spc="-5">
                <a:solidFill>
                  <a:srgbClr val="313231"/>
                </a:solidFill>
                <a:latin typeface="Trebuchet MS"/>
                <a:cs typeface="Trebuchet MS"/>
              </a:rPr>
              <a:t>representing</a:t>
            </a:r>
            <a:endParaRPr sz="1500">
              <a:latin typeface="Trebuchet MS"/>
              <a:cs typeface="Trebuchet MS"/>
            </a:endParaRPr>
          </a:p>
        </p:txBody>
      </p:sp>
      <p:sp>
        <p:nvSpPr>
          <p:cNvPr id="13" name="object 13"/>
          <p:cNvSpPr txBox="1"/>
          <p:nvPr/>
        </p:nvSpPr>
        <p:spPr>
          <a:xfrm>
            <a:off x="973658" y="3354477"/>
            <a:ext cx="125730" cy="245745"/>
          </a:xfrm>
          <a:prstGeom prst="rect">
            <a:avLst/>
          </a:prstGeom>
        </p:spPr>
        <p:txBody>
          <a:bodyPr wrap="square" lIns="0" tIns="0" rIns="0" bIns="0" rtlCol="0" vert="horz">
            <a:spAutoFit/>
          </a:bodyPr>
          <a:lstStyle/>
          <a:p>
            <a:pPr marL="12700">
              <a:lnSpc>
                <a:spcPct val="100000"/>
              </a:lnSpc>
            </a:pPr>
            <a:r>
              <a:rPr dirty="0" sz="1500" spc="-5">
                <a:solidFill>
                  <a:srgbClr val="313231"/>
                </a:solidFill>
                <a:latin typeface="Trebuchet MS"/>
                <a:cs typeface="Trebuchet MS"/>
              </a:rPr>
              <a:t>a</a:t>
            </a:r>
            <a:endParaRPr sz="1500">
              <a:latin typeface="Trebuchet MS"/>
              <a:cs typeface="Trebuchet MS"/>
            </a:endParaRPr>
          </a:p>
        </p:txBody>
      </p:sp>
      <p:sp>
        <p:nvSpPr>
          <p:cNvPr id="14" name="object 14"/>
          <p:cNvSpPr txBox="1"/>
          <p:nvPr/>
        </p:nvSpPr>
        <p:spPr>
          <a:xfrm>
            <a:off x="1107224" y="3347262"/>
            <a:ext cx="2765425" cy="304800"/>
          </a:xfrm>
          <a:prstGeom prst="rect">
            <a:avLst/>
          </a:prstGeom>
          <a:solidFill>
            <a:srgbClr val="00A1DF"/>
          </a:solidFill>
        </p:spPr>
        <p:txBody>
          <a:bodyPr wrap="square" lIns="0" tIns="6985" rIns="0" bIns="0" rtlCol="0" vert="horz">
            <a:spAutoFit/>
          </a:bodyPr>
          <a:lstStyle/>
          <a:p>
            <a:pPr marL="35560">
              <a:lnSpc>
                <a:spcPct val="100000"/>
              </a:lnSpc>
              <a:spcBef>
                <a:spcPts val="55"/>
              </a:spcBef>
            </a:pPr>
            <a:r>
              <a:rPr dirty="0" sz="1500" spc="-5" b="1">
                <a:solidFill>
                  <a:srgbClr val="FFFFFF"/>
                </a:solidFill>
                <a:latin typeface="Trebuchet MS"/>
                <a:cs typeface="Trebuchet MS"/>
              </a:rPr>
              <a:t>9.3% year-over-year</a:t>
            </a:r>
            <a:r>
              <a:rPr dirty="0" sz="1500" spc="-25" b="1">
                <a:solidFill>
                  <a:srgbClr val="FFFFFF"/>
                </a:solidFill>
                <a:latin typeface="Trebuchet MS"/>
                <a:cs typeface="Trebuchet MS"/>
              </a:rPr>
              <a:t> </a:t>
            </a:r>
            <a:r>
              <a:rPr dirty="0" sz="1500" spc="-5" b="1">
                <a:solidFill>
                  <a:srgbClr val="FFFFFF"/>
                </a:solidFill>
                <a:latin typeface="Trebuchet MS"/>
                <a:cs typeface="Trebuchet MS"/>
              </a:rPr>
              <a:t>increase.</a:t>
            </a:r>
            <a:endParaRPr sz="1500">
              <a:latin typeface="Trebuchet MS"/>
              <a:cs typeface="Trebuchet MS"/>
            </a:endParaRPr>
          </a:p>
        </p:txBody>
      </p:sp>
      <p:sp>
        <p:nvSpPr>
          <p:cNvPr id="15" name="object 15"/>
          <p:cNvSpPr txBox="1"/>
          <p:nvPr/>
        </p:nvSpPr>
        <p:spPr>
          <a:xfrm>
            <a:off x="5621122" y="2129468"/>
            <a:ext cx="2996565" cy="1457325"/>
          </a:xfrm>
          <a:prstGeom prst="rect">
            <a:avLst/>
          </a:prstGeom>
        </p:spPr>
        <p:txBody>
          <a:bodyPr wrap="square" lIns="0" tIns="0" rIns="0" bIns="0" rtlCol="0" vert="horz">
            <a:spAutoFit/>
          </a:bodyPr>
          <a:lstStyle/>
          <a:p>
            <a:pPr marL="12700" marR="5080">
              <a:lnSpc>
                <a:spcPct val="150100"/>
              </a:lnSpc>
            </a:pPr>
            <a:r>
              <a:rPr dirty="0" sz="1050" spc="-5" b="1" i="1">
                <a:solidFill>
                  <a:srgbClr val="313231"/>
                </a:solidFill>
                <a:latin typeface="Trebuchet MS"/>
                <a:cs typeface="Trebuchet MS"/>
              </a:rPr>
              <a:t>This includes </a:t>
            </a:r>
            <a:r>
              <a:rPr dirty="0" sz="1050" b="1" i="1">
                <a:solidFill>
                  <a:srgbClr val="313231"/>
                </a:solidFill>
                <a:latin typeface="Trebuchet MS"/>
                <a:cs typeface="Trebuchet MS"/>
              </a:rPr>
              <a:t>the </a:t>
            </a:r>
            <a:r>
              <a:rPr dirty="0" sz="1050" spc="-5" b="1" i="1">
                <a:solidFill>
                  <a:srgbClr val="313231"/>
                </a:solidFill>
                <a:latin typeface="Trebuchet MS"/>
                <a:cs typeface="Trebuchet MS"/>
              </a:rPr>
              <a:t>lost </a:t>
            </a:r>
            <a:r>
              <a:rPr dirty="0" sz="1050" b="1" i="1">
                <a:solidFill>
                  <a:srgbClr val="313231"/>
                </a:solidFill>
                <a:latin typeface="Trebuchet MS"/>
                <a:cs typeface="Trebuchet MS"/>
              </a:rPr>
              <a:t>value of the </a:t>
            </a:r>
            <a:r>
              <a:rPr dirty="0" sz="1050" spc="-5" b="1" i="1">
                <a:solidFill>
                  <a:srgbClr val="313231"/>
                </a:solidFill>
                <a:latin typeface="Trebuchet MS"/>
                <a:cs typeface="Trebuchet MS"/>
              </a:rPr>
              <a:t>transaction,  </a:t>
            </a:r>
            <a:r>
              <a:rPr dirty="0" sz="1050" b="1" i="1">
                <a:solidFill>
                  <a:srgbClr val="313231"/>
                </a:solidFill>
                <a:latin typeface="Trebuchet MS"/>
                <a:cs typeface="Trebuchet MS"/>
              </a:rPr>
              <a:t>plus fees </a:t>
            </a:r>
            <a:r>
              <a:rPr dirty="0" sz="1050" spc="-5" b="1" i="1">
                <a:solidFill>
                  <a:srgbClr val="313231"/>
                </a:solidFill>
                <a:latin typeface="Trebuchet MS"/>
                <a:cs typeface="Trebuchet MS"/>
              </a:rPr>
              <a:t>and </a:t>
            </a:r>
            <a:r>
              <a:rPr dirty="0" sz="1050" b="1" i="1">
                <a:solidFill>
                  <a:srgbClr val="313231"/>
                </a:solidFill>
                <a:latin typeface="Trebuchet MS"/>
                <a:cs typeface="Trebuchet MS"/>
              </a:rPr>
              <a:t>interest incurred </a:t>
            </a:r>
            <a:r>
              <a:rPr dirty="0" sz="1050" spc="-5" b="1" i="1">
                <a:solidFill>
                  <a:srgbClr val="313231"/>
                </a:solidFill>
                <a:latin typeface="Trebuchet MS"/>
                <a:cs typeface="Trebuchet MS"/>
              </a:rPr>
              <a:t>during  applications/underwriting/processing </a:t>
            </a:r>
            <a:r>
              <a:rPr dirty="0" sz="1050" b="1" i="1">
                <a:solidFill>
                  <a:srgbClr val="313231"/>
                </a:solidFill>
                <a:latin typeface="Trebuchet MS"/>
                <a:cs typeface="Trebuchet MS"/>
              </a:rPr>
              <a:t>stages,  </a:t>
            </a:r>
            <a:r>
              <a:rPr dirty="0" sz="1050" spc="-5" b="1" i="1">
                <a:solidFill>
                  <a:srgbClr val="313231"/>
                </a:solidFill>
                <a:latin typeface="Trebuchet MS"/>
                <a:cs typeface="Trebuchet MS"/>
              </a:rPr>
              <a:t>labor </a:t>
            </a:r>
            <a:r>
              <a:rPr dirty="0" sz="1050" b="1" i="1">
                <a:solidFill>
                  <a:srgbClr val="313231"/>
                </a:solidFill>
                <a:latin typeface="Trebuchet MS"/>
                <a:cs typeface="Trebuchet MS"/>
              </a:rPr>
              <a:t>costs </a:t>
            </a:r>
            <a:r>
              <a:rPr dirty="0" sz="1050" spc="-5" b="1" i="1">
                <a:solidFill>
                  <a:srgbClr val="313231"/>
                </a:solidFill>
                <a:latin typeface="Trebuchet MS"/>
                <a:cs typeface="Trebuchet MS"/>
              </a:rPr>
              <a:t>for </a:t>
            </a:r>
            <a:r>
              <a:rPr dirty="0" sz="1050" b="1" i="1">
                <a:solidFill>
                  <a:srgbClr val="313231"/>
                </a:solidFill>
                <a:latin typeface="Trebuchet MS"/>
                <a:cs typeface="Trebuchet MS"/>
              </a:rPr>
              <a:t>fraud </a:t>
            </a:r>
            <a:r>
              <a:rPr dirty="0" sz="1050" spc="-5" b="1" i="1">
                <a:solidFill>
                  <a:srgbClr val="313231"/>
                </a:solidFill>
                <a:latin typeface="Trebuchet MS"/>
                <a:cs typeface="Trebuchet MS"/>
              </a:rPr>
              <a:t>investigation, </a:t>
            </a:r>
            <a:r>
              <a:rPr dirty="0" sz="1050" b="1" i="1">
                <a:solidFill>
                  <a:srgbClr val="313231"/>
                </a:solidFill>
                <a:latin typeface="Trebuchet MS"/>
                <a:cs typeface="Trebuchet MS"/>
              </a:rPr>
              <a:t>fines </a:t>
            </a:r>
            <a:r>
              <a:rPr dirty="0" sz="1050" spc="-5" b="1" i="1">
                <a:solidFill>
                  <a:srgbClr val="313231"/>
                </a:solidFill>
                <a:latin typeface="Trebuchet MS"/>
                <a:cs typeface="Trebuchet MS"/>
              </a:rPr>
              <a:t>and  </a:t>
            </a:r>
            <a:r>
              <a:rPr dirty="0" sz="1050" b="1" i="1">
                <a:solidFill>
                  <a:srgbClr val="313231"/>
                </a:solidFill>
                <a:latin typeface="Trebuchet MS"/>
                <a:cs typeface="Trebuchet MS"/>
              </a:rPr>
              <a:t>legal fees, as well as external recovery  </a:t>
            </a:r>
            <a:r>
              <a:rPr dirty="0" sz="1050" spc="-5" b="1" i="1">
                <a:solidFill>
                  <a:srgbClr val="313231"/>
                </a:solidFill>
                <a:latin typeface="Trebuchet MS"/>
                <a:cs typeface="Trebuchet MS"/>
              </a:rPr>
              <a:t>expenses</a:t>
            </a:r>
            <a:endParaRPr sz="1050">
              <a:latin typeface="Trebuchet MS"/>
              <a:cs typeface="Trebuchet MS"/>
            </a:endParaRPr>
          </a:p>
        </p:txBody>
      </p:sp>
      <p:sp>
        <p:nvSpPr>
          <p:cNvPr id="16" name="object 16"/>
          <p:cNvSpPr/>
          <p:nvPr/>
        </p:nvSpPr>
        <p:spPr>
          <a:xfrm>
            <a:off x="4414213" y="2664448"/>
            <a:ext cx="977900" cy="0"/>
          </a:xfrm>
          <a:custGeom>
            <a:avLst/>
            <a:gdLst/>
            <a:ahLst/>
            <a:cxnLst/>
            <a:rect l="l" t="t" r="r" b="b"/>
            <a:pathLst>
              <a:path w="977900" h="0">
                <a:moveTo>
                  <a:pt x="0" y="0"/>
                </a:moveTo>
                <a:lnTo>
                  <a:pt x="977328" y="0"/>
                </a:lnTo>
              </a:path>
            </a:pathLst>
          </a:custGeom>
          <a:ln w="9144">
            <a:solidFill>
              <a:srgbClr val="00A1DF"/>
            </a:solidFill>
          </a:ln>
        </p:spPr>
        <p:txBody>
          <a:bodyPr wrap="square" lIns="0" tIns="0" rIns="0" bIns="0" rtlCol="0"/>
          <a:lstStyle/>
          <a:p/>
        </p:txBody>
      </p:sp>
      <p:sp>
        <p:nvSpPr>
          <p:cNvPr id="17" name="object 17"/>
          <p:cNvSpPr/>
          <p:nvPr/>
        </p:nvSpPr>
        <p:spPr>
          <a:xfrm>
            <a:off x="5381575" y="2462759"/>
            <a:ext cx="0" cy="411480"/>
          </a:xfrm>
          <a:custGeom>
            <a:avLst/>
            <a:gdLst/>
            <a:ahLst/>
            <a:cxnLst/>
            <a:rect l="l" t="t" r="r" b="b"/>
            <a:pathLst>
              <a:path w="0" h="411480">
                <a:moveTo>
                  <a:pt x="0" y="0"/>
                </a:moveTo>
                <a:lnTo>
                  <a:pt x="0" y="411302"/>
                </a:lnTo>
              </a:path>
            </a:pathLst>
          </a:custGeom>
          <a:ln w="9144">
            <a:solidFill>
              <a:srgbClr val="00A1DF"/>
            </a:solidFill>
          </a:ln>
        </p:spPr>
        <p:txBody>
          <a:bodyPr wrap="square" lIns="0" tIns="0" rIns="0" bIns="0" rtlCol="0"/>
          <a:lstStyl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47278" y="2804433"/>
            <a:ext cx="0" cy="307975"/>
          </a:xfrm>
          <a:custGeom>
            <a:avLst/>
            <a:gdLst/>
            <a:ahLst/>
            <a:cxnLst/>
            <a:rect l="l" t="t" r="r" b="b"/>
            <a:pathLst>
              <a:path w="0" h="307975">
                <a:moveTo>
                  <a:pt x="0" y="0"/>
                </a:moveTo>
                <a:lnTo>
                  <a:pt x="0" y="307975"/>
                </a:lnTo>
              </a:path>
            </a:pathLst>
          </a:custGeom>
          <a:ln w="9525">
            <a:solidFill>
              <a:srgbClr val="313231"/>
            </a:solidFill>
          </a:ln>
        </p:spPr>
        <p:txBody>
          <a:bodyPr wrap="square" lIns="0" tIns="0" rIns="0" bIns="0" rtlCol="0"/>
          <a:lstStyle/>
          <a:p/>
        </p:txBody>
      </p:sp>
      <p:sp>
        <p:nvSpPr>
          <p:cNvPr id="3" name="object 3"/>
          <p:cNvSpPr/>
          <p:nvPr/>
        </p:nvSpPr>
        <p:spPr>
          <a:xfrm>
            <a:off x="8109178" y="2766333"/>
            <a:ext cx="76200" cy="76200"/>
          </a:xfrm>
          <a:custGeom>
            <a:avLst/>
            <a:gdLst/>
            <a:ahLst/>
            <a:cxnLst/>
            <a:rect l="l" t="t" r="r" b="b"/>
            <a:pathLst>
              <a:path w="76200" h="76200">
                <a:moveTo>
                  <a:pt x="38100" y="0"/>
                </a:moveTo>
                <a:lnTo>
                  <a:pt x="23268" y="2993"/>
                </a:lnTo>
                <a:lnTo>
                  <a:pt x="11158" y="11158"/>
                </a:lnTo>
                <a:lnTo>
                  <a:pt x="2993" y="23268"/>
                </a:lnTo>
                <a:lnTo>
                  <a:pt x="0" y="38100"/>
                </a:lnTo>
                <a:lnTo>
                  <a:pt x="2993" y="52931"/>
                </a:lnTo>
                <a:lnTo>
                  <a:pt x="11158" y="65041"/>
                </a:lnTo>
                <a:lnTo>
                  <a:pt x="23268" y="73206"/>
                </a:lnTo>
                <a:lnTo>
                  <a:pt x="38100" y="76200"/>
                </a:lnTo>
                <a:lnTo>
                  <a:pt x="52931" y="73206"/>
                </a:lnTo>
                <a:lnTo>
                  <a:pt x="65041" y="65041"/>
                </a:lnTo>
                <a:lnTo>
                  <a:pt x="73206" y="52931"/>
                </a:lnTo>
                <a:lnTo>
                  <a:pt x="76200" y="38100"/>
                </a:lnTo>
                <a:lnTo>
                  <a:pt x="73206" y="23268"/>
                </a:lnTo>
                <a:lnTo>
                  <a:pt x="65041" y="11158"/>
                </a:lnTo>
                <a:lnTo>
                  <a:pt x="52931" y="2993"/>
                </a:lnTo>
                <a:lnTo>
                  <a:pt x="38100" y="0"/>
                </a:lnTo>
                <a:close/>
              </a:path>
            </a:pathLst>
          </a:custGeom>
          <a:solidFill>
            <a:srgbClr val="313231"/>
          </a:solidFill>
        </p:spPr>
        <p:txBody>
          <a:bodyPr wrap="square" lIns="0" tIns="0" rIns="0" bIns="0" rtlCol="0"/>
          <a:lstStyle/>
          <a:p/>
        </p:txBody>
      </p:sp>
      <p:sp>
        <p:nvSpPr>
          <p:cNvPr id="4" name="object 4"/>
          <p:cNvSpPr txBox="1">
            <a:spLocks noGrp="1"/>
          </p:cNvSpPr>
          <p:nvPr>
            <p:ph type="title"/>
          </p:nvPr>
        </p:nvSpPr>
        <p:spPr>
          <a:xfrm>
            <a:off x="535940" y="245998"/>
            <a:ext cx="3807460" cy="292100"/>
          </a:xfrm>
          <a:prstGeom prst="rect"/>
        </p:spPr>
        <p:txBody>
          <a:bodyPr wrap="square" lIns="0" tIns="0" rIns="0" bIns="0" rtlCol="0" vert="horz">
            <a:spAutoFit/>
          </a:bodyPr>
          <a:lstStyle/>
          <a:p>
            <a:pPr marL="12700">
              <a:lnSpc>
                <a:spcPct val="100000"/>
              </a:lnSpc>
            </a:pPr>
            <a:r>
              <a:rPr dirty="0" sz="1800">
                <a:solidFill>
                  <a:srgbClr val="00467F"/>
                </a:solidFill>
              </a:rPr>
              <a:t>F</a:t>
            </a:r>
            <a:r>
              <a:rPr dirty="0" sz="1800" spc="-320">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AU</a:t>
            </a:r>
            <a:r>
              <a:rPr dirty="0" sz="1800" spc="-325">
                <a:solidFill>
                  <a:srgbClr val="00467F"/>
                </a:solidFill>
              </a:rPr>
              <a:t> </a:t>
            </a:r>
            <a:r>
              <a:rPr dirty="0" sz="1800" spc="-5">
                <a:solidFill>
                  <a:srgbClr val="00467F"/>
                </a:solidFill>
              </a:rPr>
              <a:t>D</a:t>
            </a:r>
            <a:r>
              <a:rPr dirty="0" sz="1800" spc="434">
                <a:solidFill>
                  <a:srgbClr val="00467F"/>
                </a:solidFill>
              </a:rPr>
              <a:t> </a:t>
            </a:r>
            <a:r>
              <a:rPr dirty="0" sz="1800">
                <a:solidFill>
                  <a:srgbClr val="00467F"/>
                </a:solidFill>
              </a:rPr>
              <a:t>S</a:t>
            </a:r>
            <a:r>
              <a:rPr dirty="0" sz="1800" spc="-325">
                <a:solidFill>
                  <a:srgbClr val="00467F"/>
                </a:solidFill>
              </a:rPr>
              <a:t> </a:t>
            </a:r>
            <a:r>
              <a:rPr dirty="0" sz="1800" spc="75">
                <a:solidFill>
                  <a:srgbClr val="00467F"/>
                </a:solidFill>
              </a:rPr>
              <a:t>TATI</a:t>
            </a:r>
            <a:r>
              <a:rPr dirty="0" sz="1800" spc="-320">
                <a:solidFill>
                  <a:srgbClr val="00467F"/>
                </a:solidFill>
              </a:rPr>
              <a:t> </a:t>
            </a:r>
            <a:r>
              <a:rPr dirty="0" sz="1800" spc="145">
                <a:solidFill>
                  <a:srgbClr val="00467F"/>
                </a:solidFill>
              </a:rPr>
              <a:t>STI</a:t>
            </a:r>
            <a:r>
              <a:rPr dirty="0" sz="1800" spc="-315">
                <a:solidFill>
                  <a:srgbClr val="00467F"/>
                </a:solidFill>
              </a:rPr>
              <a:t> </a:t>
            </a:r>
            <a:r>
              <a:rPr dirty="0" sz="1800" spc="-5">
                <a:solidFill>
                  <a:srgbClr val="00467F"/>
                </a:solidFill>
              </a:rPr>
              <a:t>C</a:t>
            </a:r>
            <a:r>
              <a:rPr dirty="0" sz="1800" spc="-320">
                <a:solidFill>
                  <a:srgbClr val="00467F"/>
                </a:solidFill>
              </a:rPr>
              <a:t> </a:t>
            </a:r>
            <a:r>
              <a:rPr dirty="0" sz="1800">
                <a:solidFill>
                  <a:srgbClr val="00467F"/>
                </a:solidFill>
              </a:rPr>
              <a:t>S</a:t>
            </a:r>
            <a:r>
              <a:rPr dirty="0" sz="1800" spc="430">
                <a:solidFill>
                  <a:srgbClr val="00467F"/>
                </a:solidFill>
              </a:rPr>
              <a:t> </a:t>
            </a:r>
            <a:r>
              <a:rPr dirty="0" sz="1800" spc="-5">
                <a:solidFill>
                  <a:srgbClr val="00467F"/>
                </a:solidFill>
              </a:rPr>
              <a:t>L</a:t>
            </a:r>
            <a:r>
              <a:rPr dirty="0" sz="1800" spc="-320">
                <a:solidFill>
                  <a:srgbClr val="00467F"/>
                </a:solidFill>
              </a:rPr>
              <a:t> </a:t>
            </a:r>
            <a:r>
              <a:rPr dirty="0" sz="1800" spc="105">
                <a:solidFill>
                  <a:srgbClr val="00467F"/>
                </a:solidFill>
              </a:rPr>
              <a:t>AN</a:t>
            </a:r>
            <a:r>
              <a:rPr dirty="0" sz="1800" spc="-320">
                <a:solidFill>
                  <a:srgbClr val="00467F"/>
                </a:solidFill>
              </a:rPr>
              <a:t> </a:t>
            </a:r>
            <a:r>
              <a:rPr dirty="0" sz="1800" spc="-5">
                <a:solidFill>
                  <a:srgbClr val="00467F"/>
                </a:solidFill>
              </a:rPr>
              <a:t>D</a:t>
            </a:r>
            <a:r>
              <a:rPr dirty="0" sz="1800" spc="-320">
                <a:solidFill>
                  <a:srgbClr val="00467F"/>
                </a:solidFill>
              </a:rPr>
              <a:t> </a:t>
            </a:r>
            <a:r>
              <a:rPr dirty="0" sz="1800" spc="110">
                <a:solidFill>
                  <a:srgbClr val="00467F"/>
                </a:solidFill>
              </a:rPr>
              <a:t>SC</a:t>
            </a:r>
            <a:r>
              <a:rPr dirty="0" sz="1800" spc="-320">
                <a:solidFill>
                  <a:srgbClr val="00467F"/>
                </a:solidFill>
              </a:rPr>
              <a:t> </a:t>
            </a:r>
            <a:r>
              <a:rPr dirty="0" sz="1800" spc="110">
                <a:solidFill>
                  <a:srgbClr val="00467F"/>
                </a:solidFill>
              </a:rPr>
              <a:t>AP</a:t>
            </a:r>
            <a:r>
              <a:rPr dirty="0" sz="1800" spc="-315">
                <a:solidFill>
                  <a:srgbClr val="00467F"/>
                </a:solidFill>
              </a:rPr>
              <a:t> </a:t>
            </a:r>
            <a:r>
              <a:rPr dirty="0" sz="1800">
                <a:solidFill>
                  <a:srgbClr val="00467F"/>
                </a:solidFill>
              </a:rPr>
              <a:t>E</a:t>
            </a:r>
            <a:endParaRPr sz="1800"/>
          </a:p>
        </p:txBody>
      </p:sp>
      <p:sp>
        <p:nvSpPr>
          <p:cNvPr id="5" name="object 5"/>
          <p:cNvSpPr/>
          <p:nvPr/>
        </p:nvSpPr>
        <p:spPr>
          <a:xfrm>
            <a:off x="5405593" y="1583794"/>
            <a:ext cx="5715" cy="1111885"/>
          </a:xfrm>
          <a:custGeom>
            <a:avLst/>
            <a:gdLst/>
            <a:ahLst/>
            <a:cxnLst/>
            <a:rect l="l" t="t" r="r" b="b"/>
            <a:pathLst>
              <a:path w="5714" h="1111885">
                <a:moveTo>
                  <a:pt x="0" y="0"/>
                </a:moveTo>
                <a:lnTo>
                  <a:pt x="5270" y="1111859"/>
                </a:lnTo>
              </a:path>
            </a:pathLst>
          </a:custGeom>
          <a:ln w="9524">
            <a:solidFill>
              <a:srgbClr val="313231"/>
            </a:solidFill>
          </a:ln>
        </p:spPr>
        <p:txBody>
          <a:bodyPr wrap="square" lIns="0" tIns="0" rIns="0" bIns="0" rtlCol="0"/>
          <a:lstStyle/>
          <a:p/>
        </p:txBody>
      </p:sp>
      <p:sp>
        <p:nvSpPr>
          <p:cNvPr id="6" name="object 6"/>
          <p:cNvSpPr/>
          <p:nvPr/>
        </p:nvSpPr>
        <p:spPr>
          <a:xfrm>
            <a:off x="5367493" y="1545694"/>
            <a:ext cx="76200" cy="76200"/>
          </a:xfrm>
          <a:custGeom>
            <a:avLst/>
            <a:gdLst/>
            <a:ahLst/>
            <a:cxnLst/>
            <a:rect l="l" t="t" r="r" b="b"/>
            <a:pathLst>
              <a:path w="76200" h="76200">
                <a:moveTo>
                  <a:pt x="38100" y="0"/>
                </a:moveTo>
                <a:lnTo>
                  <a:pt x="23268" y="2993"/>
                </a:lnTo>
                <a:lnTo>
                  <a:pt x="11158" y="11158"/>
                </a:lnTo>
                <a:lnTo>
                  <a:pt x="2993" y="23268"/>
                </a:lnTo>
                <a:lnTo>
                  <a:pt x="0" y="38100"/>
                </a:lnTo>
                <a:lnTo>
                  <a:pt x="2993" y="52931"/>
                </a:lnTo>
                <a:lnTo>
                  <a:pt x="11158" y="65041"/>
                </a:lnTo>
                <a:lnTo>
                  <a:pt x="23268" y="73206"/>
                </a:lnTo>
                <a:lnTo>
                  <a:pt x="38100" y="76200"/>
                </a:lnTo>
                <a:lnTo>
                  <a:pt x="52931" y="73206"/>
                </a:lnTo>
                <a:lnTo>
                  <a:pt x="65041" y="65041"/>
                </a:lnTo>
                <a:lnTo>
                  <a:pt x="73206" y="52931"/>
                </a:lnTo>
                <a:lnTo>
                  <a:pt x="76200" y="38100"/>
                </a:lnTo>
                <a:lnTo>
                  <a:pt x="73206" y="23268"/>
                </a:lnTo>
                <a:lnTo>
                  <a:pt x="65041" y="11158"/>
                </a:lnTo>
                <a:lnTo>
                  <a:pt x="52931" y="2993"/>
                </a:lnTo>
                <a:lnTo>
                  <a:pt x="38100" y="0"/>
                </a:lnTo>
                <a:close/>
              </a:path>
            </a:pathLst>
          </a:custGeom>
          <a:solidFill>
            <a:srgbClr val="313231"/>
          </a:solidFill>
        </p:spPr>
        <p:txBody>
          <a:bodyPr wrap="square" lIns="0" tIns="0" rIns="0" bIns="0" rtlCol="0"/>
          <a:lstStyle/>
          <a:p/>
        </p:txBody>
      </p:sp>
      <p:sp>
        <p:nvSpPr>
          <p:cNvPr id="7" name="object 7"/>
          <p:cNvSpPr/>
          <p:nvPr/>
        </p:nvSpPr>
        <p:spPr>
          <a:xfrm>
            <a:off x="6321425" y="1933934"/>
            <a:ext cx="5080" cy="958215"/>
          </a:xfrm>
          <a:custGeom>
            <a:avLst/>
            <a:gdLst/>
            <a:ahLst/>
            <a:cxnLst/>
            <a:rect l="l" t="t" r="r" b="b"/>
            <a:pathLst>
              <a:path w="5079" h="958214">
                <a:moveTo>
                  <a:pt x="0" y="0"/>
                </a:moveTo>
                <a:lnTo>
                  <a:pt x="4470" y="957948"/>
                </a:lnTo>
              </a:path>
            </a:pathLst>
          </a:custGeom>
          <a:ln w="9525">
            <a:solidFill>
              <a:srgbClr val="313231"/>
            </a:solidFill>
          </a:ln>
        </p:spPr>
        <p:txBody>
          <a:bodyPr wrap="square" lIns="0" tIns="0" rIns="0" bIns="0" rtlCol="0"/>
          <a:lstStyle/>
          <a:p/>
        </p:txBody>
      </p:sp>
      <p:sp>
        <p:nvSpPr>
          <p:cNvPr id="8" name="object 8"/>
          <p:cNvSpPr/>
          <p:nvPr/>
        </p:nvSpPr>
        <p:spPr>
          <a:xfrm>
            <a:off x="6283325" y="1895834"/>
            <a:ext cx="76200" cy="76200"/>
          </a:xfrm>
          <a:custGeom>
            <a:avLst/>
            <a:gdLst/>
            <a:ahLst/>
            <a:cxnLst/>
            <a:rect l="l" t="t" r="r" b="b"/>
            <a:pathLst>
              <a:path w="76200" h="76200">
                <a:moveTo>
                  <a:pt x="38100" y="0"/>
                </a:moveTo>
                <a:lnTo>
                  <a:pt x="23268" y="2993"/>
                </a:lnTo>
                <a:lnTo>
                  <a:pt x="11158" y="11158"/>
                </a:lnTo>
                <a:lnTo>
                  <a:pt x="2993" y="23268"/>
                </a:lnTo>
                <a:lnTo>
                  <a:pt x="0" y="38100"/>
                </a:lnTo>
                <a:lnTo>
                  <a:pt x="2993" y="52931"/>
                </a:lnTo>
                <a:lnTo>
                  <a:pt x="11158" y="65041"/>
                </a:lnTo>
                <a:lnTo>
                  <a:pt x="23268" y="73206"/>
                </a:lnTo>
                <a:lnTo>
                  <a:pt x="38100" y="76200"/>
                </a:lnTo>
                <a:lnTo>
                  <a:pt x="52931" y="73206"/>
                </a:lnTo>
                <a:lnTo>
                  <a:pt x="65041" y="65041"/>
                </a:lnTo>
                <a:lnTo>
                  <a:pt x="73206" y="52931"/>
                </a:lnTo>
                <a:lnTo>
                  <a:pt x="76200" y="38100"/>
                </a:lnTo>
                <a:lnTo>
                  <a:pt x="73206" y="23268"/>
                </a:lnTo>
                <a:lnTo>
                  <a:pt x="65041" y="11158"/>
                </a:lnTo>
                <a:lnTo>
                  <a:pt x="52931" y="2993"/>
                </a:lnTo>
                <a:lnTo>
                  <a:pt x="38100" y="0"/>
                </a:lnTo>
                <a:close/>
              </a:path>
            </a:pathLst>
          </a:custGeom>
          <a:solidFill>
            <a:srgbClr val="313231"/>
          </a:solidFill>
        </p:spPr>
        <p:txBody>
          <a:bodyPr wrap="square" lIns="0" tIns="0" rIns="0" bIns="0" rtlCol="0"/>
          <a:lstStyle/>
          <a:p/>
        </p:txBody>
      </p:sp>
      <p:sp>
        <p:nvSpPr>
          <p:cNvPr id="9" name="object 9"/>
          <p:cNvSpPr txBox="1"/>
          <p:nvPr/>
        </p:nvSpPr>
        <p:spPr>
          <a:xfrm>
            <a:off x="7231696" y="1861569"/>
            <a:ext cx="202565" cy="129539"/>
          </a:xfrm>
          <a:prstGeom prst="rect">
            <a:avLst/>
          </a:prstGeom>
        </p:spPr>
        <p:txBody>
          <a:bodyPr wrap="square" lIns="0" tIns="0" rIns="0" bIns="0" rtlCol="0" vert="horz">
            <a:spAutoFit/>
          </a:bodyPr>
          <a:lstStyle/>
          <a:p>
            <a:pPr marL="12700">
              <a:lnSpc>
                <a:spcPct val="100000"/>
              </a:lnSpc>
            </a:pPr>
            <a:r>
              <a:rPr dirty="0" sz="750" spc="-5">
                <a:solidFill>
                  <a:srgbClr val="313231"/>
                </a:solidFill>
                <a:latin typeface="Trebuchet MS"/>
                <a:cs typeface="Trebuchet MS"/>
              </a:rPr>
              <a:t>A</a:t>
            </a:r>
            <a:r>
              <a:rPr dirty="0" sz="750">
                <a:solidFill>
                  <a:srgbClr val="313231"/>
                </a:solidFill>
                <a:latin typeface="Trebuchet MS"/>
                <a:cs typeface="Trebuchet MS"/>
              </a:rPr>
              <a:t>C</a:t>
            </a:r>
            <a:r>
              <a:rPr dirty="0" sz="750">
                <a:solidFill>
                  <a:srgbClr val="313231"/>
                </a:solidFill>
                <a:latin typeface="Trebuchet MS"/>
                <a:cs typeface="Trebuchet MS"/>
              </a:rPr>
              <a:t>H</a:t>
            </a:r>
            <a:endParaRPr sz="750">
              <a:latin typeface="Trebuchet MS"/>
              <a:cs typeface="Trebuchet MS"/>
            </a:endParaRPr>
          </a:p>
        </p:txBody>
      </p:sp>
      <p:sp>
        <p:nvSpPr>
          <p:cNvPr id="10" name="object 10"/>
          <p:cNvSpPr/>
          <p:nvPr/>
        </p:nvSpPr>
        <p:spPr>
          <a:xfrm>
            <a:off x="7030203" y="2173277"/>
            <a:ext cx="2540" cy="774700"/>
          </a:xfrm>
          <a:custGeom>
            <a:avLst/>
            <a:gdLst/>
            <a:ahLst/>
            <a:cxnLst/>
            <a:rect l="l" t="t" r="r" b="b"/>
            <a:pathLst>
              <a:path w="2540" h="774700">
                <a:moveTo>
                  <a:pt x="1968" y="0"/>
                </a:moveTo>
                <a:lnTo>
                  <a:pt x="0" y="774661"/>
                </a:lnTo>
              </a:path>
            </a:pathLst>
          </a:custGeom>
          <a:ln w="9525">
            <a:solidFill>
              <a:srgbClr val="313231"/>
            </a:solidFill>
          </a:ln>
        </p:spPr>
        <p:txBody>
          <a:bodyPr wrap="square" lIns="0" tIns="0" rIns="0" bIns="0" rtlCol="0"/>
          <a:lstStyle/>
          <a:p/>
        </p:txBody>
      </p:sp>
      <p:sp>
        <p:nvSpPr>
          <p:cNvPr id="11" name="object 11"/>
          <p:cNvSpPr/>
          <p:nvPr/>
        </p:nvSpPr>
        <p:spPr>
          <a:xfrm>
            <a:off x="6994071" y="2135177"/>
            <a:ext cx="76200" cy="76200"/>
          </a:xfrm>
          <a:custGeom>
            <a:avLst/>
            <a:gdLst/>
            <a:ahLst/>
            <a:cxnLst/>
            <a:rect l="l" t="t" r="r" b="b"/>
            <a:pathLst>
              <a:path w="76200" h="76200">
                <a:moveTo>
                  <a:pt x="38100" y="0"/>
                </a:moveTo>
                <a:lnTo>
                  <a:pt x="23268" y="2993"/>
                </a:lnTo>
                <a:lnTo>
                  <a:pt x="11158" y="11158"/>
                </a:lnTo>
                <a:lnTo>
                  <a:pt x="2993" y="23268"/>
                </a:lnTo>
                <a:lnTo>
                  <a:pt x="0" y="38100"/>
                </a:lnTo>
                <a:lnTo>
                  <a:pt x="2993" y="52931"/>
                </a:lnTo>
                <a:lnTo>
                  <a:pt x="11158" y="65041"/>
                </a:lnTo>
                <a:lnTo>
                  <a:pt x="23268" y="73206"/>
                </a:lnTo>
                <a:lnTo>
                  <a:pt x="38100" y="76200"/>
                </a:lnTo>
                <a:lnTo>
                  <a:pt x="52931" y="73206"/>
                </a:lnTo>
                <a:lnTo>
                  <a:pt x="65041" y="65041"/>
                </a:lnTo>
                <a:lnTo>
                  <a:pt x="73206" y="52931"/>
                </a:lnTo>
                <a:lnTo>
                  <a:pt x="76200" y="38100"/>
                </a:lnTo>
                <a:lnTo>
                  <a:pt x="73206" y="23268"/>
                </a:lnTo>
                <a:lnTo>
                  <a:pt x="65041" y="11158"/>
                </a:lnTo>
                <a:lnTo>
                  <a:pt x="52931" y="2993"/>
                </a:lnTo>
                <a:lnTo>
                  <a:pt x="38100" y="0"/>
                </a:lnTo>
                <a:close/>
              </a:path>
            </a:pathLst>
          </a:custGeom>
          <a:solidFill>
            <a:srgbClr val="313231"/>
          </a:solidFill>
        </p:spPr>
        <p:txBody>
          <a:bodyPr wrap="square" lIns="0" tIns="0" rIns="0" bIns="0" rtlCol="0"/>
          <a:lstStyle/>
          <a:p/>
        </p:txBody>
      </p:sp>
      <p:sp>
        <p:nvSpPr>
          <p:cNvPr id="12" name="object 12"/>
          <p:cNvSpPr/>
          <p:nvPr/>
        </p:nvSpPr>
        <p:spPr>
          <a:xfrm>
            <a:off x="7614031" y="2521405"/>
            <a:ext cx="6985" cy="524510"/>
          </a:xfrm>
          <a:custGeom>
            <a:avLst/>
            <a:gdLst/>
            <a:ahLst/>
            <a:cxnLst/>
            <a:rect l="l" t="t" r="r" b="b"/>
            <a:pathLst>
              <a:path w="6984" h="524510">
                <a:moveTo>
                  <a:pt x="6654" y="0"/>
                </a:moveTo>
                <a:lnTo>
                  <a:pt x="0" y="524065"/>
                </a:lnTo>
              </a:path>
            </a:pathLst>
          </a:custGeom>
          <a:ln w="9525">
            <a:solidFill>
              <a:srgbClr val="313231"/>
            </a:solidFill>
          </a:ln>
        </p:spPr>
        <p:txBody>
          <a:bodyPr wrap="square" lIns="0" tIns="0" rIns="0" bIns="0" rtlCol="0"/>
          <a:lstStyle/>
          <a:p/>
        </p:txBody>
      </p:sp>
      <p:sp>
        <p:nvSpPr>
          <p:cNvPr id="13" name="object 13"/>
          <p:cNvSpPr/>
          <p:nvPr/>
        </p:nvSpPr>
        <p:spPr>
          <a:xfrm>
            <a:off x="7582586" y="2483305"/>
            <a:ext cx="76200" cy="76200"/>
          </a:xfrm>
          <a:custGeom>
            <a:avLst/>
            <a:gdLst/>
            <a:ahLst/>
            <a:cxnLst/>
            <a:rect l="l" t="t" r="r" b="b"/>
            <a:pathLst>
              <a:path w="76200" h="76200">
                <a:moveTo>
                  <a:pt x="38100" y="0"/>
                </a:moveTo>
                <a:lnTo>
                  <a:pt x="23268" y="2993"/>
                </a:lnTo>
                <a:lnTo>
                  <a:pt x="11158" y="11158"/>
                </a:lnTo>
                <a:lnTo>
                  <a:pt x="2993" y="23268"/>
                </a:lnTo>
                <a:lnTo>
                  <a:pt x="0" y="38100"/>
                </a:lnTo>
                <a:lnTo>
                  <a:pt x="2993" y="52931"/>
                </a:lnTo>
                <a:lnTo>
                  <a:pt x="11158" y="65041"/>
                </a:lnTo>
                <a:lnTo>
                  <a:pt x="23268" y="73206"/>
                </a:lnTo>
                <a:lnTo>
                  <a:pt x="38100" y="76200"/>
                </a:lnTo>
                <a:lnTo>
                  <a:pt x="52931" y="73206"/>
                </a:lnTo>
                <a:lnTo>
                  <a:pt x="65041" y="65041"/>
                </a:lnTo>
                <a:lnTo>
                  <a:pt x="73206" y="52931"/>
                </a:lnTo>
                <a:lnTo>
                  <a:pt x="76200" y="38100"/>
                </a:lnTo>
                <a:lnTo>
                  <a:pt x="73206" y="23268"/>
                </a:lnTo>
                <a:lnTo>
                  <a:pt x="65041" y="11158"/>
                </a:lnTo>
                <a:lnTo>
                  <a:pt x="52931" y="2993"/>
                </a:lnTo>
                <a:lnTo>
                  <a:pt x="38100" y="0"/>
                </a:lnTo>
                <a:close/>
              </a:path>
            </a:pathLst>
          </a:custGeom>
          <a:solidFill>
            <a:srgbClr val="313231"/>
          </a:solidFill>
        </p:spPr>
        <p:txBody>
          <a:bodyPr wrap="square" lIns="0" tIns="0" rIns="0" bIns="0" rtlCol="0"/>
          <a:lstStyle/>
          <a:p/>
        </p:txBody>
      </p:sp>
      <p:sp>
        <p:nvSpPr>
          <p:cNvPr id="14" name="object 14"/>
          <p:cNvSpPr/>
          <p:nvPr/>
        </p:nvSpPr>
        <p:spPr>
          <a:xfrm>
            <a:off x="4528909" y="2485224"/>
            <a:ext cx="1828799" cy="1113243"/>
          </a:xfrm>
          <a:prstGeom prst="rect">
            <a:avLst/>
          </a:prstGeom>
          <a:blipFill>
            <a:blip r:embed="rId2" cstate="print"/>
            <a:stretch>
              <a:fillRect/>
            </a:stretch>
          </a:blipFill>
        </p:spPr>
        <p:txBody>
          <a:bodyPr wrap="square" lIns="0" tIns="0" rIns="0" bIns="0" rtlCol="0"/>
          <a:lstStyle/>
          <a:p/>
        </p:txBody>
      </p:sp>
      <p:sp>
        <p:nvSpPr>
          <p:cNvPr id="15" name="object 15"/>
          <p:cNvSpPr/>
          <p:nvPr/>
        </p:nvSpPr>
        <p:spPr>
          <a:xfrm>
            <a:off x="5658611" y="2679191"/>
            <a:ext cx="1363979" cy="876299"/>
          </a:xfrm>
          <a:prstGeom prst="rect">
            <a:avLst/>
          </a:prstGeom>
          <a:blipFill>
            <a:blip r:embed="rId3" cstate="print"/>
            <a:stretch>
              <a:fillRect/>
            </a:stretch>
          </a:blipFill>
        </p:spPr>
        <p:txBody>
          <a:bodyPr wrap="square" lIns="0" tIns="0" rIns="0" bIns="0" rtlCol="0"/>
          <a:lstStyle/>
          <a:p/>
        </p:txBody>
      </p:sp>
      <p:sp>
        <p:nvSpPr>
          <p:cNvPr id="16" name="object 16"/>
          <p:cNvSpPr/>
          <p:nvPr/>
        </p:nvSpPr>
        <p:spPr>
          <a:xfrm>
            <a:off x="5872980" y="2846400"/>
            <a:ext cx="934847" cy="456069"/>
          </a:xfrm>
          <a:prstGeom prst="rect">
            <a:avLst/>
          </a:prstGeom>
          <a:blipFill>
            <a:blip r:embed="rId4" cstate="print"/>
            <a:stretch>
              <a:fillRect/>
            </a:stretch>
          </a:blipFill>
        </p:spPr>
        <p:txBody>
          <a:bodyPr wrap="square" lIns="0" tIns="0" rIns="0" bIns="0" rtlCol="0"/>
          <a:lstStyle/>
          <a:p/>
        </p:txBody>
      </p:sp>
      <p:sp>
        <p:nvSpPr>
          <p:cNvPr id="17" name="object 17"/>
          <p:cNvSpPr/>
          <p:nvPr/>
        </p:nvSpPr>
        <p:spPr>
          <a:xfrm>
            <a:off x="6397751" y="2724911"/>
            <a:ext cx="1274063" cy="821435"/>
          </a:xfrm>
          <a:prstGeom prst="rect">
            <a:avLst/>
          </a:prstGeom>
          <a:blipFill>
            <a:blip r:embed="rId5" cstate="print"/>
            <a:stretch>
              <a:fillRect/>
            </a:stretch>
          </a:blipFill>
        </p:spPr>
        <p:txBody>
          <a:bodyPr wrap="square" lIns="0" tIns="0" rIns="0" bIns="0" rtlCol="0"/>
          <a:lstStyle/>
          <a:p/>
        </p:txBody>
      </p:sp>
      <p:sp>
        <p:nvSpPr>
          <p:cNvPr id="18" name="object 18"/>
          <p:cNvSpPr/>
          <p:nvPr/>
        </p:nvSpPr>
        <p:spPr>
          <a:xfrm>
            <a:off x="6611415" y="2891876"/>
            <a:ext cx="846150" cy="403212"/>
          </a:xfrm>
          <a:prstGeom prst="rect">
            <a:avLst/>
          </a:prstGeom>
          <a:blipFill>
            <a:blip r:embed="rId6" cstate="print"/>
            <a:stretch>
              <a:fillRect/>
            </a:stretch>
          </a:blipFill>
        </p:spPr>
        <p:txBody>
          <a:bodyPr wrap="square" lIns="0" tIns="0" rIns="0" bIns="0" rtlCol="0"/>
          <a:lstStyle/>
          <a:p/>
        </p:txBody>
      </p:sp>
      <p:sp>
        <p:nvSpPr>
          <p:cNvPr id="19" name="object 19"/>
          <p:cNvSpPr txBox="1"/>
          <p:nvPr/>
        </p:nvSpPr>
        <p:spPr>
          <a:xfrm>
            <a:off x="5163632" y="1208897"/>
            <a:ext cx="754380" cy="338455"/>
          </a:xfrm>
          <a:prstGeom prst="rect">
            <a:avLst/>
          </a:prstGeom>
        </p:spPr>
        <p:txBody>
          <a:bodyPr wrap="square" lIns="0" tIns="0" rIns="0" bIns="0" rtlCol="0" vert="horz">
            <a:spAutoFit/>
          </a:bodyPr>
          <a:lstStyle/>
          <a:p>
            <a:pPr marL="12700">
              <a:lnSpc>
                <a:spcPct val="100000"/>
              </a:lnSpc>
            </a:pPr>
            <a:r>
              <a:rPr dirty="0" baseline="-10802" sz="2700" spc="-7">
                <a:solidFill>
                  <a:srgbClr val="313231"/>
                </a:solidFill>
                <a:latin typeface="Trebuchet MS"/>
                <a:cs typeface="Trebuchet MS"/>
              </a:rPr>
              <a:t>70%</a:t>
            </a:r>
            <a:r>
              <a:rPr dirty="0" baseline="-10802" sz="2700" spc="-307">
                <a:solidFill>
                  <a:srgbClr val="313231"/>
                </a:solidFill>
                <a:latin typeface="Trebuchet MS"/>
                <a:cs typeface="Trebuchet MS"/>
              </a:rPr>
              <a:t> </a:t>
            </a:r>
            <a:r>
              <a:rPr dirty="0" sz="750">
                <a:solidFill>
                  <a:srgbClr val="313231"/>
                </a:solidFill>
                <a:latin typeface="Trebuchet MS"/>
                <a:cs typeface="Trebuchet MS"/>
              </a:rPr>
              <a:t>Checks</a:t>
            </a:r>
            <a:endParaRPr sz="750">
              <a:latin typeface="Trebuchet MS"/>
              <a:cs typeface="Trebuchet MS"/>
            </a:endParaRPr>
          </a:p>
        </p:txBody>
      </p:sp>
      <p:sp>
        <p:nvSpPr>
          <p:cNvPr id="20" name="object 20"/>
          <p:cNvSpPr txBox="1"/>
          <p:nvPr/>
        </p:nvSpPr>
        <p:spPr>
          <a:xfrm>
            <a:off x="6050573" y="1494628"/>
            <a:ext cx="848360" cy="403225"/>
          </a:xfrm>
          <a:prstGeom prst="rect">
            <a:avLst/>
          </a:prstGeom>
        </p:spPr>
        <p:txBody>
          <a:bodyPr wrap="square" lIns="0" tIns="0" rIns="0" bIns="0" rtlCol="0" vert="horz">
            <a:spAutoFit/>
          </a:bodyPr>
          <a:lstStyle/>
          <a:p>
            <a:pPr marL="12700">
              <a:lnSpc>
                <a:spcPts val="2055"/>
              </a:lnSpc>
            </a:pPr>
            <a:r>
              <a:rPr dirty="0" baseline="-26234" sz="2700" spc="-7">
                <a:solidFill>
                  <a:srgbClr val="313231"/>
                </a:solidFill>
                <a:latin typeface="Trebuchet MS"/>
                <a:cs typeface="Trebuchet MS"/>
              </a:rPr>
              <a:t>45%</a:t>
            </a:r>
            <a:r>
              <a:rPr dirty="0" baseline="-26234" sz="2700" spc="-359">
                <a:solidFill>
                  <a:srgbClr val="313231"/>
                </a:solidFill>
                <a:latin typeface="Trebuchet MS"/>
                <a:cs typeface="Trebuchet MS"/>
              </a:rPr>
              <a:t> </a:t>
            </a:r>
            <a:r>
              <a:rPr dirty="0" sz="750" spc="-5">
                <a:solidFill>
                  <a:srgbClr val="313231"/>
                </a:solidFill>
                <a:latin typeface="Trebuchet MS"/>
                <a:cs typeface="Trebuchet MS"/>
              </a:rPr>
              <a:t>Wire</a:t>
            </a:r>
            <a:endParaRPr sz="750">
              <a:latin typeface="Trebuchet MS"/>
              <a:cs typeface="Trebuchet MS"/>
            </a:endParaRPr>
          </a:p>
          <a:p>
            <a:pPr marL="438784">
              <a:lnSpc>
                <a:spcPts val="795"/>
              </a:lnSpc>
            </a:pPr>
            <a:r>
              <a:rPr dirty="0" sz="750" spc="-5">
                <a:solidFill>
                  <a:srgbClr val="313231"/>
                </a:solidFill>
                <a:latin typeface="Trebuchet MS"/>
                <a:cs typeface="Trebuchet MS"/>
              </a:rPr>
              <a:t>Transfers</a:t>
            </a:r>
            <a:endParaRPr sz="750">
              <a:latin typeface="Trebuchet MS"/>
              <a:cs typeface="Trebuchet MS"/>
            </a:endParaRPr>
          </a:p>
        </p:txBody>
      </p:sp>
      <p:sp>
        <p:nvSpPr>
          <p:cNvPr id="21" name="object 21"/>
          <p:cNvSpPr txBox="1"/>
          <p:nvPr/>
        </p:nvSpPr>
        <p:spPr>
          <a:xfrm>
            <a:off x="7418438" y="2191142"/>
            <a:ext cx="403860" cy="292100"/>
          </a:xfrm>
          <a:prstGeom prst="rect">
            <a:avLst/>
          </a:prstGeom>
        </p:spPr>
        <p:txBody>
          <a:bodyPr wrap="square" lIns="0" tIns="0" rIns="0" bIns="0" rtlCol="0" vert="horz">
            <a:spAutoFit/>
          </a:bodyPr>
          <a:lstStyle/>
          <a:p>
            <a:pPr marL="12700">
              <a:lnSpc>
                <a:spcPct val="100000"/>
              </a:lnSpc>
            </a:pPr>
            <a:r>
              <a:rPr dirty="0" sz="1800" spc="-5">
                <a:solidFill>
                  <a:srgbClr val="313231"/>
                </a:solidFill>
                <a:latin typeface="Trebuchet MS"/>
                <a:cs typeface="Trebuchet MS"/>
              </a:rPr>
              <a:t>29</a:t>
            </a:r>
            <a:r>
              <a:rPr dirty="0" sz="1800" spc="-5">
                <a:solidFill>
                  <a:srgbClr val="313231"/>
                </a:solidFill>
                <a:latin typeface="Trebuchet MS"/>
                <a:cs typeface="Trebuchet MS"/>
              </a:rPr>
              <a:t>%</a:t>
            </a:r>
            <a:endParaRPr sz="1800">
              <a:latin typeface="Trebuchet MS"/>
              <a:cs typeface="Trebuchet MS"/>
            </a:endParaRPr>
          </a:p>
        </p:txBody>
      </p:sp>
      <p:sp>
        <p:nvSpPr>
          <p:cNvPr id="22" name="object 22"/>
          <p:cNvSpPr txBox="1"/>
          <p:nvPr/>
        </p:nvSpPr>
        <p:spPr>
          <a:xfrm>
            <a:off x="6800553" y="1847082"/>
            <a:ext cx="725805" cy="290195"/>
          </a:xfrm>
          <a:prstGeom prst="rect">
            <a:avLst/>
          </a:prstGeom>
        </p:spPr>
        <p:txBody>
          <a:bodyPr wrap="square" lIns="0" tIns="0" rIns="0" bIns="0" rtlCol="0" vert="horz">
            <a:spAutoFit/>
          </a:bodyPr>
          <a:lstStyle/>
          <a:p>
            <a:pPr marL="12700">
              <a:lnSpc>
                <a:spcPct val="100000"/>
              </a:lnSpc>
            </a:pPr>
            <a:r>
              <a:rPr dirty="0" sz="1800" spc="-5">
                <a:solidFill>
                  <a:srgbClr val="313231"/>
                </a:solidFill>
                <a:latin typeface="Trebuchet MS"/>
                <a:cs typeface="Trebuchet MS"/>
              </a:rPr>
              <a:t>33%</a:t>
            </a:r>
            <a:r>
              <a:rPr dirty="0" sz="1800" spc="-210">
                <a:solidFill>
                  <a:srgbClr val="313231"/>
                </a:solidFill>
                <a:latin typeface="Trebuchet MS"/>
                <a:cs typeface="Trebuchet MS"/>
              </a:rPr>
              <a:t> </a:t>
            </a:r>
            <a:r>
              <a:rPr dirty="0" sz="750">
                <a:solidFill>
                  <a:srgbClr val="313231"/>
                </a:solidFill>
                <a:latin typeface="Trebuchet MS"/>
                <a:cs typeface="Trebuchet MS"/>
              </a:rPr>
              <a:t>Debits</a:t>
            </a:r>
            <a:endParaRPr sz="750">
              <a:latin typeface="Trebuchet MS"/>
              <a:cs typeface="Trebuchet MS"/>
            </a:endParaRPr>
          </a:p>
        </p:txBody>
      </p:sp>
      <p:sp>
        <p:nvSpPr>
          <p:cNvPr id="23" name="object 23"/>
          <p:cNvSpPr txBox="1"/>
          <p:nvPr/>
        </p:nvSpPr>
        <p:spPr>
          <a:xfrm>
            <a:off x="7858628" y="2216848"/>
            <a:ext cx="516890" cy="562610"/>
          </a:xfrm>
          <a:prstGeom prst="rect">
            <a:avLst/>
          </a:prstGeom>
        </p:spPr>
        <p:txBody>
          <a:bodyPr wrap="square" lIns="0" tIns="0" rIns="0" bIns="0" rtlCol="0" vert="horz">
            <a:spAutoFit/>
          </a:bodyPr>
          <a:lstStyle/>
          <a:p>
            <a:pPr algn="ctr" marL="12065" marR="5080" indent="-19050">
              <a:lnSpc>
                <a:spcPct val="100000"/>
              </a:lnSpc>
            </a:pPr>
            <a:r>
              <a:rPr dirty="0" sz="700" spc="-5">
                <a:solidFill>
                  <a:srgbClr val="313231"/>
                </a:solidFill>
                <a:latin typeface="Trebuchet MS"/>
                <a:cs typeface="Trebuchet MS"/>
              </a:rPr>
              <a:t>Commercial  Credit</a:t>
            </a:r>
            <a:r>
              <a:rPr dirty="0" sz="700" spc="-85">
                <a:solidFill>
                  <a:srgbClr val="313231"/>
                </a:solidFill>
                <a:latin typeface="Trebuchet MS"/>
                <a:cs typeface="Trebuchet MS"/>
              </a:rPr>
              <a:t> </a:t>
            </a:r>
            <a:r>
              <a:rPr dirty="0" sz="700" spc="-5">
                <a:solidFill>
                  <a:srgbClr val="313231"/>
                </a:solidFill>
                <a:latin typeface="Trebuchet MS"/>
                <a:cs typeface="Trebuchet MS"/>
              </a:rPr>
              <a:t>Cards</a:t>
            </a:r>
            <a:endParaRPr sz="700">
              <a:latin typeface="Trebuchet MS"/>
              <a:cs typeface="Trebuchet MS"/>
            </a:endParaRPr>
          </a:p>
          <a:p>
            <a:pPr algn="ctr" marL="13335">
              <a:lnSpc>
                <a:spcPct val="100000"/>
              </a:lnSpc>
              <a:spcBef>
                <a:spcPts val="445"/>
              </a:spcBef>
            </a:pPr>
            <a:r>
              <a:rPr dirty="0" sz="1800" spc="-5">
                <a:solidFill>
                  <a:srgbClr val="313231"/>
                </a:solidFill>
                <a:latin typeface="Trebuchet MS"/>
                <a:cs typeface="Trebuchet MS"/>
              </a:rPr>
              <a:t>20%</a:t>
            </a:r>
            <a:endParaRPr sz="1800">
              <a:latin typeface="Trebuchet MS"/>
              <a:cs typeface="Trebuchet MS"/>
            </a:endParaRPr>
          </a:p>
        </p:txBody>
      </p:sp>
      <p:sp>
        <p:nvSpPr>
          <p:cNvPr id="24" name="object 24"/>
          <p:cNvSpPr txBox="1"/>
          <p:nvPr/>
        </p:nvSpPr>
        <p:spPr>
          <a:xfrm>
            <a:off x="8357035" y="2515595"/>
            <a:ext cx="329565" cy="243840"/>
          </a:xfrm>
          <a:prstGeom prst="rect">
            <a:avLst/>
          </a:prstGeom>
        </p:spPr>
        <p:txBody>
          <a:bodyPr wrap="square" lIns="0" tIns="0" rIns="0" bIns="0" rtlCol="0" vert="horz">
            <a:spAutoFit/>
          </a:bodyPr>
          <a:lstStyle/>
          <a:p>
            <a:pPr marL="12700">
              <a:lnSpc>
                <a:spcPct val="100000"/>
              </a:lnSpc>
            </a:pPr>
            <a:r>
              <a:rPr dirty="0" sz="750">
                <a:solidFill>
                  <a:srgbClr val="313231"/>
                </a:solidFill>
                <a:latin typeface="Trebuchet MS"/>
                <a:cs typeface="Trebuchet MS"/>
              </a:rPr>
              <a:t>ACH</a:t>
            </a:r>
            <a:endParaRPr sz="750">
              <a:latin typeface="Trebuchet MS"/>
              <a:cs typeface="Trebuchet MS"/>
            </a:endParaRPr>
          </a:p>
          <a:p>
            <a:pPr marL="12700">
              <a:lnSpc>
                <a:spcPct val="100000"/>
              </a:lnSpc>
            </a:pPr>
            <a:r>
              <a:rPr dirty="0" sz="750" spc="-5">
                <a:solidFill>
                  <a:srgbClr val="313231"/>
                </a:solidFill>
                <a:latin typeface="Trebuchet MS"/>
                <a:cs typeface="Trebuchet MS"/>
              </a:rPr>
              <a:t>Credits</a:t>
            </a:r>
            <a:endParaRPr sz="750">
              <a:latin typeface="Trebuchet MS"/>
              <a:cs typeface="Trebuchet MS"/>
            </a:endParaRPr>
          </a:p>
        </p:txBody>
      </p:sp>
      <p:sp>
        <p:nvSpPr>
          <p:cNvPr id="25" name="object 25"/>
          <p:cNvSpPr/>
          <p:nvPr/>
        </p:nvSpPr>
        <p:spPr>
          <a:xfrm>
            <a:off x="509816" y="1856234"/>
            <a:ext cx="3602740" cy="2197097"/>
          </a:xfrm>
          <a:prstGeom prst="rect">
            <a:avLst/>
          </a:prstGeom>
          <a:blipFill>
            <a:blip r:embed="rId7" cstate="print"/>
            <a:stretch>
              <a:fillRect/>
            </a:stretch>
          </a:blipFill>
        </p:spPr>
        <p:txBody>
          <a:bodyPr wrap="square" lIns="0" tIns="0" rIns="0" bIns="0" rtlCol="0"/>
          <a:lstStyle/>
          <a:p/>
        </p:txBody>
      </p:sp>
      <p:sp>
        <p:nvSpPr>
          <p:cNvPr id="26" name="object 26"/>
          <p:cNvSpPr txBox="1"/>
          <p:nvPr/>
        </p:nvSpPr>
        <p:spPr>
          <a:xfrm>
            <a:off x="801260" y="359534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2007</a:t>
            </a:r>
            <a:endParaRPr sz="650">
              <a:latin typeface="Trebuchet MS"/>
              <a:cs typeface="Trebuchet MS"/>
            </a:endParaRPr>
          </a:p>
        </p:txBody>
      </p:sp>
      <p:sp>
        <p:nvSpPr>
          <p:cNvPr id="27" name="object 27"/>
          <p:cNvSpPr txBox="1"/>
          <p:nvPr/>
        </p:nvSpPr>
        <p:spPr>
          <a:xfrm>
            <a:off x="1060364" y="359534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2008</a:t>
            </a:r>
            <a:endParaRPr sz="650">
              <a:latin typeface="Trebuchet MS"/>
              <a:cs typeface="Trebuchet MS"/>
            </a:endParaRPr>
          </a:p>
        </p:txBody>
      </p:sp>
      <p:sp>
        <p:nvSpPr>
          <p:cNvPr id="28" name="object 28"/>
          <p:cNvSpPr txBox="1"/>
          <p:nvPr/>
        </p:nvSpPr>
        <p:spPr>
          <a:xfrm>
            <a:off x="1327491" y="359534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2009</a:t>
            </a:r>
            <a:endParaRPr sz="650">
              <a:latin typeface="Trebuchet MS"/>
              <a:cs typeface="Trebuchet MS"/>
            </a:endParaRPr>
          </a:p>
        </p:txBody>
      </p:sp>
      <p:sp>
        <p:nvSpPr>
          <p:cNvPr id="29" name="object 29"/>
          <p:cNvSpPr txBox="1"/>
          <p:nvPr/>
        </p:nvSpPr>
        <p:spPr>
          <a:xfrm>
            <a:off x="1585230" y="359534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2010</a:t>
            </a:r>
            <a:endParaRPr sz="650">
              <a:latin typeface="Trebuchet MS"/>
              <a:cs typeface="Trebuchet MS"/>
            </a:endParaRPr>
          </a:p>
        </p:txBody>
      </p:sp>
      <p:sp>
        <p:nvSpPr>
          <p:cNvPr id="30" name="object 30"/>
          <p:cNvSpPr txBox="1"/>
          <p:nvPr/>
        </p:nvSpPr>
        <p:spPr>
          <a:xfrm>
            <a:off x="1852186" y="359534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2011</a:t>
            </a:r>
            <a:endParaRPr sz="650">
              <a:latin typeface="Trebuchet MS"/>
              <a:cs typeface="Trebuchet MS"/>
            </a:endParaRPr>
          </a:p>
        </p:txBody>
      </p:sp>
      <p:sp>
        <p:nvSpPr>
          <p:cNvPr id="31" name="object 31"/>
          <p:cNvSpPr txBox="1"/>
          <p:nvPr/>
        </p:nvSpPr>
        <p:spPr>
          <a:xfrm>
            <a:off x="2122470" y="359534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2012</a:t>
            </a:r>
            <a:endParaRPr sz="650">
              <a:latin typeface="Trebuchet MS"/>
              <a:cs typeface="Trebuchet MS"/>
            </a:endParaRPr>
          </a:p>
        </p:txBody>
      </p:sp>
      <p:sp>
        <p:nvSpPr>
          <p:cNvPr id="32" name="object 32"/>
          <p:cNvSpPr txBox="1"/>
          <p:nvPr/>
        </p:nvSpPr>
        <p:spPr>
          <a:xfrm>
            <a:off x="2379270" y="359534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2013</a:t>
            </a:r>
            <a:endParaRPr sz="650">
              <a:latin typeface="Trebuchet MS"/>
              <a:cs typeface="Trebuchet MS"/>
            </a:endParaRPr>
          </a:p>
        </p:txBody>
      </p:sp>
      <p:sp>
        <p:nvSpPr>
          <p:cNvPr id="33" name="object 33"/>
          <p:cNvSpPr txBox="1"/>
          <p:nvPr/>
        </p:nvSpPr>
        <p:spPr>
          <a:xfrm>
            <a:off x="2645458" y="359534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2014</a:t>
            </a:r>
            <a:endParaRPr sz="650">
              <a:latin typeface="Trebuchet MS"/>
              <a:cs typeface="Trebuchet MS"/>
            </a:endParaRPr>
          </a:p>
        </p:txBody>
      </p:sp>
      <p:sp>
        <p:nvSpPr>
          <p:cNvPr id="34" name="object 34"/>
          <p:cNvSpPr txBox="1"/>
          <p:nvPr/>
        </p:nvSpPr>
        <p:spPr>
          <a:xfrm>
            <a:off x="2907550" y="359534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2015</a:t>
            </a:r>
            <a:endParaRPr sz="650">
              <a:latin typeface="Trebuchet MS"/>
              <a:cs typeface="Trebuchet MS"/>
            </a:endParaRPr>
          </a:p>
        </p:txBody>
      </p:sp>
      <p:sp>
        <p:nvSpPr>
          <p:cNvPr id="35" name="object 35"/>
          <p:cNvSpPr txBox="1"/>
          <p:nvPr/>
        </p:nvSpPr>
        <p:spPr>
          <a:xfrm>
            <a:off x="3168702" y="359534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2016</a:t>
            </a:r>
            <a:endParaRPr sz="650">
              <a:latin typeface="Trebuchet MS"/>
              <a:cs typeface="Trebuchet MS"/>
            </a:endParaRPr>
          </a:p>
        </p:txBody>
      </p:sp>
      <p:sp>
        <p:nvSpPr>
          <p:cNvPr id="36" name="object 36"/>
          <p:cNvSpPr txBox="1"/>
          <p:nvPr/>
        </p:nvSpPr>
        <p:spPr>
          <a:xfrm>
            <a:off x="3427551" y="359534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2017</a:t>
            </a:r>
            <a:endParaRPr sz="650">
              <a:latin typeface="Trebuchet MS"/>
              <a:cs typeface="Trebuchet MS"/>
            </a:endParaRPr>
          </a:p>
        </p:txBody>
      </p:sp>
      <p:sp>
        <p:nvSpPr>
          <p:cNvPr id="37" name="object 37"/>
          <p:cNvSpPr txBox="1"/>
          <p:nvPr/>
        </p:nvSpPr>
        <p:spPr>
          <a:xfrm>
            <a:off x="893820" y="1446931"/>
            <a:ext cx="2917825" cy="289560"/>
          </a:xfrm>
          <a:prstGeom prst="rect">
            <a:avLst/>
          </a:prstGeom>
        </p:spPr>
        <p:txBody>
          <a:bodyPr wrap="square" lIns="0" tIns="0" rIns="0" bIns="0" rtlCol="0" vert="horz">
            <a:spAutoFit/>
          </a:bodyPr>
          <a:lstStyle/>
          <a:p>
            <a:pPr marL="286385" marR="5080" indent="-274320">
              <a:lnSpc>
                <a:spcPct val="100000"/>
              </a:lnSpc>
            </a:pPr>
            <a:r>
              <a:rPr dirty="0" sz="900" spc="-5" b="1">
                <a:solidFill>
                  <a:srgbClr val="00467F"/>
                </a:solidFill>
                <a:latin typeface="Trebuchet MS"/>
                <a:cs typeface="Trebuchet MS"/>
              </a:rPr>
              <a:t>Percent of Organizations that Experienced Attempted  and/or Actual Payments Fraud</a:t>
            </a:r>
            <a:r>
              <a:rPr dirty="0" sz="900" spc="55" b="1">
                <a:solidFill>
                  <a:srgbClr val="00467F"/>
                </a:solidFill>
                <a:latin typeface="Trebuchet MS"/>
                <a:cs typeface="Trebuchet MS"/>
              </a:rPr>
              <a:t> </a:t>
            </a:r>
            <a:r>
              <a:rPr dirty="0" sz="900" spc="-5" b="1">
                <a:solidFill>
                  <a:srgbClr val="00467F"/>
                </a:solidFill>
                <a:latin typeface="Trebuchet MS"/>
                <a:cs typeface="Trebuchet MS"/>
              </a:rPr>
              <a:t>2007-2018</a:t>
            </a:r>
            <a:r>
              <a:rPr dirty="0" baseline="27777" sz="900" spc="-7" b="1">
                <a:solidFill>
                  <a:srgbClr val="00467F"/>
                </a:solidFill>
                <a:latin typeface="Trebuchet MS"/>
                <a:cs typeface="Trebuchet MS"/>
              </a:rPr>
              <a:t>[1]</a:t>
            </a:r>
            <a:endParaRPr baseline="27777" sz="900">
              <a:latin typeface="Trebuchet MS"/>
              <a:cs typeface="Trebuchet MS"/>
            </a:endParaRPr>
          </a:p>
        </p:txBody>
      </p:sp>
      <p:sp>
        <p:nvSpPr>
          <p:cNvPr id="38" name="object 38"/>
          <p:cNvSpPr txBox="1"/>
          <p:nvPr/>
        </p:nvSpPr>
        <p:spPr>
          <a:xfrm>
            <a:off x="602615" y="4939093"/>
            <a:ext cx="1632585" cy="106045"/>
          </a:xfrm>
          <a:prstGeom prst="rect">
            <a:avLst/>
          </a:prstGeom>
        </p:spPr>
        <p:txBody>
          <a:bodyPr wrap="square" lIns="0" tIns="0" rIns="0" bIns="0" rtlCol="0" vert="horz">
            <a:spAutoFit/>
          </a:bodyPr>
          <a:lstStyle/>
          <a:p>
            <a:pPr marL="12700">
              <a:lnSpc>
                <a:spcPct val="100000"/>
              </a:lnSpc>
            </a:pPr>
            <a:r>
              <a:rPr dirty="0" baseline="27777" sz="600" spc="-15">
                <a:solidFill>
                  <a:srgbClr val="3E3E3E"/>
                </a:solidFill>
                <a:latin typeface="Trebuchet MS"/>
                <a:cs typeface="Trebuchet MS"/>
              </a:rPr>
              <a:t>[1]</a:t>
            </a:r>
            <a:r>
              <a:rPr dirty="0" sz="600" spc="-10">
                <a:solidFill>
                  <a:srgbClr val="3E3E3E"/>
                </a:solidFill>
                <a:latin typeface="Trebuchet MS"/>
                <a:cs typeface="Trebuchet MS"/>
              </a:rPr>
              <a:t>AFP </a:t>
            </a:r>
            <a:r>
              <a:rPr dirty="0" sz="600" spc="-5">
                <a:solidFill>
                  <a:srgbClr val="3E3E3E"/>
                </a:solidFill>
                <a:latin typeface="Trebuchet MS"/>
                <a:cs typeface="Trebuchet MS"/>
              </a:rPr>
              <a:t>Payments </a:t>
            </a:r>
            <a:r>
              <a:rPr dirty="0" sz="600" spc="-10">
                <a:solidFill>
                  <a:srgbClr val="3E3E3E"/>
                </a:solidFill>
                <a:latin typeface="Trebuchet MS"/>
                <a:cs typeface="Trebuchet MS"/>
              </a:rPr>
              <a:t>Fraud </a:t>
            </a:r>
            <a:r>
              <a:rPr dirty="0" sz="600" spc="-5">
                <a:solidFill>
                  <a:srgbClr val="3E3E3E"/>
                </a:solidFill>
                <a:latin typeface="Trebuchet MS"/>
                <a:cs typeface="Trebuchet MS"/>
              </a:rPr>
              <a:t>and Control </a:t>
            </a:r>
            <a:r>
              <a:rPr dirty="0" sz="600" spc="-10">
                <a:solidFill>
                  <a:srgbClr val="3E3E3E"/>
                </a:solidFill>
                <a:latin typeface="Trebuchet MS"/>
                <a:cs typeface="Trebuchet MS"/>
              </a:rPr>
              <a:t>Survey</a:t>
            </a:r>
            <a:r>
              <a:rPr dirty="0" sz="600" spc="90">
                <a:solidFill>
                  <a:srgbClr val="3E3E3E"/>
                </a:solidFill>
                <a:latin typeface="Trebuchet MS"/>
                <a:cs typeface="Trebuchet MS"/>
              </a:rPr>
              <a:t> </a:t>
            </a:r>
            <a:r>
              <a:rPr dirty="0" sz="600" spc="-5">
                <a:solidFill>
                  <a:srgbClr val="3E3E3E"/>
                </a:solidFill>
                <a:latin typeface="Trebuchet MS"/>
                <a:cs typeface="Trebuchet MS"/>
              </a:rPr>
              <a:t>2019</a:t>
            </a:r>
            <a:endParaRPr sz="600">
              <a:latin typeface="Trebuchet MS"/>
              <a:cs typeface="Trebuchet MS"/>
            </a:endParaRPr>
          </a:p>
        </p:txBody>
      </p:sp>
      <p:sp>
        <p:nvSpPr>
          <p:cNvPr id="39" name="object 39"/>
          <p:cNvSpPr/>
          <p:nvPr/>
        </p:nvSpPr>
        <p:spPr>
          <a:xfrm>
            <a:off x="4322762" y="1387475"/>
            <a:ext cx="0" cy="2402205"/>
          </a:xfrm>
          <a:custGeom>
            <a:avLst/>
            <a:gdLst/>
            <a:ahLst/>
            <a:cxnLst/>
            <a:rect l="l" t="t" r="r" b="b"/>
            <a:pathLst>
              <a:path w="0" h="2402204">
                <a:moveTo>
                  <a:pt x="0" y="0"/>
                </a:moveTo>
                <a:lnTo>
                  <a:pt x="0" y="2401887"/>
                </a:lnTo>
              </a:path>
            </a:pathLst>
          </a:custGeom>
          <a:ln w="6350">
            <a:solidFill>
              <a:srgbClr val="808080"/>
            </a:solidFill>
          </a:ln>
        </p:spPr>
        <p:txBody>
          <a:bodyPr wrap="square" lIns="0" tIns="0" rIns="0" bIns="0" rtlCol="0"/>
          <a:lstStyle/>
          <a:p/>
        </p:txBody>
      </p:sp>
      <p:sp>
        <p:nvSpPr>
          <p:cNvPr id="40" name="object 40"/>
          <p:cNvSpPr txBox="1"/>
          <p:nvPr/>
        </p:nvSpPr>
        <p:spPr>
          <a:xfrm>
            <a:off x="3698490" y="3593513"/>
            <a:ext cx="125095" cy="226695"/>
          </a:xfrm>
          <a:prstGeom prst="rect">
            <a:avLst/>
          </a:prstGeom>
        </p:spPr>
        <p:txBody>
          <a:bodyPr wrap="square" lIns="0" tIns="10160" rIns="0" bIns="0" rtlCol="0" vert="vert270">
            <a:spAutoFit/>
          </a:bodyPr>
          <a:lstStyle/>
          <a:p>
            <a:pPr marL="12700">
              <a:lnSpc>
                <a:spcPct val="100000"/>
              </a:lnSpc>
              <a:spcBef>
                <a:spcPts val="80"/>
              </a:spcBef>
            </a:pPr>
            <a:r>
              <a:rPr dirty="0" sz="650" b="1">
                <a:solidFill>
                  <a:srgbClr val="FFFFFF"/>
                </a:solidFill>
                <a:latin typeface="Trebuchet MS"/>
                <a:cs typeface="Trebuchet MS"/>
              </a:rPr>
              <a:t>2018</a:t>
            </a:r>
            <a:endParaRPr sz="650">
              <a:latin typeface="Trebuchet MS"/>
              <a:cs typeface="Trebuchet MS"/>
            </a:endParaRPr>
          </a:p>
        </p:txBody>
      </p:sp>
      <p:sp>
        <p:nvSpPr>
          <p:cNvPr id="41" name="object 41"/>
          <p:cNvSpPr txBox="1"/>
          <p:nvPr/>
        </p:nvSpPr>
        <p:spPr>
          <a:xfrm>
            <a:off x="523240" y="937356"/>
            <a:ext cx="3185160"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P</a:t>
            </a:r>
            <a:r>
              <a:rPr dirty="0" sz="1050" spc="-95">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spc="114">
                <a:solidFill>
                  <a:srgbClr val="00467F"/>
                </a:solidFill>
                <a:latin typeface="Trebuchet MS"/>
                <a:cs typeface="Trebuchet MS"/>
              </a:rPr>
              <a:t>YM</a:t>
            </a:r>
            <a:r>
              <a:rPr dirty="0" sz="1050" spc="-100">
                <a:solidFill>
                  <a:srgbClr val="00467F"/>
                </a:solidFill>
                <a:latin typeface="Trebuchet MS"/>
                <a:cs typeface="Trebuchet MS"/>
              </a:rPr>
              <a:t> </a:t>
            </a:r>
            <a:r>
              <a:rPr dirty="0" sz="1050" spc="170">
                <a:solidFill>
                  <a:srgbClr val="00467F"/>
                </a:solidFill>
                <a:latin typeface="Trebuchet MS"/>
                <a:cs typeface="Trebuchet MS"/>
              </a:rPr>
              <a:t>ENTS</a:t>
            </a:r>
            <a:r>
              <a:rPr dirty="0" sz="1050" spc="415">
                <a:solidFill>
                  <a:srgbClr val="00467F"/>
                </a:solidFill>
                <a:latin typeface="Trebuchet MS"/>
                <a:cs typeface="Trebuchet MS"/>
              </a:rPr>
              <a:t> </a:t>
            </a:r>
            <a:r>
              <a:rPr dirty="0" sz="1050" spc="114">
                <a:solidFill>
                  <a:srgbClr val="00467F"/>
                </a:solidFill>
                <a:latin typeface="Trebuchet MS"/>
                <a:cs typeface="Trebuchet MS"/>
              </a:rPr>
              <a:t>FR</a:t>
            </a:r>
            <a:r>
              <a:rPr dirty="0" sz="1050" spc="-10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a:solidFill>
                  <a:srgbClr val="00467F"/>
                </a:solidFill>
                <a:latin typeface="Trebuchet MS"/>
                <a:cs typeface="Trebuchet MS"/>
              </a:rPr>
              <a:t>D </a:t>
            </a:r>
            <a:r>
              <a:rPr dirty="0" sz="1050" spc="105">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spc="150">
                <a:solidFill>
                  <a:srgbClr val="00467F"/>
                </a:solidFill>
                <a:latin typeface="Trebuchet MS"/>
                <a:cs typeface="Trebuchet MS"/>
              </a:rPr>
              <a:t>NTI</a:t>
            </a:r>
            <a:r>
              <a:rPr dirty="0" sz="1050" spc="-100">
                <a:solidFill>
                  <a:srgbClr val="00467F"/>
                </a:solidFill>
                <a:latin typeface="Trebuchet MS"/>
                <a:cs typeface="Trebuchet MS"/>
              </a:rPr>
              <a:t> </a:t>
            </a:r>
            <a:r>
              <a:rPr dirty="0" sz="1050" spc="114">
                <a:solidFill>
                  <a:srgbClr val="00467F"/>
                </a:solidFill>
                <a:latin typeface="Trebuchet MS"/>
                <a:cs typeface="Trebuchet MS"/>
              </a:rPr>
              <a:t>NU</a:t>
            </a:r>
            <a:r>
              <a:rPr dirty="0" sz="1050" spc="-95">
                <a:solidFill>
                  <a:srgbClr val="00467F"/>
                </a:solidFill>
                <a:latin typeface="Trebuchet MS"/>
                <a:cs typeface="Trebuchet MS"/>
              </a:rPr>
              <a:t> </a:t>
            </a:r>
            <a:r>
              <a:rPr dirty="0" sz="1050" spc="114">
                <a:solidFill>
                  <a:srgbClr val="00467F"/>
                </a:solidFill>
                <a:latin typeface="Trebuchet MS"/>
                <a:cs typeface="Trebuchet MS"/>
              </a:rPr>
              <a:t>ES</a:t>
            </a:r>
            <a:r>
              <a:rPr dirty="0" sz="1050" spc="390">
                <a:solidFill>
                  <a:srgbClr val="00467F"/>
                </a:solidFill>
                <a:latin typeface="Trebuchet MS"/>
                <a:cs typeface="Trebuchet MS"/>
              </a:rPr>
              <a:t> </a:t>
            </a:r>
            <a:r>
              <a:rPr dirty="0" sz="1050" spc="114">
                <a:solidFill>
                  <a:srgbClr val="00467F"/>
                </a:solidFill>
                <a:latin typeface="Trebuchet MS"/>
                <a:cs typeface="Trebuchet MS"/>
              </a:rPr>
              <a:t>TO</a:t>
            </a:r>
            <a:r>
              <a:rPr dirty="0" sz="1050" spc="440">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E</a:t>
            </a:r>
            <a:endParaRPr sz="1050">
              <a:latin typeface="Trebuchet MS"/>
              <a:cs typeface="Trebuchet MS"/>
            </a:endParaRPr>
          </a:p>
        </p:txBody>
      </p:sp>
      <p:sp>
        <p:nvSpPr>
          <p:cNvPr id="42" name="object 42"/>
          <p:cNvSpPr/>
          <p:nvPr/>
        </p:nvSpPr>
        <p:spPr>
          <a:xfrm>
            <a:off x="7077455" y="2782823"/>
            <a:ext cx="1103375" cy="763523"/>
          </a:xfrm>
          <a:prstGeom prst="rect">
            <a:avLst/>
          </a:prstGeom>
          <a:blipFill>
            <a:blip r:embed="rId8" cstate="print"/>
            <a:stretch>
              <a:fillRect/>
            </a:stretch>
          </a:blipFill>
        </p:spPr>
        <p:txBody>
          <a:bodyPr wrap="square" lIns="0" tIns="0" rIns="0" bIns="0" rtlCol="0"/>
          <a:lstStyle/>
          <a:p/>
        </p:txBody>
      </p:sp>
      <p:sp>
        <p:nvSpPr>
          <p:cNvPr id="43" name="object 43"/>
          <p:cNvSpPr/>
          <p:nvPr/>
        </p:nvSpPr>
        <p:spPr>
          <a:xfrm>
            <a:off x="7290170" y="2950510"/>
            <a:ext cx="678815" cy="344805"/>
          </a:xfrm>
          <a:custGeom>
            <a:avLst/>
            <a:gdLst/>
            <a:ahLst/>
            <a:cxnLst/>
            <a:rect l="l" t="t" r="r" b="b"/>
            <a:pathLst>
              <a:path w="678815" h="344804">
                <a:moveTo>
                  <a:pt x="339204" y="0"/>
                </a:moveTo>
                <a:lnTo>
                  <a:pt x="293176" y="3145"/>
                </a:lnTo>
                <a:lnTo>
                  <a:pt x="249030" y="12308"/>
                </a:lnTo>
                <a:lnTo>
                  <a:pt x="207170" y="27077"/>
                </a:lnTo>
                <a:lnTo>
                  <a:pt x="168001" y="47043"/>
                </a:lnTo>
                <a:lnTo>
                  <a:pt x="131926" y="71795"/>
                </a:lnTo>
                <a:lnTo>
                  <a:pt x="99350" y="100922"/>
                </a:lnTo>
                <a:lnTo>
                  <a:pt x="70677" y="134013"/>
                </a:lnTo>
                <a:lnTo>
                  <a:pt x="46311" y="170659"/>
                </a:lnTo>
                <a:lnTo>
                  <a:pt x="26656" y="210449"/>
                </a:lnTo>
                <a:lnTo>
                  <a:pt x="12116" y="252972"/>
                </a:lnTo>
                <a:lnTo>
                  <a:pt x="3096" y="297818"/>
                </a:lnTo>
                <a:lnTo>
                  <a:pt x="0" y="344576"/>
                </a:lnTo>
                <a:lnTo>
                  <a:pt x="169595" y="344576"/>
                </a:lnTo>
                <a:lnTo>
                  <a:pt x="174075" y="293569"/>
                </a:lnTo>
                <a:lnTo>
                  <a:pt x="186834" y="246748"/>
                </a:lnTo>
                <a:lnTo>
                  <a:pt x="206855" y="205447"/>
                </a:lnTo>
                <a:lnTo>
                  <a:pt x="233121" y="171000"/>
                </a:lnTo>
                <a:lnTo>
                  <a:pt x="264613" y="144743"/>
                </a:lnTo>
                <a:lnTo>
                  <a:pt x="300313" y="128010"/>
                </a:lnTo>
                <a:lnTo>
                  <a:pt x="339204" y="122135"/>
                </a:lnTo>
                <a:lnTo>
                  <a:pt x="597427" y="122135"/>
                </a:lnTo>
                <a:lnTo>
                  <a:pt x="579046" y="100922"/>
                </a:lnTo>
                <a:lnTo>
                  <a:pt x="546471" y="71795"/>
                </a:lnTo>
                <a:lnTo>
                  <a:pt x="510398" y="47043"/>
                </a:lnTo>
                <a:lnTo>
                  <a:pt x="471230" y="27077"/>
                </a:lnTo>
                <a:lnTo>
                  <a:pt x="429373" y="12308"/>
                </a:lnTo>
                <a:lnTo>
                  <a:pt x="385229" y="3145"/>
                </a:lnTo>
                <a:lnTo>
                  <a:pt x="339204" y="0"/>
                </a:lnTo>
                <a:close/>
              </a:path>
              <a:path w="678815" h="344804">
                <a:moveTo>
                  <a:pt x="597427" y="122135"/>
                </a:moveTo>
                <a:lnTo>
                  <a:pt x="339204" y="122135"/>
                </a:lnTo>
                <a:lnTo>
                  <a:pt x="378090" y="128010"/>
                </a:lnTo>
                <a:lnTo>
                  <a:pt x="413787" y="144743"/>
                </a:lnTo>
                <a:lnTo>
                  <a:pt x="445276" y="171000"/>
                </a:lnTo>
                <a:lnTo>
                  <a:pt x="471540" y="205447"/>
                </a:lnTo>
                <a:lnTo>
                  <a:pt x="491561" y="246748"/>
                </a:lnTo>
                <a:lnTo>
                  <a:pt x="504320" y="293569"/>
                </a:lnTo>
                <a:lnTo>
                  <a:pt x="508800" y="344576"/>
                </a:lnTo>
                <a:lnTo>
                  <a:pt x="678395" y="344576"/>
                </a:lnTo>
                <a:lnTo>
                  <a:pt x="675299" y="297818"/>
                </a:lnTo>
                <a:lnTo>
                  <a:pt x="666279" y="252972"/>
                </a:lnTo>
                <a:lnTo>
                  <a:pt x="651739" y="210449"/>
                </a:lnTo>
                <a:lnTo>
                  <a:pt x="632085" y="170659"/>
                </a:lnTo>
                <a:lnTo>
                  <a:pt x="607719" y="134013"/>
                </a:lnTo>
                <a:lnTo>
                  <a:pt x="597427" y="122135"/>
                </a:lnTo>
                <a:close/>
              </a:path>
            </a:pathLst>
          </a:custGeom>
          <a:solidFill>
            <a:srgbClr val="F7BE00"/>
          </a:solidFill>
        </p:spPr>
        <p:txBody>
          <a:bodyPr wrap="square" lIns="0" tIns="0" rIns="0" bIns="0" rtlCol="0"/>
          <a:lstStyle/>
          <a:p/>
        </p:txBody>
      </p:sp>
      <p:sp>
        <p:nvSpPr>
          <p:cNvPr id="44" name="object 44"/>
          <p:cNvSpPr/>
          <p:nvPr/>
        </p:nvSpPr>
        <p:spPr>
          <a:xfrm>
            <a:off x="4794250" y="3296462"/>
            <a:ext cx="3705225" cy="539750"/>
          </a:xfrm>
          <a:custGeom>
            <a:avLst/>
            <a:gdLst/>
            <a:ahLst/>
            <a:cxnLst/>
            <a:rect l="l" t="t" r="r" b="b"/>
            <a:pathLst>
              <a:path w="3705225" h="539750">
                <a:moveTo>
                  <a:pt x="0" y="0"/>
                </a:moveTo>
                <a:lnTo>
                  <a:pt x="3704869" y="0"/>
                </a:lnTo>
                <a:lnTo>
                  <a:pt x="3704869" y="539750"/>
                </a:lnTo>
                <a:lnTo>
                  <a:pt x="0" y="539750"/>
                </a:lnTo>
                <a:lnTo>
                  <a:pt x="0" y="0"/>
                </a:lnTo>
                <a:close/>
              </a:path>
            </a:pathLst>
          </a:custGeom>
          <a:solidFill>
            <a:srgbClr val="003360"/>
          </a:solidFill>
        </p:spPr>
        <p:txBody>
          <a:bodyPr wrap="square" lIns="0" tIns="0" rIns="0" bIns="0" rtlCol="0"/>
          <a:lstStyle/>
          <a:p/>
        </p:txBody>
      </p:sp>
      <p:sp>
        <p:nvSpPr>
          <p:cNvPr id="45" name="object 45"/>
          <p:cNvSpPr txBox="1"/>
          <p:nvPr/>
        </p:nvSpPr>
        <p:spPr>
          <a:xfrm>
            <a:off x="4794250" y="3296462"/>
            <a:ext cx="3705225" cy="539750"/>
          </a:xfrm>
          <a:prstGeom prst="rect">
            <a:avLst/>
          </a:prstGeom>
        </p:spPr>
        <p:txBody>
          <a:bodyPr wrap="square" lIns="0" tIns="96520" rIns="0" bIns="0" rtlCol="0" vert="horz">
            <a:spAutoFit/>
          </a:bodyPr>
          <a:lstStyle/>
          <a:p>
            <a:pPr marL="96520" marR="532130">
              <a:lnSpc>
                <a:spcPct val="100000"/>
              </a:lnSpc>
              <a:spcBef>
                <a:spcPts val="760"/>
              </a:spcBef>
            </a:pPr>
            <a:r>
              <a:rPr dirty="0" sz="900" spc="-5" b="1">
                <a:solidFill>
                  <a:srgbClr val="FFFFFF"/>
                </a:solidFill>
                <a:latin typeface="Trebuchet MS"/>
                <a:cs typeface="Trebuchet MS"/>
              </a:rPr>
              <a:t>Payment Methods that were Targets of Attempted/Actual  Payments Fraud in</a:t>
            </a:r>
            <a:r>
              <a:rPr dirty="0" sz="900" spc="-25" b="1">
                <a:solidFill>
                  <a:srgbClr val="FFFFFF"/>
                </a:solidFill>
                <a:latin typeface="Trebuchet MS"/>
                <a:cs typeface="Trebuchet MS"/>
              </a:rPr>
              <a:t> </a:t>
            </a:r>
            <a:r>
              <a:rPr dirty="0" sz="900" spc="-5" b="1">
                <a:solidFill>
                  <a:srgbClr val="FFFFFF"/>
                </a:solidFill>
                <a:latin typeface="Trebuchet MS"/>
                <a:cs typeface="Trebuchet MS"/>
              </a:rPr>
              <a:t>2018</a:t>
            </a:r>
            <a:r>
              <a:rPr dirty="0" baseline="27777" sz="900" spc="-7" b="1">
                <a:solidFill>
                  <a:srgbClr val="FFFFFF"/>
                </a:solidFill>
                <a:latin typeface="Trebuchet MS"/>
                <a:cs typeface="Trebuchet MS"/>
              </a:rPr>
              <a:t>[1]</a:t>
            </a:r>
            <a:endParaRPr baseline="27777" sz="900">
              <a:latin typeface="Trebuchet MS"/>
              <a:cs typeface="Trebuchet MS"/>
            </a:endParaRPr>
          </a:p>
          <a:p>
            <a:pPr marL="96520">
              <a:lnSpc>
                <a:spcPct val="100000"/>
              </a:lnSpc>
              <a:spcBef>
                <a:spcPts val="45"/>
              </a:spcBef>
            </a:pPr>
            <a:r>
              <a:rPr dirty="0" sz="600" spc="-5">
                <a:solidFill>
                  <a:srgbClr val="FFFFFF"/>
                </a:solidFill>
                <a:latin typeface="Trebuchet MS"/>
                <a:cs typeface="Trebuchet MS"/>
              </a:rPr>
              <a:t>(Percent </a:t>
            </a:r>
            <a:r>
              <a:rPr dirty="0" sz="600">
                <a:solidFill>
                  <a:srgbClr val="FFFFFF"/>
                </a:solidFill>
                <a:latin typeface="Trebuchet MS"/>
                <a:cs typeface="Trebuchet MS"/>
              </a:rPr>
              <a:t>of</a:t>
            </a:r>
            <a:r>
              <a:rPr dirty="0" sz="600" spc="-60">
                <a:solidFill>
                  <a:srgbClr val="FFFFFF"/>
                </a:solidFill>
                <a:latin typeface="Trebuchet MS"/>
                <a:cs typeface="Trebuchet MS"/>
              </a:rPr>
              <a:t> </a:t>
            </a:r>
            <a:r>
              <a:rPr dirty="0" sz="600" spc="-5">
                <a:solidFill>
                  <a:srgbClr val="FFFFFF"/>
                </a:solidFill>
                <a:latin typeface="Trebuchet MS"/>
                <a:cs typeface="Trebuchet MS"/>
              </a:rPr>
              <a:t>Organizations)</a:t>
            </a:r>
            <a:endParaRPr sz="600">
              <a:latin typeface="Trebuchet MS"/>
              <a:cs typeface="Trebuchet MS"/>
            </a:endParaRPr>
          </a:p>
        </p:txBody>
      </p:sp>
      <p:sp>
        <p:nvSpPr>
          <p:cNvPr id="46" name="object 46"/>
          <p:cNvSpPr/>
          <p:nvPr/>
        </p:nvSpPr>
        <p:spPr>
          <a:xfrm>
            <a:off x="7609330" y="2811779"/>
            <a:ext cx="1101851" cy="733043"/>
          </a:xfrm>
          <a:prstGeom prst="rect">
            <a:avLst/>
          </a:prstGeom>
          <a:blipFill>
            <a:blip r:embed="rId9" cstate="print"/>
            <a:stretch>
              <a:fillRect/>
            </a:stretch>
          </a:blipFill>
        </p:spPr>
        <p:txBody>
          <a:bodyPr wrap="square" lIns="0" tIns="0" rIns="0" bIns="0" rtlCol="0"/>
          <a:lstStyle/>
          <a:p/>
        </p:txBody>
      </p:sp>
      <p:sp>
        <p:nvSpPr>
          <p:cNvPr id="47" name="object 47"/>
          <p:cNvSpPr/>
          <p:nvPr/>
        </p:nvSpPr>
        <p:spPr>
          <a:xfrm>
            <a:off x="7821923" y="2980051"/>
            <a:ext cx="677545" cy="315595"/>
          </a:xfrm>
          <a:custGeom>
            <a:avLst/>
            <a:gdLst/>
            <a:ahLst/>
            <a:cxnLst/>
            <a:rect l="l" t="t" r="r" b="b"/>
            <a:pathLst>
              <a:path w="677545" h="315595">
                <a:moveTo>
                  <a:pt x="338607" y="0"/>
                </a:moveTo>
                <a:lnTo>
                  <a:pt x="288570" y="3415"/>
                </a:lnTo>
                <a:lnTo>
                  <a:pt x="240813" y="13338"/>
                </a:lnTo>
                <a:lnTo>
                  <a:pt x="195859" y="29280"/>
                </a:lnTo>
                <a:lnTo>
                  <a:pt x="154232" y="50754"/>
                </a:lnTo>
                <a:lnTo>
                  <a:pt x="116456" y="77272"/>
                </a:lnTo>
                <a:lnTo>
                  <a:pt x="83054" y="108349"/>
                </a:lnTo>
                <a:lnTo>
                  <a:pt x="54551" y="143495"/>
                </a:lnTo>
                <a:lnTo>
                  <a:pt x="31471" y="182224"/>
                </a:lnTo>
                <a:lnTo>
                  <a:pt x="14336" y="224049"/>
                </a:lnTo>
                <a:lnTo>
                  <a:pt x="3671" y="268482"/>
                </a:lnTo>
                <a:lnTo>
                  <a:pt x="0" y="315036"/>
                </a:lnTo>
                <a:lnTo>
                  <a:pt x="157518" y="315036"/>
                </a:lnTo>
                <a:lnTo>
                  <a:pt x="163986" y="273161"/>
                </a:lnTo>
                <a:lnTo>
                  <a:pt x="182241" y="235533"/>
                </a:lnTo>
                <a:lnTo>
                  <a:pt x="210556" y="203654"/>
                </a:lnTo>
                <a:lnTo>
                  <a:pt x="247204" y="179023"/>
                </a:lnTo>
                <a:lnTo>
                  <a:pt x="290459" y="163144"/>
                </a:lnTo>
                <a:lnTo>
                  <a:pt x="338594" y="157518"/>
                </a:lnTo>
                <a:lnTo>
                  <a:pt x="631007" y="157518"/>
                </a:lnTo>
                <a:lnTo>
                  <a:pt x="622650" y="143495"/>
                </a:lnTo>
                <a:lnTo>
                  <a:pt x="594148" y="108349"/>
                </a:lnTo>
                <a:lnTo>
                  <a:pt x="560748" y="77272"/>
                </a:lnTo>
                <a:lnTo>
                  <a:pt x="522973" y="50754"/>
                </a:lnTo>
                <a:lnTo>
                  <a:pt x="481347" y="29280"/>
                </a:lnTo>
                <a:lnTo>
                  <a:pt x="436395" y="13338"/>
                </a:lnTo>
                <a:lnTo>
                  <a:pt x="388641" y="3415"/>
                </a:lnTo>
                <a:lnTo>
                  <a:pt x="338607" y="0"/>
                </a:lnTo>
                <a:close/>
              </a:path>
              <a:path w="677545" h="315595">
                <a:moveTo>
                  <a:pt x="631007" y="157518"/>
                </a:moveTo>
                <a:lnTo>
                  <a:pt x="338594" y="157518"/>
                </a:lnTo>
                <a:lnTo>
                  <a:pt x="386735" y="163144"/>
                </a:lnTo>
                <a:lnTo>
                  <a:pt x="429993" y="179023"/>
                </a:lnTo>
                <a:lnTo>
                  <a:pt x="466644" y="203654"/>
                </a:lnTo>
                <a:lnTo>
                  <a:pt x="494959" y="235533"/>
                </a:lnTo>
                <a:lnTo>
                  <a:pt x="513215" y="273161"/>
                </a:lnTo>
                <a:lnTo>
                  <a:pt x="519684" y="315036"/>
                </a:lnTo>
                <a:lnTo>
                  <a:pt x="677202" y="315036"/>
                </a:lnTo>
                <a:lnTo>
                  <a:pt x="673530" y="268482"/>
                </a:lnTo>
                <a:lnTo>
                  <a:pt x="662865" y="224049"/>
                </a:lnTo>
                <a:lnTo>
                  <a:pt x="645731" y="182224"/>
                </a:lnTo>
                <a:lnTo>
                  <a:pt x="631007" y="157518"/>
                </a:lnTo>
                <a:close/>
              </a:path>
            </a:pathLst>
          </a:custGeom>
          <a:solidFill>
            <a:srgbClr val="00B5AD"/>
          </a:solidFill>
        </p:spPr>
        <p:txBody>
          <a:bodyPr wrap="square" lIns="0" tIns="0" rIns="0" bIns="0" rtlCol="0"/>
          <a:lstStyl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5861050" cy="292100"/>
          </a:xfrm>
          <a:prstGeom prst="rect"/>
        </p:spPr>
        <p:txBody>
          <a:bodyPr wrap="square" lIns="0" tIns="0" rIns="0" bIns="0" rtlCol="0" vert="horz">
            <a:spAutoFit/>
          </a:bodyPr>
          <a:lstStyle/>
          <a:p>
            <a:pPr marL="12700">
              <a:lnSpc>
                <a:spcPct val="100000"/>
              </a:lnSpc>
            </a:pPr>
            <a:r>
              <a:rPr dirty="0" sz="1800">
                <a:solidFill>
                  <a:srgbClr val="00467F"/>
                </a:solidFill>
              </a:rPr>
              <a:t>B</a:t>
            </a:r>
            <a:r>
              <a:rPr dirty="0" sz="1800" spc="-320">
                <a:solidFill>
                  <a:srgbClr val="00467F"/>
                </a:solidFill>
              </a:rPr>
              <a:t> </a:t>
            </a:r>
            <a:r>
              <a:rPr dirty="0" sz="1800" spc="110">
                <a:solidFill>
                  <a:srgbClr val="00467F"/>
                </a:solidFill>
              </a:rPr>
              <a:t>ES</a:t>
            </a:r>
            <a:r>
              <a:rPr dirty="0" sz="1800" spc="-325">
                <a:solidFill>
                  <a:srgbClr val="00467F"/>
                </a:solidFill>
              </a:rPr>
              <a:t> </a:t>
            </a:r>
            <a:r>
              <a:rPr dirty="0" sz="1800">
                <a:solidFill>
                  <a:srgbClr val="00467F"/>
                </a:solidFill>
              </a:rPr>
              <a:t>T</a:t>
            </a:r>
            <a:r>
              <a:rPr dirty="0" sz="1800" spc="395">
                <a:solidFill>
                  <a:srgbClr val="00467F"/>
                </a:solidFill>
              </a:rPr>
              <a:t> </a:t>
            </a:r>
            <a:r>
              <a:rPr dirty="0" sz="1800">
                <a:solidFill>
                  <a:srgbClr val="00467F"/>
                </a:solidFill>
              </a:rPr>
              <a:t>P</a:t>
            </a:r>
            <a:r>
              <a:rPr dirty="0" sz="1800" spc="-315">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AC</a:t>
            </a:r>
            <a:r>
              <a:rPr dirty="0" sz="1800" spc="-320">
                <a:solidFill>
                  <a:srgbClr val="00467F"/>
                </a:solidFill>
              </a:rPr>
              <a:t> </a:t>
            </a:r>
            <a:r>
              <a:rPr dirty="0" sz="1800">
                <a:solidFill>
                  <a:srgbClr val="00467F"/>
                </a:solidFill>
              </a:rPr>
              <a:t>T</a:t>
            </a:r>
            <a:r>
              <a:rPr dirty="0" sz="1800" spc="-325">
                <a:solidFill>
                  <a:srgbClr val="00467F"/>
                </a:solidFill>
              </a:rPr>
              <a:t> </a:t>
            </a:r>
            <a:r>
              <a:rPr dirty="0" sz="1800" spc="-5">
                <a:solidFill>
                  <a:srgbClr val="00467F"/>
                </a:solidFill>
              </a:rPr>
              <a:t>I</a:t>
            </a:r>
            <a:r>
              <a:rPr dirty="0" sz="1800" spc="-320">
                <a:solidFill>
                  <a:srgbClr val="00467F"/>
                </a:solidFill>
              </a:rPr>
              <a:t> </a:t>
            </a:r>
            <a:r>
              <a:rPr dirty="0" sz="1800" spc="-5">
                <a:solidFill>
                  <a:srgbClr val="00467F"/>
                </a:solidFill>
              </a:rPr>
              <a:t>C</a:t>
            </a:r>
            <a:r>
              <a:rPr dirty="0" sz="1800" spc="-320">
                <a:solidFill>
                  <a:srgbClr val="00467F"/>
                </a:solidFill>
              </a:rPr>
              <a:t> </a:t>
            </a:r>
            <a:r>
              <a:rPr dirty="0" sz="1800" spc="110">
                <a:solidFill>
                  <a:srgbClr val="00467F"/>
                </a:solidFill>
              </a:rPr>
              <a:t>ES</a:t>
            </a:r>
            <a:r>
              <a:rPr dirty="0" sz="1800" spc="370">
                <a:solidFill>
                  <a:srgbClr val="00467F"/>
                </a:solidFill>
              </a:rPr>
              <a:t> </a:t>
            </a:r>
            <a:r>
              <a:rPr dirty="0" sz="1800" spc="65">
                <a:solidFill>
                  <a:srgbClr val="00467F"/>
                </a:solidFill>
              </a:rPr>
              <a:t>TO</a:t>
            </a:r>
            <a:r>
              <a:rPr dirty="0" sz="1800" spc="430">
                <a:solidFill>
                  <a:srgbClr val="00467F"/>
                </a:solidFill>
              </a:rPr>
              <a:t> </a:t>
            </a:r>
            <a:r>
              <a:rPr dirty="0" sz="1800" spc="105">
                <a:solidFill>
                  <a:srgbClr val="00467F"/>
                </a:solidFill>
              </a:rPr>
              <a:t>MI</a:t>
            </a:r>
            <a:r>
              <a:rPr dirty="0" sz="1800" spc="-320">
                <a:solidFill>
                  <a:srgbClr val="00467F"/>
                </a:solidFill>
              </a:rPr>
              <a:t> </a:t>
            </a:r>
            <a:r>
              <a:rPr dirty="0" sz="1800">
                <a:solidFill>
                  <a:srgbClr val="00467F"/>
                </a:solidFill>
              </a:rPr>
              <a:t>T</a:t>
            </a:r>
            <a:r>
              <a:rPr dirty="0" sz="1800" spc="-325">
                <a:solidFill>
                  <a:srgbClr val="00467F"/>
                </a:solidFill>
              </a:rPr>
              <a:t> </a:t>
            </a:r>
            <a:r>
              <a:rPr dirty="0" sz="1800" spc="-5">
                <a:solidFill>
                  <a:srgbClr val="00467F"/>
                </a:solidFill>
              </a:rPr>
              <a:t>I</a:t>
            </a:r>
            <a:r>
              <a:rPr dirty="0" sz="1800" spc="-320">
                <a:solidFill>
                  <a:srgbClr val="00467F"/>
                </a:solidFill>
              </a:rPr>
              <a:t> </a:t>
            </a:r>
            <a:r>
              <a:rPr dirty="0" sz="1800" spc="85">
                <a:solidFill>
                  <a:srgbClr val="00467F"/>
                </a:solidFill>
              </a:rPr>
              <a:t>GAT</a:t>
            </a:r>
            <a:r>
              <a:rPr dirty="0" sz="1800" spc="-325">
                <a:solidFill>
                  <a:srgbClr val="00467F"/>
                </a:solidFill>
              </a:rPr>
              <a:t> </a:t>
            </a:r>
            <a:r>
              <a:rPr dirty="0" sz="1800">
                <a:solidFill>
                  <a:srgbClr val="00467F"/>
                </a:solidFill>
              </a:rPr>
              <a:t>E</a:t>
            </a:r>
            <a:r>
              <a:rPr dirty="0" sz="1800" spc="440">
                <a:solidFill>
                  <a:srgbClr val="00467F"/>
                </a:solidFill>
              </a:rPr>
              <a:t> </a:t>
            </a:r>
            <a:r>
              <a:rPr dirty="0" sz="1800" spc="15">
                <a:solidFill>
                  <a:srgbClr val="00467F"/>
                </a:solidFill>
              </a:rPr>
              <a:t>PAY</a:t>
            </a:r>
            <a:r>
              <a:rPr dirty="0" sz="1800" spc="-315">
                <a:solidFill>
                  <a:srgbClr val="00467F"/>
                </a:solidFill>
              </a:rPr>
              <a:t> </a:t>
            </a:r>
            <a:r>
              <a:rPr dirty="0" sz="1800" spc="145">
                <a:solidFill>
                  <a:srgbClr val="00467F"/>
                </a:solidFill>
              </a:rPr>
              <a:t>MEN</a:t>
            </a:r>
            <a:r>
              <a:rPr dirty="0" sz="1800" spc="-315">
                <a:solidFill>
                  <a:srgbClr val="00467F"/>
                </a:solidFill>
              </a:rPr>
              <a:t> </a:t>
            </a:r>
            <a:r>
              <a:rPr dirty="0" sz="1800">
                <a:solidFill>
                  <a:srgbClr val="00467F"/>
                </a:solidFill>
              </a:rPr>
              <a:t>T</a:t>
            </a:r>
            <a:r>
              <a:rPr dirty="0" sz="1800" spc="385">
                <a:solidFill>
                  <a:srgbClr val="00467F"/>
                </a:solidFill>
              </a:rPr>
              <a:t> </a:t>
            </a:r>
            <a:r>
              <a:rPr dirty="0" sz="1800">
                <a:solidFill>
                  <a:srgbClr val="00467F"/>
                </a:solidFill>
              </a:rPr>
              <a:t>F</a:t>
            </a:r>
            <a:r>
              <a:rPr dirty="0" sz="1800" spc="-320">
                <a:solidFill>
                  <a:srgbClr val="00467F"/>
                </a:solidFill>
              </a:rPr>
              <a:t> </a:t>
            </a:r>
            <a:r>
              <a:rPr dirty="0" sz="1800">
                <a:solidFill>
                  <a:srgbClr val="00467F"/>
                </a:solidFill>
              </a:rPr>
              <a:t>R</a:t>
            </a:r>
            <a:r>
              <a:rPr dirty="0" sz="1800" spc="-325">
                <a:solidFill>
                  <a:srgbClr val="00467F"/>
                </a:solidFill>
              </a:rPr>
              <a:t> </a:t>
            </a:r>
            <a:r>
              <a:rPr dirty="0" sz="1800" spc="105">
                <a:solidFill>
                  <a:srgbClr val="00467F"/>
                </a:solidFill>
              </a:rPr>
              <a:t>AU</a:t>
            </a:r>
            <a:r>
              <a:rPr dirty="0" sz="1800" spc="-325">
                <a:solidFill>
                  <a:srgbClr val="00467F"/>
                </a:solidFill>
              </a:rPr>
              <a:t> </a:t>
            </a:r>
            <a:r>
              <a:rPr dirty="0" sz="1800" spc="-5">
                <a:solidFill>
                  <a:srgbClr val="00467F"/>
                </a:solidFill>
              </a:rPr>
              <a:t>D</a:t>
            </a:r>
            <a:endParaRPr sz="1800"/>
          </a:p>
        </p:txBody>
      </p:sp>
      <p:sp>
        <p:nvSpPr>
          <p:cNvPr id="3" name="object 3"/>
          <p:cNvSpPr txBox="1"/>
          <p:nvPr/>
        </p:nvSpPr>
        <p:spPr>
          <a:xfrm>
            <a:off x="535940" y="4946840"/>
            <a:ext cx="1381760" cy="91440"/>
          </a:xfrm>
          <a:prstGeom prst="rect">
            <a:avLst/>
          </a:prstGeom>
        </p:spPr>
        <p:txBody>
          <a:bodyPr wrap="square" lIns="0" tIns="0" rIns="0" bIns="0" rtlCol="0" vert="horz">
            <a:spAutoFit/>
          </a:bodyPr>
          <a:lstStyle/>
          <a:p>
            <a:pPr marL="12700">
              <a:lnSpc>
                <a:spcPct val="100000"/>
              </a:lnSpc>
            </a:pPr>
            <a:r>
              <a:rPr dirty="0" sz="500" spc="10">
                <a:solidFill>
                  <a:srgbClr val="313231"/>
                </a:solidFill>
                <a:latin typeface="Trebuchet MS"/>
                <a:cs typeface="Trebuchet MS"/>
              </a:rPr>
              <a:t>2019 AFP Payments Fraud and Control</a:t>
            </a:r>
            <a:r>
              <a:rPr dirty="0" sz="500" spc="-90">
                <a:solidFill>
                  <a:srgbClr val="313231"/>
                </a:solidFill>
                <a:latin typeface="Trebuchet MS"/>
                <a:cs typeface="Trebuchet MS"/>
              </a:rPr>
              <a:t> </a:t>
            </a:r>
            <a:r>
              <a:rPr dirty="0" sz="500" spc="10">
                <a:solidFill>
                  <a:srgbClr val="313231"/>
                </a:solidFill>
                <a:latin typeface="Trebuchet MS"/>
                <a:cs typeface="Trebuchet MS"/>
              </a:rPr>
              <a:t>Survey</a:t>
            </a:r>
            <a:endParaRPr sz="500">
              <a:latin typeface="Trebuchet MS"/>
              <a:cs typeface="Trebuchet MS"/>
            </a:endParaRPr>
          </a:p>
        </p:txBody>
      </p:sp>
      <p:sp>
        <p:nvSpPr>
          <p:cNvPr id="4" name="object 4"/>
          <p:cNvSpPr txBox="1"/>
          <p:nvPr/>
        </p:nvSpPr>
        <p:spPr>
          <a:xfrm>
            <a:off x="562927" y="937259"/>
            <a:ext cx="1366520"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P</a:t>
            </a:r>
            <a:r>
              <a:rPr dirty="0" sz="1050" spc="-100">
                <a:solidFill>
                  <a:srgbClr val="00467F"/>
                </a:solidFill>
                <a:latin typeface="Trebuchet MS"/>
                <a:cs typeface="Trebuchet MS"/>
              </a:rPr>
              <a:t> </a:t>
            </a:r>
            <a:r>
              <a:rPr dirty="0" sz="1050">
                <a:solidFill>
                  <a:srgbClr val="00467F"/>
                </a:solidFill>
                <a:latin typeface="Trebuchet MS"/>
                <a:cs typeface="Trebuchet MS"/>
              </a:rPr>
              <a:t>A</a:t>
            </a:r>
            <a:r>
              <a:rPr dirty="0" sz="1050" spc="-100">
                <a:solidFill>
                  <a:srgbClr val="00467F"/>
                </a:solidFill>
                <a:latin typeface="Trebuchet MS"/>
                <a:cs typeface="Trebuchet MS"/>
              </a:rPr>
              <a:t> </a:t>
            </a:r>
            <a:r>
              <a:rPr dirty="0" sz="1050" spc="114">
                <a:solidFill>
                  <a:srgbClr val="00467F"/>
                </a:solidFill>
                <a:latin typeface="Trebuchet MS"/>
                <a:cs typeface="Trebuchet MS"/>
              </a:rPr>
              <a:t>YM</a:t>
            </a:r>
            <a:r>
              <a:rPr dirty="0" sz="1050" spc="-105">
                <a:solidFill>
                  <a:srgbClr val="00467F"/>
                </a:solidFill>
                <a:latin typeface="Trebuchet MS"/>
                <a:cs typeface="Trebuchet MS"/>
              </a:rPr>
              <a:t> </a:t>
            </a:r>
            <a:r>
              <a:rPr dirty="0" sz="1050" spc="150">
                <a:solidFill>
                  <a:srgbClr val="00467F"/>
                </a:solidFill>
                <a:latin typeface="Trebuchet MS"/>
                <a:cs typeface="Trebuchet MS"/>
              </a:rPr>
              <a:t>ENT</a:t>
            </a:r>
            <a:r>
              <a:rPr dirty="0" sz="1050" spc="409">
                <a:solidFill>
                  <a:srgbClr val="00467F"/>
                </a:solidFill>
                <a:latin typeface="Trebuchet MS"/>
                <a:cs typeface="Trebuchet MS"/>
              </a:rPr>
              <a:t> </a:t>
            </a:r>
            <a:r>
              <a:rPr dirty="0" sz="1050" spc="114">
                <a:solidFill>
                  <a:srgbClr val="00467F"/>
                </a:solidFill>
                <a:latin typeface="Trebuchet MS"/>
                <a:cs typeface="Trebuchet MS"/>
              </a:rPr>
              <a:t>FR</a:t>
            </a:r>
            <a:r>
              <a:rPr dirty="0" sz="1050" spc="-105">
                <a:solidFill>
                  <a:srgbClr val="00467F"/>
                </a:solidFill>
                <a:latin typeface="Trebuchet MS"/>
                <a:cs typeface="Trebuchet MS"/>
              </a:rPr>
              <a:t> </a:t>
            </a:r>
            <a:r>
              <a:rPr dirty="0" sz="1050">
                <a:solidFill>
                  <a:srgbClr val="00467F"/>
                </a:solidFill>
                <a:latin typeface="Trebuchet MS"/>
                <a:cs typeface="Trebuchet MS"/>
              </a:rPr>
              <a:t>A</a:t>
            </a:r>
            <a:r>
              <a:rPr dirty="0" sz="1050" spc="-100">
                <a:solidFill>
                  <a:srgbClr val="00467F"/>
                </a:solidFill>
                <a:latin typeface="Trebuchet MS"/>
                <a:cs typeface="Trebuchet MS"/>
              </a:rPr>
              <a:t> </a:t>
            </a:r>
            <a:r>
              <a:rPr dirty="0" sz="1050">
                <a:solidFill>
                  <a:srgbClr val="00467F"/>
                </a:solidFill>
                <a:latin typeface="Trebuchet MS"/>
                <a:cs typeface="Trebuchet MS"/>
              </a:rPr>
              <a:t>U</a:t>
            </a:r>
            <a:r>
              <a:rPr dirty="0" sz="1050" spc="-100">
                <a:solidFill>
                  <a:srgbClr val="00467F"/>
                </a:solidFill>
                <a:latin typeface="Trebuchet MS"/>
                <a:cs typeface="Trebuchet MS"/>
              </a:rPr>
              <a:t> </a:t>
            </a:r>
            <a:r>
              <a:rPr dirty="0" sz="1050">
                <a:solidFill>
                  <a:srgbClr val="00467F"/>
                </a:solidFill>
                <a:latin typeface="Trebuchet MS"/>
                <a:cs typeface="Trebuchet MS"/>
              </a:rPr>
              <a:t>D</a:t>
            </a:r>
            <a:endParaRPr sz="1050">
              <a:latin typeface="Trebuchet MS"/>
              <a:cs typeface="Trebuchet MS"/>
            </a:endParaRPr>
          </a:p>
        </p:txBody>
      </p:sp>
      <p:sp>
        <p:nvSpPr>
          <p:cNvPr id="5" name="object 5"/>
          <p:cNvSpPr txBox="1"/>
          <p:nvPr/>
        </p:nvSpPr>
        <p:spPr>
          <a:xfrm>
            <a:off x="1998475" y="937259"/>
            <a:ext cx="197040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P</a:t>
            </a:r>
            <a:r>
              <a:rPr dirty="0" sz="1050" spc="-95">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spc="114">
                <a:solidFill>
                  <a:srgbClr val="00467F"/>
                </a:solidFill>
                <a:latin typeface="Trebuchet MS"/>
                <a:cs typeface="Trebuchet MS"/>
              </a:rPr>
              <a:t>EV</a:t>
            </a:r>
            <a:r>
              <a:rPr dirty="0" sz="1050" spc="-90">
                <a:solidFill>
                  <a:srgbClr val="00467F"/>
                </a:solidFill>
                <a:latin typeface="Trebuchet MS"/>
                <a:cs typeface="Trebuchet MS"/>
              </a:rPr>
              <a:t> </a:t>
            </a:r>
            <a:r>
              <a:rPr dirty="0" sz="1050" spc="170">
                <a:solidFill>
                  <a:srgbClr val="00467F"/>
                </a:solidFill>
                <a:latin typeface="Trebuchet MS"/>
                <a:cs typeface="Trebuchet MS"/>
              </a:rPr>
              <a:t>ENTI</a:t>
            </a:r>
            <a:r>
              <a:rPr dirty="0" sz="1050" spc="-10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N </a:t>
            </a:r>
            <a:r>
              <a:rPr dirty="0" sz="1050" spc="80">
                <a:solidFill>
                  <a:srgbClr val="00467F"/>
                </a:solidFill>
                <a:latin typeface="Trebuchet MS"/>
                <a:cs typeface="Trebuchet MS"/>
              </a:rPr>
              <a:t> </a:t>
            </a:r>
            <a:r>
              <a:rPr dirty="0" sz="1050">
                <a:solidFill>
                  <a:srgbClr val="00467F"/>
                </a:solidFill>
                <a:latin typeface="Trebuchet MS"/>
                <a:cs typeface="Trebuchet MS"/>
              </a:rPr>
              <a:t>M</a:t>
            </a:r>
            <a:r>
              <a:rPr dirty="0" sz="1050" spc="-100">
                <a:solidFill>
                  <a:srgbClr val="00467F"/>
                </a:solidFill>
                <a:latin typeface="Trebuchet MS"/>
                <a:cs typeface="Trebuchet MS"/>
              </a:rPr>
              <a:t> </a:t>
            </a:r>
            <a:r>
              <a:rPr dirty="0" sz="1050" spc="114">
                <a:solidFill>
                  <a:srgbClr val="00467F"/>
                </a:solidFill>
                <a:latin typeface="Trebuchet MS"/>
                <a:cs typeface="Trebuchet MS"/>
              </a:rPr>
              <a:t>EA</a:t>
            </a:r>
            <a:r>
              <a:rPr dirty="0" sz="1050" spc="-95">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spc="114">
                <a:solidFill>
                  <a:srgbClr val="00467F"/>
                </a:solidFill>
                <a:latin typeface="Trebuchet MS"/>
                <a:cs typeface="Trebuchet MS"/>
              </a:rPr>
              <a:t>ES</a:t>
            </a:r>
            <a:r>
              <a:rPr dirty="0" sz="1050" spc="-95">
                <a:solidFill>
                  <a:srgbClr val="00467F"/>
                </a:solidFill>
                <a:latin typeface="Trebuchet MS"/>
                <a:cs typeface="Trebuchet MS"/>
              </a:rPr>
              <a:t> </a:t>
            </a:r>
            <a:endParaRPr sz="1050">
              <a:latin typeface="Trebuchet MS"/>
              <a:cs typeface="Trebuchet MS"/>
            </a:endParaRPr>
          </a:p>
        </p:txBody>
      </p:sp>
      <p:sp>
        <p:nvSpPr>
          <p:cNvPr id="6" name="object 6"/>
          <p:cNvSpPr txBox="1"/>
          <p:nvPr/>
        </p:nvSpPr>
        <p:spPr>
          <a:xfrm>
            <a:off x="5020810" y="937259"/>
            <a:ext cx="3369310" cy="174180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Q</a:t>
            </a:r>
            <a:r>
              <a:rPr dirty="0" sz="1050" spc="-100">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spc="114">
                <a:solidFill>
                  <a:srgbClr val="00467F"/>
                </a:solidFill>
                <a:latin typeface="Trebuchet MS"/>
                <a:cs typeface="Trebuchet MS"/>
              </a:rPr>
              <a:t>ES</a:t>
            </a:r>
            <a:r>
              <a:rPr dirty="0" sz="1050" spc="-100">
                <a:solidFill>
                  <a:srgbClr val="00467F"/>
                </a:solidFill>
                <a:latin typeface="Trebuchet MS"/>
                <a:cs typeface="Trebuchet MS"/>
              </a:rPr>
              <a:t> </a:t>
            </a:r>
            <a:r>
              <a:rPr dirty="0" sz="1050" spc="114">
                <a:solidFill>
                  <a:srgbClr val="00467F"/>
                </a:solidFill>
                <a:latin typeface="Trebuchet MS"/>
                <a:cs typeface="Trebuchet MS"/>
              </a:rPr>
              <a:t>TI</a:t>
            </a:r>
            <a:r>
              <a:rPr dirty="0" sz="1050" spc="-10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spc="114">
                <a:solidFill>
                  <a:srgbClr val="00467F"/>
                </a:solidFill>
                <a:latin typeface="Trebuchet MS"/>
                <a:cs typeface="Trebuchet MS"/>
              </a:rPr>
              <a:t>NS</a:t>
            </a:r>
            <a:r>
              <a:rPr dirty="0" sz="1050" spc="395">
                <a:solidFill>
                  <a:srgbClr val="00467F"/>
                </a:solidFill>
                <a:latin typeface="Trebuchet MS"/>
                <a:cs typeface="Trebuchet MS"/>
              </a:rPr>
              <a:t> </a:t>
            </a:r>
            <a:r>
              <a:rPr dirty="0" sz="1050" spc="114">
                <a:solidFill>
                  <a:srgbClr val="00467F"/>
                </a:solidFill>
                <a:latin typeface="Trebuchet MS"/>
                <a:cs typeface="Trebuchet MS"/>
              </a:rPr>
              <a:t>TO</a:t>
            </a:r>
            <a:r>
              <a:rPr dirty="0" sz="1050" spc="430">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spc="114">
                <a:solidFill>
                  <a:srgbClr val="00467F"/>
                </a:solidFill>
                <a:latin typeface="Trebuchet MS"/>
                <a:cs typeface="Trebuchet MS"/>
              </a:rPr>
              <a:t>NS</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D</a:t>
            </a:r>
            <a:r>
              <a:rPr dirty="0" sz="1050" spc="-95">
                <a:solidFill>
                  <a:srgbClr val="00467F"/>
                </a:solidFill>
                <a:latin typeface="Trebuchet MS"/>
                <a:cs typeface="Trebuchet MS"/>
              </a:rPr>
              <a:t> </a:t>
            </a:r>
            <a:r>
              <a:rPr dirty="0" sz="1050" spc="114">
                <a:solidFill>
                  <a:srgbClr val="00467F"/>
                </a:solidFill>
                <a:latin typeface="Trebuchet MS"/>
                <a:cs typeface="Trebuchet MS"/>
              </a:rPr>
              <a:t>ER</a:t>
            </a:r>
            <a:r>
              <a:rPr dirty="0" sz="1050" spc="-95">
                <a:solidFill>
                  <a:srgbClr val="00467F"/>
                </a:solidFill>
                <a:latin typeface="Trebuchet MS"/>
                <a:cs typeface="Trebuchet MS"/>
              </a:rPr>
              <a:t> </a:t>
            </a:r>
            <a:endParaRPr sz="1050">
              <a:latin typeface="Trebuchet MS"/>
              <a:cs typeface="Trebuchet MS"/>
            </a:endParaRPr>
          </a:p>
          <a:p>
            <a:pPr>
              <a:lnSpc>
                <a:spcPct val="100000"/>
              </a:lnSpc>
              <a:spcBef>
                <a:spcPts val="50"/>
              </a:spcBef>
            </a:pPr>
            <a:endParaRPr sz="1100">
              <a:latin typeface="Times New Roman"/>
              <a:cs typeface="Times New Roman"/>
            </a:endParaRPr>
          </a:p>
          <a:p>
            <a:pPr marL="222885" indent="-167640">
              <a:lnSpc>
                <a:spcPct val="100000"/>
              </a:lnSpc>
              <a:buFont typeface="Arial"/>
              <a:buChar char="•"/>
              <a:tabLst>
                <a:tab pos="222885" algn="l"/>
                <a:tab pos="223520" algn="l"/>
              </a:tabLst>
            </a:pPr>
            <a:r>
              <a:rPr dirty="0" sz="900" spc="-5">
                <a:solidFill>
                  <a:srgbClr val="313231"/>
                </a:solidFill>
                <a:latin typeface="Trebuchet MS"/>
                <a:cs typeface="Trebuchet MS"/>
              </a:rPr>
              <a:t>When did you last review your payments risk and</a:t>
            </a:r>
            <a:r>
              <a:rPr dirty="0" sz="900" spc="130">
                <a:solidFill>
                  <a:srgbClr val="313231"/>
                </a:solidFill>
                <a:latin typeface="Trebuchet MS"/>
                <a:cs typeface="Trebuchet MS"/>
              </a:rPr>
              <a:t> </a:t>
            </a:r>
            <a:r>
              <a:rPr dirty="0" sz="900" spc="-5">
                <a:solidFill>
                  <a:srgbClr val="313231"/>
                </a:solidFill>
                <a:latin typeface="Trebuchet MS"/>
                <a:cs typeface="Trebuchet MS"/>
              </a:rPr>
              <a:t>policies?</a:t>
            </a:r>
            <a:endParaRPr sz="900">
              <a:latin typeface="Trebuchet MS"/>
              <a:cs typeface="Trebuchet MS"/>
            </a:endParaRPr>
          </a:p>
          <a:p>
            <a:pPr marL="398145">
              <a:lnSpc>
                <a:spcPct val="100000"/>
              </a:lnSpc>
              <a:spcBef>
                <a:spcPts val="215"/>
              </a:spcBef>
            </a:pPr>
            <a:r>
              <a:rPr dirty="0" sz="900" spc="-5">
                <a:solidFill>
                  <a:srgbClr val="313231"/>
                </a:solidFill>
                <a:latin typeface="Trebuchet MS"/>
                <a:cs typeface="Trebuchet MS"/>
              </a:rPr>
              <a:t>&gt;   Segregation of</a:t>
            </a:r>
            <a:r>
              <a:rPr dirty="0" sz="900" spc="50">
                <a:solidFill>
                  <a:srgbClr val="313231"/>
                </a:solidFill>
                <a:latin typeface="Trebuchet MS"/>
                <a:cs typeface="Trebuchet MS"/>
              </a:rPr>
              <a:t> </a:t>
            </a:r>
            <a:r>
              <a:rPr dirty="0" sz="900" spc="-5">
                <a:solidFill>
                  <a:srgbClr val="313231"/>
                </a:solidFill>
                <a:latin typeface="Trebuchet MS"/>
                <a:cs typeface="Trebuchet MS"/>
              </a:rPr>
              <a:t>Accounts</a:t>
            </a:r>
            <a:endParaRPr sz="900">
              <a:latin typeface="Trebuchet MS"/>
              <a:cs typeface="Trebuchet MS"/>
            </a:endParaRPr>
          </a:p>
          <a:p>
            <a:pPr marL="398145">
              <a:lnSpc>
                <a:spcPct val="100000"/>
              </a:lnSpc>
              <a:spcBef>
                <a:spcPts val="215"/>
              </a:spcBef>
            </a:pPr>
            <a:r>
              <a:rPr dirty="0" sz="900" spc="-5">
                <a:solidFill>
                  <a:srgbClr val="313231"/>
                </a:solidFill>
                <a:latin typeface="Trebuchet MS"/>
                <a:cs typeface="Trebuchet MS"/>
              </a:rPr>
              <a:t>&gt;   Daily reconciliations and other internal</a:t>
            </a:r>
            <a:r>
              <a:rPr dirty="0" sz="900" spc="185">
                <a:solidFill>
                  <a:srgbClr val="313231"/>
                </a:solidFill>
                <a:latin typeface="Trebuchet MS"/>
                <a:cs typeface="Trebuchet MS"/>
              </a:rPr>
              <a:t> </a:t>
            </a:r>
            <a:r>
              <a:rPr dirty="0" sz="900" spc="-5">
                <a:solidFill>
                  <a:srgbClr val="313231"/>
                </a:solidFill>
                <a:latin typeface="Trebuchet MS"/>
                <a:cs typeface="Trebuchet MS"/>
              </a:rPr>
              <a:t>processes</a:t>
            </a:r>
            <a:endParaRPr sz="900">
              <a:latin typeface="Trebuchet MS"/>
              <a:cs typeface="Trebuchet MS"/>
            </a:endParaRPr>
          </a:p>
          <a:p>
            <a:pPr marL="222885" indent="-167640">
              <a:lnSpc>
                <a:spcPct val="100000"/>
              </a:lnSpc>
              <a:spcBef>
                <a:spcPts val="215"/>
              </a:spcBef>
              <a:buFont typeface="Arial"/>
              <a:buChar char="•"/>
              <a:tabLst>
                <a:tab pos="222885" algn="l"/>
                <a:tab pos="223520" algn="l"/>
              </a:tabLst>
            </a:pPr>
            <a:r>
              <a:rPr dirty="0" sz="900" spc="-5">
                <a:solidFill>
                  <a:srgbClr val="313231"/>
                </a:solidFill>
                <a:latin typeface="Trebuchet MS"/>
                <a:cs typeface="Trebuchet MS"/>
              </a:rPr>
              <a:t>Are you reviewing your accounts</a:t>
            </a:r>
            <a:r>
              <a:rPr dirty="0" sz="900" spc="50">
                <a:solidFill>
                  <a:srgbClr val="313231"/>
                </a:solidFill>
                <a:latin typeface="Trebuchet MS"/>
                <a:cs typeface="Trebuchet MS"/>
              </a:rPr>
              <a:t> </a:t>
            </a:r>
            <a:r>
              <a:rPr dirty="0" sz="900" spc="-5">
                <a:solidFill>
                  <a:srgbClr val="313231"/>
                </a:solidFill>
                <a:latin typeface="Trebuchet MS"/>
                <a:cs typeface="Trebuchet MS"/>
              </a:rPr>
              <a:t>daily?</a:t>
            </a:r>
            <a:endParaRPr sz="900">
              <a:latin typeface="Trebuchet MS"/>
              <a:cs typeface="Trebuchet MS"/>
            </a:endParaRPr>
          </a:p>
          <a:p>
            <a:pPr marL="568960" marR="281940" indent="-170815">
              <a:lnSpc>
                <a:spcPct val="100000"/>
              </a:lnSpc>
              <a:spcBef>
                <a:spcPts val="215"/>
              </a:spcBef>
            </a:pPr>
            <a:r>
              <a:rPr dirty="0" sz="900" spc="-5">
                <a:solidFill>
                  <a:srgbClr val="313231"/>
                </a:solidFill>
                <a:latin typeface="Trebuchet MS"/>
                <a:cs typeface="Trebuchet MS"/>
              </a:rPr>
              <a:t>&gt; Reconciling accounts daily to identify and return  unauthorized ACH</a:t>
            </a:r>
            <a:r>
              <a:rPr dirty="0" sz="900" spc="-30">
                <a:solidFill>
                  <a:srgbClr val="313231"/>
                </a:solidFill>
                <a:latin typeface="Trebuchet MS"/>
                <a:cs typeface="Trebuchet MS"/>
              </a:rPr>
              <a:t> </a:t>
            </a:r>
            <a:r>
              <a:rPr dirty="0" sz="900" spc="-5">
                <a:solidFill>
                  <a:srgbClr val="313231"/>
                </a:solidFill>
                <a:latin typeface="Trebuchet MS"/>
                <a:cs typeface="Trebuchet MS"/>
              </a:rPr>
              <a:t>debits</a:t>
            </a:r>
            <a:endParaRPr sz="900">
              <a:latin typeface="Trebuchet MS"/>
              <a:cs typeface="Trebuchet MS"/>
            </a:endParaRPr>
          </a:p>
          <a:p>
            <a:pPr marL="222885" indent="-167640">
              <a:lnSpc>
                <a:spcPct val="100000"/>
              </a:lnSpc>
              <a:spcBef>
                <a:spcPts val="215"/>
              </a:spcBef>
              <a:buFont typeface="Arial"/>
              <a:buChar char="•"/>
              <a:tabLst>
                <a:tab pos="222885" algn="l"/>
                <a:tab pos="223520" algn="l"/>
              </a:tabLst>
            </a:pPr>
            <a:r>
              <a:rPr dirty="0" sz="900" spc="-5">
                <a:solidFill>
                  <a:srgbClr val="313231"/>
                </a:solidFill>
                <a:latin typeface="Trebuchet MS"/>
                <a:cs typeface="Trebuchet MS"/>
              </a:rPr>
              <a:t>Do you have ACH debit blocks in</a:t>
            </a:r>
            <a:r>
              <a:rPr dirty="0" sz="900" spc="35">
                <a:solidFill>
                  <a:srgbClr val="313231"/>
                </a:solidFill>
                <a:latin typeface="Trebuchet MS"/>
                <a:cs typeface="Trebuchet MS"/>
              </a:rPr>
              <a:t> </a:t>
            </a:r>
            <a:r>
              <a:rPr dirty="0" sz="900" spc="-5">
                <a:solidFill>
                  <a:srgbClr val="313231"/>
                </a:solidFill>
                <a:latin typeface="Trebuchet MS"/>
                <a:cs typeface="Trebuchet MS"/>
              </a:rPr>
              <a:t>place?</a:t>
            </a:r>
            <a:endParaRPr sz="900">
              <a:latin typeface="Trebuchet MS"/>
              <a:cs typeface="Trebuchet MS"/>
            </a:endParaRPr>
          </a:p>
          <a:p>
            <a:pPr marL="568960" marR="5080" indent="-170815">
              <a:lnSpc>
                <a:spcPct val="100000"/>
              </a:lnSpc>
              <a:spcBef>
                <a:spcPts val="215"/>
              </a:spcBef>
            </a:pPr>
            <a:r>
              <a:rPr dirty="0" sz="900" spc="-5">
                <a:solidFill>
                  <a:srgbClr val="313231"/>
                </a:solidFill>
                <a:latin typeface="Trebuchet MS"/>
                <a:cs typeface="Trebuchet MS"/>
              </a:rPr>
              <a:t>&gt; Block all ACH debits except on a single account set up  with ACH debit filter/ACH positive</a:t>
            </a:r>
            <a:r>
              <a:rPr dirty="0" sz="900" spc="60">
                <a:solidFill>
                  <a:srgbClr val="313231"/>
                </a:solidFill>
                <a:latin typeface="Trebuchet MS"/>
                <a:cs typeface="Trebuchet MS"/>
              </a:rPr>
              <a:t> </a:t>
            </a:r>
            <a:r>
              <a:rPr dirty="0" sz="900" spc="-5">
                <a:solidFill>
                  <a:srgbClr val="313231"/>
                </a:solidFill>
                <a:latin typeface="Trebuchet MS"/>
                <a:cs typeface="Trebuchet MS"/>
              </a:rPr>
              <a:t>pay</a:t>
            </a:r>
            <a:endParaRPr sz="900">
              <a:latin typeface="Trebuchet MS"/>
              <a:cs typeface="Trebuchet MS"/>
            </a:endParaRPr>
          </a:p>
        </p:txBody>
      </p:sp>
      <p:sp>
        <p:nvSpPr>
          <p:cNvPr id="7" name="object 7"/>
          <p:cNvSpPr txBox="1"/>
          <p:nvPr/>
        </p:nvSpPr>
        <p:spPr>
          <a:xfrm>
            <a:off x="1018839" y="3882382"/>
            <a:ext cx="765810" cy="289560"/>
          </a:xfrm>
          <a:prstGeom prst="rect">
            <a:avLst/>
          </a:prstGeom>
        </p:spPr>
        <p:txBody>
          <a:bodyPr wrap="square" lIns="0" tIns="0" rIns="0" bIns="0" rtlCol="0" vert="horz">
            <a:spAutoFit/>
          </a:bodyPr>
          <a:lstStyle/>
          <a:p>
            <a:pPr marL="154305" marR="5080" indent="-142240">
              <a:lnSpc>
                <a:spcPct val="100000"/>
              </a:lnSpc>
            </a:pPr>
            <a:r>
              <a:rPr dirty="0" sz="900" spc="-5">
                <a:solidFill>
                  <a:srgbClr val="3E3E3E"/>
                </a:solidFill>
                <a:latin typeface="Trebuchet MS"/>
                <a:cs typeface="Trebuchet MS"/>
              </a:rPr>
              <a:t>Segregation</a:t>
            </a:r>
            <a:r>
              <a:rPr dirty="0" sz="900" spc="-45">
                <a:solidFill>
                  <a:srgbClr val="3E3E3E"/>
                </a:solidFill>
                <a:latin typeface="Trebuchet MS"/>
                <a:cs typeface="Trebuchet MS"/>
              </a:rPr>
              <a:t> </a:t>
            </a:r>
            <a:r>
              <a:rPr dirty="0" sz="900" spc="-5">
                <a:solidFill>
                  <a:srgbClr val="3E3E3E"/>
                </a:solidFill>
                <a:latin typeface="Trebuchet MS"/>
                <a:cs typeface="Trebuchet MS"/>
              </a:rPr>
              <a:t>of  Accounts</a:t>
            </a:r>
            <a:endParaRPr sz="900">
              <a:latin typeface="Trebuchet MS"/>
              <a:cs typeface="Trebuchet MS"/>
            </a:endParaRPr>
          </a:p>
        </p:txBody>
      </p:sp>
      <p:sp>
        <p:nvSpPr>
          <p:cNvPr id="8" name="object 8"/>
          <p:cNvSpPr/>
          <p:nvPr/>
        </p:nvSpPr>
        <p:spPr>
          <a:xfrm>
            <a:off x="912875" y="2834639"/>
            <a:ext cx="979931" cy="979931"/>
          </a:xfrm>
          <a:prstGeom prst="rect">
            <a:avLst/>
          </a:prstGeom>
          <a:blipFill>
            <a:blip r:embed="rId2" cstate="print"/>
            <a:stretch>
              <a:fillRect/>
            </a:stretch>
          </a:blipFill>
        </p:spPr>
        <p:txBody>
          <a:bodyPr wrap="square" lIns="0" tIns="0" rIns="0" bIns="0" rtlCol="0"/>
          <a:lstStyle/>
          <a:p/>
        </p:txBody>
      </p:sp>
      <p:sp>
        <p:nvSpPr>
          <p:cNvPr id="9" name="object 9"/>
          <p:cNvSpPr/>
          <p:nvPr/>
        </p:nvSpPr>
        <p:spPr>
          <a:xfrm>
            <a:off x="885141" y="2750692"/>
            <a:ext cx="1039810" cy="1131878"/>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1222315" y="3238646"/>
            <a:ext cx="360680" cy="168910"/>
          </a:xfrm>
          <a:custGeom>
            <a:avLst/>
            <a:gdLst/>
            <a:ahLst/>
            <a:cxnLst/>
            <a:rect l="l" t="t" r="r" b="b"/>
            <a:pathLst>
              <a:path w="360680" h="168910">
                <a:moveTo>
                  <a:pt x="354203" y="0"/>
                </a:moveTo>
                <a:lnTo>
                  <a:pt x="340131" y="0"/>
                </a:lnTo>
                <a:lnTo>
                  <a:pt x="241566" y="168668"/>
                </a:lnTo>
                <a:lnTo>
                  <a:pt x="255752" y="168668"/>
                </a:lnTo>
                <a:lnTo>
                  <a:pt x="354203" y="0"/>
                </a:lnTo>
                <a:close/>
              </a:path>
              <a:path w="360680" h="168910">
                <a:moveTo>
                  <a:pt x="339686" y="91986"/>
                </a:moveTo>
                <a:lnTo>
                  <a:pt x="321233" y="91986"/>
                </a:lnTo>
                <a:lnTo>
                  <a:pt x="313563" y="95364"/>
                </a:lnTo>
                <a:lnTo>
                  <a:pt x="298500" y="128701"/>
                </a:lnTo>
                <a:lnTo>
                  <a:pt x="300439" y="146187"/>
                </a:lnTo>
                <a:lnTo>
                  <a:pt x="306255" y="158676"/>
                </a:lnTo>
                <a:lnTo>
                  <a:pt x="315951" y="166170"/>
                </a:lnTo>
                <a:lnTo>
                  <a:pt x="329526" y="168668"/>
                </a:lnTo>
                <a:lnTo>
                  <a:pt x="338683" y="168668"/>
                </a:lnTo>
                <a:lnTo>
                  <a:pt x="346163" y="165265"/>
                </a:lnTo>
                <a:lnTo>
                  <a:pt x="351967" y="158445"/>
                </a:lnTo>
                <a:lnTo>
                  <a:pt x="352768" y="157276"/>
                </a:lnTo>
                <a:lnTo>
                  <a:pt x="323761" y="157276"/>
                </a:lnTo>
                <a:lnTo>
                  <a:pt x="319913" y="154876"/>
                </a:lnTo>
                <a:lnTo>
                  <a:pt x="314032" y="145275"/>
                </a:lnTo>
                <a:lnTo>
                  <a:pt x="312679" y="139078"/>
                </a:lnTo>
                <a:lnTo>
                  <a:pt x="312559" y="121704"/>
                </a:lnTo>
                <a:lnTo>
                  <a:pt x="314147" y="115265"/>
                </a:lnTo>
                <a:lnTo>
                  <a:pt x="320471" y="105740"/>
                </a:lnTo>
                <a:lnTo>
                  <a:pt x="324764" y="103365"/>
                </a:lnTo>
                <a:lnTo>
                  <a:pt x="353323" y="103365"/>
                </a:lnTo>
                <a:lnTo>
                  <a:pt x="352463" y="102031"/>
                </a:lnTo>
                <a:lnTo>
                  <a:pt x="347002" y="95326"/>
                </a:lnTo>
                <a:lnTo>
                  <a:pt x="339686" y="91986"/>
                </a:lnTo>
                <a:close/>
              </a:path>
              <a:path w="360680" h="168910">
                <a:moveTo>
                  <a:pt x="353323" y="103365"/>
                </a:moveTo>
                <a:lnTo>
                  <a:pt x="330200" y="103365"/>
                </a:lnTo>
                <a:lnTo>
                  <a:pt x="337376" y="105025"/>
                </a:lnTo>
                <a:lnTo>
                  <a:pt x="342504" y="110005"/>
                </a:lnTo>
                <a:lnTo>
                  <a:pt x="345582" y="118308"/>
                </a:lnTo>
                <a:lnTo>
                  <a:pt x="346499" y="128701"/>
                </a:lnTo>
                <a:lnTo>
                  <a:pt x="346524" y="130822"/>
                </a:lnTo>
                <a:lnTo>
                  <a:pt x="345477" y="141894"/>
                </a:lnTo>
                <a:lnTo>
                  <a:pt x="342085" y="150439"/>
                </a:lnTo>
                <a:lnTo>
                  <a:pt x="336433" y="155567"/>
                </a:lnTo>
                <a:lnTo>
                  <a:pt x="328523" y="157276"/>
                </a:lnTo>
                <a:lnTo>
                  <a:pt x="352768" y="157276"/>
                </a:lnTo>
                <a:lnTo>
                  <a:pt x="355775" y="152889"/>
                </a:lnTo>
                <a:lnTo>
                  <a:pt x="358494" y="146434"/>
                </a:lnTo>
                <a:lnTo>
                  <a:pt x="360124" y="139078"/>
                </a:lnTo>
                <a:lnTo>
                  <a:pt x="360667" y="130822"/>
                </a:lnTo>
                <a:lnTo>
                  <a:pt x="360155" y="121993"/>
                </a:lnTo>
                <a:lnTo>
                  <a:pt x="358617" y="114250"/>
                </a:lnTo>
                <a:lnTo>
                  <a:pt x="356054" y="107596"/>
                </a:lnTo>
                <a:lnTo>
                  <a:pt x="353323" y="103365"/>
                </a:lnTo>
                <a:close/>
              </a:path>
              <a:path w="360680" h="168910">
                <a:moveTo>
                  <a:pt x="279412" y="0"/>
                </a:moveTo>
                <a:lnTo>
                  <a:pt x="260959" y="0"/>
                </a:lnTo>
                <a:lnTo>
                  <a:pt x="253288" y="3390"/>
                </a:lnTo>
                <a:lnTo>
                  <a:pt x="238226" y="36728"/>
                </a:lnTo>
                <a:lnTo>
                  <a:pt x="240165" y="54211"/>
                </a:lnTo>
                <a:lnTo>
                  <a:pt x="245981" y="66697"/>
                </a:lnTo>
                <a:lnTo>
                  <a:pt x="255676" y="74186"/>
                </a:lnTo>
                <a:lnTo>
                  <a:pt x="269252" y="76682"/>
                </a:lnTo>
                <a:lnTo>
                  <a:pt x="278409" y="76682"/>
                </a:lnTo>
                <a:lnTo>
                  <a:pt x="285889" y="73279"/>
                </a:lnTo>
                <a:lnTo>
                  <a:pt x="291693" y="66471"/>
                </a:lnTo>
                <a:lnTo>
                  <a:pt x="292494" y="65303"/>
                </a:lnTo>
                <a:lnTo>
                  <a:pt x="263486" y="65303"/>
                </a:lnTo>
                <a:lnTo>
                  <a:pt x="259638" y="62903"/>
                </a:lnTo>
                <a:lnTo>
                  <a:pt x="253758" y="53301"/>
                </a:lnTo>
                <a:lnTo>
                  <a:pt x="252407" y="47105"/>
                </a:lnTo>
                <a:lnTo>
                  <a:pt x="252285" y="29730"/>
                </a:lnTo>
                <a:lnTo>
                  <a:pt x="253873" y="23291"/>
                </a:lnTo>
                <a:lnTo>
                  <a:pt x="260197" y="13766"/>
                </a:lnTo>
                <a:lnTo>
                  <a:pt x="264490" y="11391"/>
                </a:lnTo>
                <a:lnTo>
                  <a:pt x="293056" y="11391"/>
                </a:lnTo>
                <a:lnTo>
                  <a:pt x="292188" y="10045"/>
                </a:lnTo>
                <a:lnTo>
                  <a:pt x="286727" y="3352"/>
                </a:lnTo>
                <a:lnTo>
                  <a:pt x="279412" y="0"/>
                </a:lnTo>
                <a:close/>
              </a:path>
              <a:path w="360680" h="168910">
                <a:moveTo>
                  <a:pt x="293056" y="11391"/>
                </a:moveTo>
                <a:lnTo>
                  <a:pt x="269925" y="11391"/>
                </a:lnTo>
                <a:lnTo>
                  <a:pt x="277102" y="13051"/>
                </a:lnTo>
                <a:lnTo>
                  <a:pt x="282230" y="18032"/>
                </a:lnTo>
                <a:lnTo>
                  <a:pt x="285308" y="26334"/>
                </a:lnTo>
                <a:lnTo>
                  <a:pt x="286225" y="36728"/>
                </a:lnTo>
                <a:lnTo>
                  <a:pt x="286250" y="38849"/>
                </a:lnTo>
                <a:lnTo>
                  <a:pt x="285203" y="49921"/>
                </a:lnTo>
                <a:lnTo>
                  <a:pt x="281811" y="58466"/>
                </a:lnTo>
                <a:lnTo>
                  <a:pt x="276159" y="63593"/>
                </a:lnTo>
                <a:lnTo>
                  <a:pt x="268249" y="65303"/>
                </a:lnTo>
                <a:lnTo>
                  <a:pt x="292494" y="65303"/>
                </a:lnTo>
                <a:lnTo>
                  <a:pt x="295501" y="60916"/>
                </a:lnTo>
                <a:lnTo>
                  <a:pt x="298219" y="54460"/>
                </a:lnTo>
                <a:lnTo>
                  <a:pt x="299849" y="47105"/>
                </a:lnTo>
                <a:lnTo>
                  <a:pt x="300393" y="38849"/>
                </a:lnTo>
                <a:lnTo>
                  <a:pt x="299880" y="30019"/>
                </a:lnTo>
                <a:lnTo>
                  <a:pt x="298343" y="22275"/>
                </a:lnTo>
                <a:lnTo>
                  <a:pt x="295780" y="15617"/>
                </a:lnTo>
                <a:lnTo>
                  <a:pt x="293056" y="11391"/>
                </a:lnTo>
                <a:close/>
              </a:path>
              <a:path w="360680" h="168910">
                <a:moveTo>
                  <a:pt x="106045" y="2235"/>
                </a:moveTo>
                <a:lnTo>
                  <a:pt x="0" y="2235"/>
                </a:lnTo>
                <a:lnTo>
                  <a:pt x="0" y="23444"/>
                </a:lnTo>
                <a:lnTo>
                  <a:pt x="77127" y="23444"/>
                </a:lnTo>
                <a:lnTo>
                  <a:pt x="68828" y="39474"/>
                </a:lnTo>
                <a:lnTo>
                  <a:pt x="50970" y="76279"/>
                </a:lnTo>
                <a:lnTo>
                  <a:pt x="32348" y="117570"/>
                </a:lnTo>
                <a:lnTo>
                  <a:pt x="13614" y="166433"/>
                </a:lnTo>
                <a:lnTo>
                  <a:pt x="38392" y="166433"/>
                </a:lnTo>
                <a:lnTo>
                  <a:pt x="40313" y="160201"/>
                </a:lnTo>
                <a:lnTo>
                  <a:pt x="42498" y="153566"/>
                </a:lnTo>
                <a:lnTo>
                  <a:pt x="57267" y="114703"/>
                </a:lnTo>
                <a:lnTo>
                  <a:pt x="72513" y="79520"/>
                </a:lnTo>
                <a:lnTo>
                  <a:pt x="91643" y="39293"/>
                </a:lnTo>
                <a:lnTo>
                  <a:pt x="106045" y="10947"/>
                </a:lnTo>
                <a:lnTo>
                  <a:pt x="106045" y="2235"/>
                </a:lnTo>
                <a:close/>
              </a:path>
              <a:path w="360680" h="168910">
                <a:moveTo>
                  <a:pt x="203212" y="18973"/>
                </a:moveTo>
                <a:lnTo>
                  <a:pt x="160464" y="18973"/>
                </a:lnTo>
                <a:lnTo>
                  <a:pt x="171649" y="20390"/>
                </a:lnTo>
                <a:lnTo>
                  <a:pt x="179638" y="24641"/>
                </a:lnTo>
                <a:lnTo>
                  <a:pt x="184431" y="31725"/>
                </a:lnTo>
                <a:lnTo>
                  <a:pt x="186029" y="41643"/>
                </a:lnTo>
                <a:lnTo>
                  <a:pt x="185024" y="50703"/>
                </a:lnTo>
                <a:lnTo>
                  <a:pt x="182010" y="60701"/>
                </a:lnTo>
                <a:lnTo>
                  <a:pt x="176985" y="71634"/>
                </a:lnTo>
                <a:lnTo>
                  <a:pt x="169951" y="83502"/>
                </a:lnTo>
                <a:lnTo>
                  <a:pt x="118719" y="161963"/>
                </a:lnTo>
                <a:lnTo>
                  <a:pt x="118719" y="166433"/>
                </a:lnTo>
                <a:lnTo>
                  <a:pt x="219176" y="166433"/>
                </a:lnTo>
                <a:lnTo>
                  <a:pt x="219176" y="146342"/>
                </a:lnTo>
                <a:lnTo>
                  <a:pt x="155105" y="146342"/>
                </a:lnTo>
                <a:lnTo>
                  <a:pt x="191833" y="88074"/>
                </a:lnTo>
                <a:lnTo>
                  <a:pt x="199551" y="74663"/>
                </a:lnTo>
                <a:lnTo>
                  <a:pt x="205063" y="62453"/>
                </a:lnTo>
                <a:lnTo>
                  <a:pt x="208371" y="51446"/>
                </a:lnTo>
                <a:lnTo>
                  <a:pt x="209473" y="41643"/>
                </a:lnTo>
                <a:lnTo>
                  <a:pt x="208642" y="32270"/>
                </a:lnTo>
                <a:lnTo>
                  <a:pt x="206151" y="24020"/>
                </a:lnTo>
                <a:lnTo>
                  <a:pt x="203212" y="18973"/>
                </a:lnTo>
                <a:close/>
              </a:path>
              <a:path w="360680" h="168910">
                <a:moveTo>
                  <a:pt x="159346" y="0"/>
                </a:moveTo>
                <a:lnTo>
                  <a:pt x="120129" y="16598"/>
                </a:lnTo>
                <a:lnTo>
                  <a:pt x="117602" y="23888"/>
                </a:lnTo>
                <a:lnTo>
                  <a:pt x="132003" y="35725"/>
                </a:lnTo>
                <a:lnTo>
                  <a:pt x="134391" y="30886"/>
                </a:lnTo>
                <a:lnTo>
                  <a:pt x="138214" y="26885"/>
                </a:lnTo>
                <a:lnTo>
                  <a:pt x="148780" y="20561"/>
                </a:lnTo>
                <a:lnTo>
                  <a:pt x="154444" y="18973"/>
                </a:lnTo>
                <a:lnTo>
                  <a:pt x="203212" y="18973"/>
                </a:lnTo>
                <a:lnTo>
                  <a:pt x="201999" y="16891"/>
                </a:lnTo>
                <a:lnTo>
                  <a:pt x="196189" y="10883"/>
                </a:lnTo>
                <a:lnTo>
                  <a:pt x="188902" y="6123"/>
                </a:lnTo>
                <a:lnTo>
                  <a:pt x="180335" y="2722"/>
                </a:lnTo>
                <a:lnTo>
                  <a:pt x="170484" y="680"/>
                </a:lnTo>
                <a:lnTo>
                  <a:pt x="159346" y="0"/>
                </a:lnTo>
                <a:close/>
              </a:path>
            </a:pathLst>
          </a:custGeom>
          <a:solidFill>
            <a:srgbClr val="FFFFFF"/>
          </a:solidFill>
        </p:spPr>
        <p:txBody>
          <a:bodyPr wrap="square" lIns="0" tIns="0" rIns="0" bIns="0" rtlCol="0"/>
          <a:lstStyle/>
          <a:p/>
        </p:txBody>
      </p:sp>
      <p:sp>
        <p:nvSpPr>
          <p:cNvPr id="11" name="object 11"/>
          <p:cNvSpPr/>
          <p:nvPr/>
        </p:nvSpPr>
        <p:spPr>
          <a:xfrm>
            <a:off x="1534875" y="3342011"/>
            <a:ext cx="34290" cy="53975"/>
          </a:xfrm>
          <a:custGeom>
            <a:avLst/>
            <a:gdLst/>
            <a:ahLst/>
            <a:cxnLst/>
            <a:rect l="l" t="t" r="r" b="b"/>
            <a:pathLst>
              <a:path w="34290" h="53975">
                <a:moveTo>
                  <a:pt x="17640" y="0"/>
                </a:moveTo>
                <a:lnTo>
                  <a:pt x="12204" y="0"/>
                </a:lnTo>
                <a:lnTo>
                  <a:pt x="7912" y="2374"/>
                </a:lnTo>
                <a:lnTo>
                  <a:pt x="4749" y="7137"/>
                </a:lnTo>
                <a:lnTo>
                  <a:pt x="1587" y="11899"/>
                </a:lnTo>
                <a:lnTo>
                  <a:pt x="0" y="18338"/>
                </a:lnTo>
                <a:lnTo>
                  <a:pt x="0" y="26454"/>
                </a:lnTo>
                <a:lnTo>
                  <a:pt x="0" y="35166"/>
                </a:lnTo>
                <a:lnTo>
                  <a:pt x="1473" y="41910"/>
                </a:lnTo>
                <a:lnTo>
                  <a:pt x="4406" y="46710"/>
                </a:lnTo>
                <a:lnTo>
                  <a:pt x="7353" y="51511"/>
                </a:lnTo>
                <a:lnTo>
                  <a:pt x="11201" y="53911"/>
                </a:lnTo>
                <a:lnTo>
                  <a:pt x="15963" y="53911"/>
                </a:lnTo>
                <a:lnTo>
                  <a:pt x="23874" y="52201"/>
                </a:lnTo>
                <a:lnTo>
                  <a:pt x="29525" y="47074"/>
                </a:lnTo>
                <a:lnTo>
                  <a:pt x="32917" y="38529"/>
                </a:lnTo>
                <a:lnTo>
                  <a:pt x="34048" y="26568"/>
                </a:lnTo>
                <a:lnTo>
                  <a:pt x="33022" y="14942"/>
                </a:lnTo>
                <a:lnTo>
                  <a:pt x="29945" y="6640"/>
                </a:lnTo>
                <a:lnTo>
                  <a:pt x="24817" y="1659"/>
                </a:lnTo>
                <a:lnTo>
                  <a:pt x="17640" y="0"/>
                </a:lnTo>
                <a:close/>
              </a:path>
            </a:pathLst>
          </a:custGeom>
          <a:ln w="9144">
            <a:solidFill>
              <a:srgbClr val="FFFFFF"/>
            </a:solidFill>
          </a:ln>
        </p:spPr>
        <p:txBody>
          <a:bodyPr wrap="square" lIns="0" tIns="0" rIns="0" bIns="0" rtlCol="0"/>
          <a:lstStyle/>
          <a:p/>
        </p:txBody>
      </p:sp>
      <p:sp>
        <p:nvSpPr>
          <p:cNvPr id="12" name="object 12"/>
          <p:cNvSpPr/>
          <p:nvPr/>
        </p:nvSpPr>
        <p:spPr>
          <a:xfrm>
            <a:off x="1520816" y="3330631"/>
            <a:ext cx="62230" cy="76835"/>
          </a:xfrm>
          <a:custGeom>
            <a:avLst/>
            <a:gdLst/>
            <a:ahLst/>
            <a:cxnLst/>
            <a:rect l="l" t="t" r="r" b="b"/>
            <a:pathLst>
              <a:path w="62230" h="76835">
                <a:moveTo>
                  <a:pt x="32029" y="0"/>
                </a:moveTo>
                <a:lnTo>
                  <a:pt x="41186" y="0"/>
                </a:lnTo>
                <a:lnTo>
                  <a:pt x="48501" y="3340"/>
                </a:lnTo>
                <a:lnTo>
                  <a:pt x="62166" y="38836"/>
                </a:lnTo>
                <a:lnTo>
                  <a:pt x="61623" y="47092"/>
                </a:lnTo>
                <a:lnTo>
                  <a:pt x="40182" y="76682"/>
                </a:lnTo>
                <a:lnTo>
                  <a:pt x="31026" y="76682"/>
                </a:lnTo>
                <a:lnTo>
                  <a:pt x="17450" y="74184"/>
                </a:lnTo>
                <a:lnTo>
                  <a:pt x="7754" y="66690"/>
                </a:lnTo>
                <a:lnTo>
                  <a:pt x="1938" y="54201"/>
                </a:lnTo>
                <a:lnTo>
                  <a:pt x="0" y="36715"/>
                </a:lnTo>
                <a:lnTo>
                  <a:pt x="564" y="28905"/>
                </a:lnTo>
                <a:lnTo>
                  <a:pt x="22732" y="0"/>
                </a:lnTo>
                <a:lnTo>
                  <a:pt x="32029" y="0"/>
                </a:lnTo>
                <a:close/>
              </a:path>
            </a:pathLst>
          </a:custGeom>
          <a:ln w="9144">
            <a:solidFill>
              <a:srgbClr val="FFFFFF"/>
            </a:solidFill>
          </a:ln>
        </p:spPr>
        <p:txBody>
          <a:bodyPr wrap="square" lIns="0" tIns="0" rIns="0" bIns="0" rtlCol="0"/>
          <a:lstStyle/>
          <a:p/>
        </p:txBody>
      </p:sp>
      <p:sp>
        <p:nvSpPr>
          <p:cNvPr id="13" name="object 13"/>
          <p:cNvSpPr/>
          <p:nvPr/>
        </p:nvSpPr>
        <p:spPr>
          <a:xfrm>
            <a:off x="1474600" y="3250037"/>
            <a:ext cx="34290" cy="53975"/>
          </a:xfrm>
          <a:custGeom>
            <a:avLst/>
            <a:gdLst/>
            <a:ahLst/>
            <a:cxnLst/>
            <a:rect l="l" t="t" r="r" b="b"/>
            <a:pathLst>
              <a:path w="34290" h="53975">
                <a:moveTo>
                  <a:pt x="17640" y="0"/>
                </a:moveTo>
                <a:lnTo>
                  <a:pt x="12204" y="0"/>
                </a:lnTo>
                <a:lnTo>
                  <a:pt x="7912" y="2374"/>
                </a:lnTo>
                <a:lnTo>
                  <a:pt x="4749" y="7137"/>
                </a:lnTo>
                <a:lnTo>
                  <a:pt x="1587" y="11899"/>
                </a:lnTo>
                <a:lnTo>
                  <a:pt x="0" y="18338"/>
                </a:lnTo>
                <a:lnTo>
                  <a:pt x="0" y="26454"/>
                </a:lnTo>
                <a:lnTo>
                  <a:pt x="0" y="35153"/>
                </a:lnTo>
                <a:lnTo>
                  <a:pt x="1473" y="41909"/>
                </a:lnTo>
                <a:lnTo>
                  <a:pt x="4406" y="46710"/>
                </a:lnTo>
                <a:lnTo>
                  <a:pt x="7353" y="51511"/>
                </a:lnTo>
                <a:lnTo>
                  <a:pt x="11201" y="53911"/>
                </a:lnTo>
                <a:lnTo>
                  <a:pt x="15963" y="53911"/>
                </a:lnTo>
                <a:lnTo>
                  <a:pt x="23874" y="52201"/>
                </a:lnTo>
                <a:lnTo>
                  <a:pt x="29525" y="47074"/>
                </a:lnTo>
                <a:lnTo>
                  <a:pt x="32917" y="38529"/>
                </a:lnTo>
                <a:lnTo>
                  <a:pt x="34048" y="26568"/>
                </a:lnTo>
                <a:lnTo>
                  <a:pt x="33022" y="14942"/>
                </a:lnTo>
                <a:lnTo>
                  <a:pt x="29945" y="6640"/>
                </a:lnTo>
                <a:lnTo>
                  <a:pt x="24817" y="1659"/>
                </a:lnTo>
                <a:lnTo>
                  <a:pt x="17640" y="0"/>
                </a:lnTo>
                <a:close/>
              </a:path>
            </a:pathLst>
          </a:custGeom>
          <a:ln w="9144">
            <a:solidFill>
              <a:srgbClr val="FFFFFF"/>
            </a:solidFill>
          </a:ln>
        </p:spPr>
        <p:txBody>
          <a:bodyPr wrap="square" lIns="0" tIns="0" rIns="0" bIns="0" rtlCol="0"/>
          <a:lstStyle/>
          <a:p/>
        </p:txBody>
      </p:sp>
      <p:sp>
        <p:nvSpPr>
          <p:cNvPr id="14" name="object 14"/>
          <p:cNvSpPr/>
          <p:nvPr/>
        </p:nvSpPr>
        <p:spPr>
          <a:xfrm>
            <a:off x="1222315" y="3240881"/>
            <a:ext cx="106045" cy="164465"/>
          </a:xfrm>
          <a:custGeom>
            <a:avLst/>
            <a:gdLst/>
            <a:ahLst/>
            <a:cxnLst/>
            <a:rect l="l" t="t" r="r" b="b"/>
            <a:pathLst>
              <a:path w="106044" h="164464">
                <a:moveTo>
                  <a:pt x="0" y="0"/>
                </a:moveTo>
                <a:lnTo>
                  <a:pt x="106045" y="0"/>
                </a:lnTo>
                <a:lnTo>
                  <a:pt x="106045" y="8712"/>
                </a:lnTo>
                <a:lnTo>
                  <a:pt x="91643" y="37058"/>
                </a:lnTo>
                <a:lnTo>
                  <a:pt x="87971" y="44433"/>
                </a:lnTo>
                <a:lnTo>
                  <a:pt x="68614" y="86007"/>
                </a:lnTo>
                <a:lnTo>
                  <a:pt x="50628" y="129046"/>
                </a:lnTo>
                <a:lnTo>
                  <a:pt x="38392" y="164198"/>
                </a:lnTo>
                <a:lnTo>
                  <a:pt x="13614" y="164198"/>
                </a:lnTo>
                <a:lnTo>
                  <a:pt x="32348" y="115335"/>
                </a:lnTo>
                <a:lnTo>
                  <a:pt x="50970" y="74044"/>
                </a:lnTo>
                <a:lnTo>
                  <a:pt x="68828" y="37239"/>
                </a:lnTo>
                <a:lnTo>
                  <a:pt x="77127" y="21208"/>
                </a:lnTo>
                <a:lnTo>
                  <a:pt x="0" y="21208"/>
                </a:lnTo>
                <a:lnTo>
                  <a:pt x="0" y="0"/>
                </a:lnTo>
                <a:close/>
              </a:path>
            </a:pathLst>
          </a:custGeom>
          <a:ln w="9144">
            <a:solidFill>
              <a:srgbClr val="FFFFFF"/>
            </a:solidFill>
          </a:ln>
        </p:spPr>
        <p:txBody>
          <a:bodyPr wrap="square" lIns="0" tIns="0" rIns="0" bIns="0" rtlCol="0"/>
          <a:lstStyle/>
          <a:p/>
        </p:txBody>
      </p:sp>
      <p:sp>
        <p:nvSpPr>
          <p:cNvPr id="15" name="object 15"/>
          <p:cNvSpPr/>
          <p:nvPr/>
        </p:nvSpPr>
        <p:spPr>
          <a:xfrm>
            <a:off x="1463881" y="3238646"/>
            <a:ext cx="113030" cy="168910"/>
          </a:xfrm>
          <a:custGeom>
            <a:avLst/>
            <a:gdLst/>
            <a:ahLst/>
            <a:cxnLst/>
            <a:rect l="l" t="t" r="r" b="b"/>
            <a:pathLst>
              <a:path w="113030" h="168910">
                <a:moveTo>
                  <a:pt x="98564" y="0"/>
                </a:moveTo>
                <a:lnTo>
                  <a:pt x="112636" y="0"/>
                </a:lnTo>
                <a:lnTo>
                  <a:pt x="14185" y="168668"/>
                </a:lnTo>
                <a:lnTo>
                  <a:pt x="0" y="168668"/>
                </a:lnTo>
                <a:lnTo>
                  <a:pt x="98564" y="0"/>
                </a:lnTo>
                <a:close/>
              </a:path>
            </a:pathLst>
          </a:custGeom>
          <a:ln w="9144">
            <a:solidFill>
              <a:srgbClr val="FFFFFF"/>
            </a:solidFill>
          </a:ln>
        </p:spPr>
        <p:txBody>
          <a:bodyPr wrap="square" lIns="0" tIns="0" rIns="0" bIns="0" rtlCol="0"/>
          <a:lstStyle/>
          <a:p/>
        </p:txBody>
      </p:sp>
      <p:sp>
        <p:nvSpPr>
          <p:cNvPr id="16" name="object 16"/>
          <p:cNvSpPr/>
          <p:nvPr/>
        </p:nvSpPr>
        <p:spPr>
          <a:xfrm>
            <a:off x="1460541" y="3238646"/>
            <a:ext cx="62230" cy="76835"/>
          </a:xfrm>
          <a:custGeom>
            <a:avLst/>
            <a:gdLst/>
            <a:ahLst/>
            <a:cxnLst/>
            <a:rect l="l" t="t" r="r" b="b"/>
            <a:pathLst>
              <a:path w="62230" h="76835">
                <a:moveTo>
                  <a:pt x="32029" y="0"/>
                </a:moveTo>
                <a:lnTo>
                  <a:pt x="41186" y="0"/>
                </a:lnTo>
                <a:lnTo>
                  <a:pt x="48501" y="3352"/>
                </a:lnTo>
                <a:lnTo>
                  <a:pt x="62166" y="38849"/>
                </a:lnTo>
                <a:lnTo>
                  <a:pt x="61623" y="47105"/>
                </a:lnTo>
                <a:lnTo>
                  <a:pt x="40182" y="76682"/>
                </a:lnTo>
                <a:lnTo>
                  <a:pt x="31026" y="76682"/>
                </a:lnTo>
                <a:lnTo>
                  <a:pt x="17450" y="74186"/>
                </a:lnTo>
                <a:lnTo>
                  <a:pt x="7754" y="66697"/>
                </a:lnTo>
                <a:lnTo>
                  <a:pt x="1938" y="54211"/>
                </a:lnTo>
                <a:lnTo>
                  <a:pt x="0" y="36728"/>
                </a:lnTo>
                <a:lnTo>
                  <a:pt x="564" y="28915"/>
                </a:lnTo>
                <a:lnTo>
                  <a:pt x="22733" y="0"/>
                </a:lnTo>
                <a:lnTo>
                  <a:pt x="32029" y="0"/>
                </a:lnTo>
                <a:close/>
              </a:path>
            </a:pathLst>
          </a:custGeom>
          <a:ln w="9144">
            <a:solidFill>
              <a:srgbClr val="FFFFFF"/>
            </a:solidFill>
          </a:ln>
        </p:spPr>
        <p:txBody>
          <a:bodyPr wrap="square" lIns="0" tIns="0" rIns="0" bIns="0" rtlCol="0"/>
          <a:lstStyle/>
          <a:p/>
        </p:txBody>
      </p:sp>
      <p:sp>
        <p:nvSpPr>
          <p:cNvPr id="17" name="object 17"/>
          <p:cNvSpPr/>
          <p:nvPr/>
        </p:nvSpPr>
        <p:spPr>
          <a:xfrm>
            <a:off x="1339917" y="3238646"/>
            <a:ext cx="101600" cy="167005"/>
          </a:xfrm>
          <a:custGeom>
            <a:avLst/>
            <a:gdLst/>
            <a:ahLst/>
            <a:cxnLst/>
            <a:rect l="l" t="t" r="r" b="b"/>
            <a:pathLst>
              <a:path w="101600" h="167004">
                <a:moveTo>
                  <a:pt x="41744" y="0"/>
                </a:moveTo>
                <a:lnTo>
                  <a:pt x="78587" y="10883"/>
                </a:lnTo>
                <a:lnTo>
                  <a:pt x="91871" y="41643"/>
                </a:lnTo>
                <a:lnTo>
                  <a:pt x="90769" y="51446"/>
                </a:lnTo>
                <a:lnTo>
                  <a:pt x="87461" y="62453"/>
                </a:lnTo>
                <a:lnTo>
                  <a:pt x="81949" y="74663"/>
                </a:lnTo>
                <a:lnTo>
                  <a:pt x="74231" y="88074"/>
                </a:lnTo>
                <a:lnTo>
                  <a:pt x="37503" y="146342"/>
                </a:lnTo>
                <a:lnTo>
                  <a:pt x="101574" y="146342"/>
                </a:lnTo>
                <a:lnTo>
                  <a:pt x="101574" y="166433"/>
                </a:lnTo>
                <a:lnTo>
                  <a:pt x="1117" y="166433"/>
                </a:lnTo>
                <a:lnTo>
                  <a:pt x="1117" y="161963"/>
                </a:lnTo>
                <a:lnTo>
                  <a:pt x="52349" y="83502"/>
                </a:lnTo>
                <a:lnTo>
                  <a:pt x="59383" y="71634"/>
                </a:lnTo>
                <a:lnTo>
                  <a:pt x="64408" y="60701"/>
                </a:lnTo>
                <a:lnTo>
                  <a:pt x="67422" y="50703"/>
                </a:lnTo>
                <a:lnTo>
                  <a:pt x="68427" y="41643"/>
                </a:lnTo>
                <a:lnTo>
                  <a:pt x="66829" y="31725"/>
                </a:lnTo>
                <a:lnTo>
                  <a:pt x="62036" y="24641"/>
                </a:lnTo>
                <a:lnTo>
                  <a:pt x="54047" y="20390"/>
                </a:lnTo>
                <a:lnTo>
                  <a:pt x="42862" y="18973"/>
                </a:lnTo>
                <a:lnTo>
                  <a:pt x="36842" y="18973"/>
                </a:lnTo>
                <a:lnTo>
                  <a:pt x="31178" y="20561"/>
                </a:lnTo>
                <a:lnTo>
                  <a:pt x="25895" y="23723"/>
                </a:lnTo>
                <a:lnTo>
                  <a:pt x="20612" y="26885"/>
                </a:lnTo>
                <a:lnTo>
                  <a:pt x="16789" y="30886"/>
                </a:lnTo>
                <a:lnTo>
                  <a:pt x="14401" y="35725"/>
                </a:lnTo>
                <a:lnTo>
                  <a:pt x="0" y="23888"/>
                </a:lnTo>
                <a:lnTo>
                  <a:pt x="34167" y="404"/>
                </a:lnTo>
                <a:lnTo>
                  <a:pt x="41744" y="0"/>
                </a:lnTo>
                <a:close/>
              </a:path>
            </a:pathLst>
          </a:custGeom>
          <a:ln w="9144">
            <a:solidFill>
              <a:srgbClr val="FFFFFF"/>
            </a:solidFill>
          </a:ln>
        </p:spPr>
        <p:txBody>
          <a:bodyPr wrap="square" lIns="0" tIns="0" rIns="0" bIns="0" rtlCol="0"/>
          <a:lstStyle/>
          <a:p/>
        </p:txBody>
      </p:sp>
      <p:sp>
        <p:nvSpPr>
          <p:cNvPr id="18" name="object 18"/>
          <p:cNvSpPr txBox="1"/>
          <p:nvPr/>
        </p:nvSpPr>
        <p:spPr>
          <a:xfrm>
            <a:off x="1059098" y="2323457"/>
            <a:ext cx="640715" cy="152400"/>
          </a:xfrm>
          <a:prstGeom prst="rect">
            <a:avLst/>
          </a:prstGeom>
        </p:spPr>
        <p:txBody>
          <a:bodyPr wrap="square" lIns="0" tIns="0" rIns="0" bIns="0" rtlCol="0" vert="horz">
            <a:spAutoFit/>
          </a:bodyPr>
          <a:lstStyle/>
          <a:p>
            <a:pPr marL="12700">
              <a:lnSpc>
                <a:spcPct val="100000"/>
              </a:lnSpc>
            </a:pPr>
            <a:r>
              <a:rPr dirty="0" sz="900" spc="-5">
                <a:solidFill>
                  <a:srgbClr val="313231"/>
                </a:solidFill>
                <a:latin typeface="Trebuchet MS"/>
                <a:cs typeface="Trebuchet MS"/>
              </a:rPr>
              <a:t>Positive</a:t>
            </a:r>
            <a:r>
              <a:rPr dirty="0" sz="900" spc="-65">
                <a:solidFill>
                  <a:srgbClr val="313231"/>
                </a:solidFill>
                <a:latin typeface="Trebuchet MS"/>
                <a:cs typeface="Trebuchet MS"/>
              </a:rPr>
              <a:t> </a:t>
            </a:r>
            <a:r>
              <a:rPr dirty="0" sz="900" spc="-5">
                <a:solidFill>
                  <a:srgbClr val="313231"/>
                </a:solidFill>
                <a:latin typeface="Trebuchet MS"/>
                <a:cs typeface="Trebuchet MS"/>
              </a:rPr>
              <a:t>Pay</a:t>
            </a:r>
            <a:endParaRPr sz="900">
              <a:latin typeface="Trebuchet MS"/>
              <a:cs typeface="Trebuchet MS"/>
            </a:endParaRPr>
          </a:p>
        </p:txBody>
      </p:sp>
      <p:sp>
        <p:nvSpPr>
          <p:cNvPr id="19" name="object 19"/>
          <p:cNvSpPr/>
          <p:nvPr/>
        </p:nvSpPr>
        <p:spPr>
          <a:xfrm>
            <a:off x="890016" y="1275588"/>
            <a:ext cx="981443" cy="981455"/>
          </a:xfrm>
          <a:prstGeom prst="rect">
            <a:avLst/>
          </a:prstGeom>
          <a:blipFill>
            <a:blip r:embed="rId4" cstate="print"/>
            <a:stretch>
              <a:fillRect/>
            </a:stretch>
          </a:blipFill>
        </p:spPr>
        <p:txBody>
          <a:bodyPr wrap="square" lIns="0" tIns="0" rIns="0" bIns="0" rtlCol="0"/>
          <a:lstStyle/>
          <a:p/>
        </p:txBody>
      </p:sp>
      <p:sp>
        <p:nvSpPr>
          <p:cNvPr id="20" name="object 20"/>
          <p:cNvSpPr/>
          <p:nvPr/>
        </p:nvSpPr>
        <p:spPr>
          <a:xfrm>
            <a:off x="861327" y="1193355"/>
            <a:ext cx="1041398" cy="1131878"/>
          </a:xfrm>
          <a:prstGeom prst="rect">
            <a:avLst/>
          </a:prstGeom>
          <a:blipFill>
            <a:blip r:embed="rId5" cstate="print"/>
            <a:stretch>
              <a:fillRect/>
            </a:stretch>
          </a:blipFill>
        </p:spPr>
        <p:txBody>
          <a:bodyPr wrap="square" lIns="0" tIns="0" rIns="0" bIns="0" rtlCol="0"/>
          <a:lstStyle/>
          <a:p/>
        </p:txBody>
      </p:sp>
      <p:sp>
        <p:nvSpPr>
          <p:cNvPr id="21" name="object 21"/>
          <p:cNvSpPr/>
          <p:nvPr/>
        </p:nvSpPr>
        <p:spPr>
          <a:xfrm>
            <a:off x="1195750" y="1676257"/>
            <a:ext cx="369252" cy="177812"/>
          </a:xfrm>
          <a:prstGeom prst="rect">
            <a:avLst/>
          </a:prstGeom>
          <a:blipFill>
            <a:blip r:embed="rId6" cstate="print"/>
            <a:stretch>
              <a:fillRect/>
            </a:stretch>
          </a:blipFill>
        </p:spPr>
        <p:txBody>
          <a:bodyPr wrap="square" lIns="0" tIns="0" rIns="0" bIns="0" rtlCol="0"/>
          <a:lstStyle/>
          <a:p/>
        </p:txBody>
      </p:sp>
      <p:sp>
        <p:nvSpPr>
          <p:cNvPr id="22" name="object 22"/>
          <p:cNvSpPr txBox="1"/>
          <p:nvPr/>
        </p:nvSpPr>
        <p:spPr>
          <a:xfrm>
            <a:off x="2275130" y="2323457"/>
            <a:ext cx="1277620" cy="289560"/>
          </a:xfrm>
          <a:prstGeom prst="rect">
            <a:avLst/>
          </a:prstGeom>
        </p:spPr>
        <p:txBody>
          <a:bodyPr wrap="square" lIns="0" tIns="0" rIns="0" bIns="0" rtlCol="0" vert="horz">
            <a:spAutoFit/>
          </a:bodyPr>
          <a:lstStyle/>
          <a:p>
            <a:pPr marL="12700" marR="5080" indent="65405">
              <a:lnSpc>
                <a:spcPct val="100000"/>
              </a:lnSpc>
            </a:pPr>
            <a:r>
              <a:rPr dirty="0" sz="900" spc="-5">
                <a:solidFill>
                  <a:srgbClr val="3E3E3E"/>
                </a:solidFill>
                <a:latin typeface="Trebuchet MS"/>
                <a:cs typeface="Trebuchet MS"/>
              </a:rPr>
              <a:t>Daily Reconciliations/  </a:t>
            </a:r>
            <a:r>
              <a:rPr dirty="0" sz="900">
                <a:solidFill>
                  <a:srgbClr val="3E3E3E"/>
                </a:solidFill>
                <a:latin typeface="Trebuchet MS"/>
                <a:cs typeface="Trebuchet MS"/>
              </a:rPr>
              <a:t>Other </a:t>
            </a:r>
            <a:r>
              <a:rPr dirty="0" sz="900" spc="-5">
                <a:solidFill>
                  <a:srgbClr val="3E3E3E"/>
                </a:solidFill>
                <a:latin typeface="Trebuchet MS"/>
                <a:cs typeface="Trebuchet MS"/>
              </a:rPr>
              <a:t>Internal</a:t>
            </a:r>
            <a:r>
              <a:rPr dirty="0" sz="900" spc="-60">
                <a:solidFill>
                  <a:srgbClr val="3E3E3E"/>
                </a:solidFill>
                <a:latin typeface="Trebuchet MS"/>
                <a:cs typeface="Trebuchet MS"/>
              </a:rPr>
              <a:t> </a:t>
            </a:r>
            <a:r>
              <a:rPr dirty="0" sz="900" spc="-5">
                <a:solidFill>
                  <a:srgbClr val="3E3E3E"/>
                </a:solidFill>
                <a:latin typeface="Trebuchet MS"/>
                <a:cs typeface="Trebuchet MS"/>
              </a:rPr>
              <a:t>Processes</a:t>
            </a:r>
            <a:endParaRPr sz="900">
              <a:latin typeface="Trebuchet MS"/>
              <a:cs typeface="Trebuchet MS"/>
            </a:endParaRPr>
          </a:p>
        </p:txBody>
      </p:sp>
      <p:sp>
        <p:nvSpPr>
          <p:cNvPr id="23" name="object 23"/>
          <p:cNvSpPr/>
          <p:nvPr/>
        </p:nvSpPr>
        <p:spPr>
          <a:xfrm>
            <a:off x="2423160" y="1275588"/>
            <a:ext cx="981455" cy="981455"/>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2394853" y="1193355"/>
            <a:ext cx="1041399" cy="1131878"/>
          </a:xfrm>
          <a:prstGeom prst="rect">
            <a:avLst/>
          </a:prstGeom>
          <a:blipFill>
            <a:blip r:embed="rId8" cstate="print"/>
            <a:stretch>
              <a:fillRect/>
            </a:stretch>
          </a:blipFill>
        </p:spPr>
        <p:txBody>
          <a:bodyPr wrap="square" lIns="0" tIns="0" rIns="0" bIns="0" rtlCol="0"/>
          <a:lstStyle/>
          <a:p/>
        </p:txBody>
      </p:sp>
      <p:sp>
        <p:nvSpPr>
          <p:cNvPr id="25" name="object 25"/>
          <p:cNvSpPr/>
          <p:nvPr/>
        </p:nvSpPr>
        <p:spPr>
          <a:xfrm>
            <a:off x="2728687" y="1676257"/>
            <a:ext cx="369811" cy="178371"/>
          </a:xfrm>
          <a:prstGeom prst="rect">
            <a:avLst/>
          </a:prstGeom>
          <a:blipFill>
            <a:blip r:embed="rId9" cstate="print"/>
            <a:stretch>
              <a:fillRect/>
            </a:stretch>
          </a:blipFill>
        </p:spPr>
        <p:txBody>
          <a:bodyPr wrap="square" lIns="0" tIns="0" rIns="0" bIns="0" rtlCol="0"/>
          <a:lstStyle/>
          <a:p/>
        </p:txBody>
      </p:sp>
      <p:sp>
        <p:nvSpPr>
          <p:cNvPr id="26" name="object 26"/>
          <p:cNvSpPr txBox="1"/>
          <p:nvPr/>
        </p:nvSpPr>
        <p:spPr>
          <a:xfrm>
            <a:off x="2401075" y="3863332"/>
            <a:ext cx="980440" cy="152400"/>
          </a:xfrm>
          <a:prstGeom prst="rect">
            <a:avLst/>
          </a:prstGeom>
        </p:spPr>
        <p:txBody>
          <a:bodyPr wrap="square" lIns="0" tIns="0" rIns="0" bIns="0" rtlCol="0" vert="horz">
            <a:spAutoFit/>
          </a:bodyPr>
          <a:lstStyle/>
          <a:p>
            <a:pPr marL="12700">
              <a:lnSpc>
                <a:spcPct val="100000"/>
              </a:lnSpc>
            </a:pPr>
            <a:r>
              <a:rPr dirty="0" sz="900" spc="-5">
                <a:solidFill>
                  <a:srgbClr val="3E3E3E"/>
                </a:solidFill>
                <a:latin typeface="Trebuchet MS"/>
                <a:cs typeface="Trebuchet MS"/>
              </a:rPr>
              <a:t>Payee Positive</a:t>
            </a:r>
            <a:r>
              <a:rPr dirty="0" sz="900" spc="-35">
                <a:solidFill>
                  <a:srgbClr val="3E3E3E"/>
                </a:solidFill>
                <a:latin typeface="Trebuchet MS"/>
                <a:cs typeface="Trebuchet MS"/>
              </a:rPr>
              <a:t> </a:t>
            </a:r>
            <a:r>
              <a:rPr dirty="0" sz="900" spc="-5">
                <a:solidFill>
                  <a:srgbClr val="3E3E3E"/>
                </a:solidFill>
                <a:latin typeface="Trebuchet MS"/>
                <a:cs typeface="Trebuchet MS"/>
              </a:rPr>
              <a:t>Pay</a:t>
            </a:r>
            <a:endParaRPr sz="900">
              <a:latin typeface="Trebuchet MS"/>
              <a:cs typeface="Trebuchet MS"/>
            </a:endParaRPr>
          </a:p>
        </p:txBody>
      </p:sp>
      <p:sp>
        <p:nvSpPr>
          <p:cNvPr id="27" name="object 27"/>
          <p:cNvSpPr/>
          <p:nvPr/>
        </p:nvSpPr>
        <p:spPr>
          <a:xfrm>
            <a:off x="2401823" y="2814840"/>
            <a:ext cx="981455" cy="981443"/>
          </a:xfrm>
          <a:prstGeom prst="rect">
            <a:avLst/>
          </a:prstGeom>
          <a:blipFill>
            <a:blip r:embed="rId10" cstate="print"/>
            <a:stretch>
              <a:fillRect/>
            </a:stretch>
          </a:blipFill>
        </p:spPr>
        <p:txBody>
          <a:bodyPr wrap="square" lIns="0" tIns="0" rIns="0" bIns="0" rtlCol="0"/>
          <a:lstStyle/>
          <a:p/>
        </p:txBody>
      </p:sp>
      <p:sp>
        <p:nvSpPr>
          <p:cNvPr id="28" name="object 28"/>
          <p:cNvSpPr/>
          <p:nvPr/>
        </p:nvSpPr>
        <p:spPr>
          <a:xfrm>
            <a:off x="2374216" y="2731634"/>
            <a:ext cx="1041399" cy="1133474"/>
          </a:xfrm>
          <a:prstGeom prst="rect">
            <a:avLst/>
          </a:prstGeom>
          <a:blipFill>
            <a:blip r:embed="rId11" cstate="print"/>
            <a:stretch>
              <a:fillRect/>
            </a:stretch>
          </a:blipFill>
        </p:spPr>
        <p:txBody>
          <a:bodyPr wrap="square" lIns="0" tIns="0" rIns="0" bIns="0" rtlCol="0"/>
          <a:lstStyle/>
          <a:p/>
        </p:txBody>
      </p:sp>
      <p:sp>
        <p:nvSpPr>
          <p:cNvPr id="29" name="object 29"/>
          <p:cNvSpPr/>
          <p:nvPr/>
        </p:nvSpPr>
        <p:spPr>
          <a:xfrm>
            <a:off x="2707256" y="3215460"/>
            <a:ext cx="369811" cy="178371"/>
          </a:xfrm>
          <a:prstGeom prst="rect">
            <a:avLst/>
          </a:prstGeom>
          <a:blipFill>
            <a:blip r:embed="rId12" cstate="print"/>
            <a:stretch>
              <a:fillRect/>
            </a:stretch>
          </a:blipFill>
        </p:spPr>
        <p:txBody>
          <a:bodyPr wrap="square" lIns="0" tIns="0" rIns="0" bIns="0" rtlCol="0"/>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5601" y="1446559"/>
            <a:ext cx="3788749" cy="2290872"/>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1329944" y="1607108"/>
            <a:ext cx="3053372" cy="2032000"/>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1329944" y="1607108"/>
            <a:ext cx="3053715" cy="2032000"/>
          </a:xfrm>
          <a:custGeom>
            <a:avLst/>
            <a:gdLst/>
            <a:ahLst/>
            <a:cxnLst/>
            <a:rect l="l" t="t" r="r" b="b"/>
            <a:pathLst>
              <a:path w="3053715" h="2032000">
                <a:moveTo>
                  <a:pt x="0" y="0"/>
                </a:moveTo>
                <a:lnTo>
                  <a:pt x="3053372" y="0"/>
                </a:lnTo>
                <a:lnTo>
                  <a:pt x="3053372" y="2032000"/>
                </a:lnTo>
                <a:lnTo>
                  <a:pt x="0" y="2032000"/>
                </a:lnTo>
                <a:lnTo>
                  <a:pt x="0" y="0"/>
                </a:lnTo>
                <a:close/>
              </a:path>
            </a:pathLst>
          </a:custGeom>
          <a:ln w="9525">
            <a:solidFill>
              <a:srgbClr val="021D49"/>
            </a:solidFill>
          </a:ln>
        </p:spPr>
        <p:txBody>
          <a:bodyPr wrap="square" lIns="0" tIns="0" rIns="0" bIns="0" rtlCol="0"/>
          <a:lstStyle/>
          <a:p/>
        </p:txBody>
      </p:sp>
      <p:sp>
        <p:nvSpPr>
          <p:cNvPr id="5" name="object 5"/>
          <p:cNvSpPr txBox="1">
            <a:spLocks noGrp="1"/>
          </p:cNvSpPr>
          <p:nvPr>
            <p:ph type="title"/>
          </p:nvPr>
        </p:nvSpPr>
        <p:spPr>
          <a:xfrm>
            <a:off x="535940" y="245998"/>
            <a:ext cx="4495800" cy="292100"/>
          </a:xfrm>
          <a:prstGeom prst="rect"/>
        </p:spPr>
        <p:txBody>
          <a:bodyPr wrap="square" lIns="0" tIns="0" rIns="0" bIns="0" rtlCol="0" vert="horz">
            <a:spAutoFit/>
          </a:bodyPr>
          <a:lstStyle/>
          <a:p>
            <a:pPr marL="12700">
              <a:lnSpc>
                <a:spcPct val="100000"/>
              </a:lnSpc>
            </a:pPr>
            <a:r>
              <a:rPr dirty="0" sz="1800">
                <a:solidFill>
                  <a:srgbClr val="00467F"/>
                </a:solidFill>
              </a:rPr>
              <a:t>B</a:t>
            </a:r>
            <a:r>
              <a:rPr dirty="0" sz="1800" spc="-320">
                <a:solidFill>
                  <a:srgbClr val="00467F"/>
                </a:solidFill>
              </a:rPr>
              <a:t> </a:t>
            </a:r>
            <a:r>
              <a:rPr dirty="0" sz="1800" spc="-5">
                <a:solidFill>
                  <a:srgbClr val="00467F"/>
                </a:solidFill>
              </a:rPr>
              <a:t>U</a:t>
            </a:r>
            <a:r>
              <a:rPr dirty="0" sz="1800" spc="-325">
                <a:solidFill>
                  <a:srgbClr val="00467F"/>
                </a:solidFill>
              </a:rPr>
              <a:t> </a:t>
            </a:r>
            <a:r>
              <a:rPr dirty="0" sz="1800">
                <a:solidFill>
                  <a:srgbClr val="00467F"/>
                </a:solidFill>
              </a:rPr>
              <a:t>S</a:t>
            </a:r>
            <a:r>
              <a:rPr dirty="0" sz="1800" spc="-325">
                <a:solidFill>
                  <a:srgbClr val="00467F"/>
                </a:solidFill>
              </a:rPr>
              <a:t> </a:t>
            </a:r>
            <a:r>
              <a:rPr dirty="0" sz="1800" spc="-5">
                <a:solidFill>
                  <a:srgbClr val="00467F"/>
                </a:solidFill>
              </a:rPr>
              <a:t>I</a:t>
            </a:r>
            <a:r>
              <a:rPr dirty="0" sz="1800" spc="-320">
                <a:solidFill>
                  <a:srgbClr val="00467F"/>
                </a:solidFill>
              </a:rPr>
              <a:t> </a:t>
            </a:r>
            <a:r>
              <a:rPr dirty="0" sz="1800" spc="-5">
                <a:solidFill>
                  <a:srgbClr val="00467F"/>
                </a:solidFill>
              </a:rPr>
              <a:t>N</a:t>
            </a:r>
            <a:r>
              <a:rPr dirty="0" sz="1800" spc="-320">
                <a:solidFill>
                  <a:srgbClr val="00467F"/>
                </a:solidFill>
              </a:rPr>
              <a:t> </a:t>
            </a:r>
            <a:r>
              <a:rPr dirty="0" sz="1800" spc="110">
                <a:solidFill>
                  <a:srgbClr val="00467F"/>
                </a:solidFill>
              </a:rPr>
              <a:t>ES</a:t>
            </a:r>
            <a:r>
              <a:rPr dirty="0" sz="1800" spc="-325">
                <a:solidFill>
                  <a:srgbClr val="00467F"/>
                </a:solidFill>
              </a:rPr>
              <a:t> </a:t>
            </a:r>
            <a:r>
              <a:rPr dirty="0" sz="1800">
                <a:solidFill>
                  <a:srgbClr val="00467F"/>
                </a:solidFill>
              </a:rPr>
              <a:t>S</a:t>
            </a:r>
            <a:r>
              <a:rPr dirty="0" sz="1800" spc="395">
                <a:solidFill>
                  <a:srgbClr val="00467F"/>
                </a:solidFill>
              </a:rPr>
              <a:t> </a:t>
            </a:r>
            <a:r>
              <a:rPr dirty="0" sz="1800" spc="160">
                <a:solidFill>
                  <a:srgbClr val="00467F"/>
                </a:solidFill>
              </a:rPr>
              <a:t>EMAI</a:t>
            </a:r>
            <a:r>
              <a:rPr dirty="0" sz="1800" spc="-320">
                <a:solidFill>
                  <a:srgbClr val="00467F"/>
                </a:solidFill>
              </a:rPr>
              <a:t> </a:t>
            </a:r>
            <a:r>
              <a:rPr dirty="0" sz="1800" spc="-5">
                <a:solidFill>
                  <a:srgbClr val="00467F"/>
                </a:solidFill>
              </a:rPr>
              <a:t>L</a:t>
            </a:r>
            <a:r>
              <a:rPr dirty="0" sz="1800" spc="375">
                <a:solidFill>
                  <a:srgbClr val="00467F"/>
                </a:solidFill>
              </a:rPr>
              <a:t> </a:t>
            </a:r>
            <a:r>
              <a:rPr dirty="0" sz="1800" spc="-5">
                <a:solidFill>
                  <a:srgbClr val="00467F"/>
                </a:solidFill>
              </a:rPr>
              <a:t>C</a:t>
            </a:r>
            <a:r>
              <a:rPr dirty="0" sz="1800" spc="-320">
                <a:solidFill>
                  <a:srgbClr val="00467F"/>
                </a:solidFill>
              </a:rPr>
              <a:t> </a:t>
            </a:r>
            <a:r>
              <a:rPr dirty="0" sz="1800">
                <a:solidFill>
                  <a:srgbClr val="00467F"/>
                </a:solidFill>
              </a:rPr>
              <a:t>O</a:t>
            </a:r>
            <a:r>
              <a:rPr dirty="0" sz="1800" spc="-325">
                <a:solidFill>
                  <a:srgbClr val="00467F"/>
                </a:solidFill>
              </a:rPr>
              <a:t> </a:t>
            </a:r>
            <a:r>
              <a:rPr dirty="0" sz="1800" spc="105">
                <a:solidFill>
                  <a:srgbClr val="00467F"/>
                </a:solidFill>
              </a:rPr>
              <a:t>MP</a:t>
            </a:r>
            <a:r>
              <a:rPr dirty="0" sz="1800" spc="-315">
                <a:solidFill>
                  <a:srgbClr val="00467F"/>
                </a:solidFill>
              </a:rPr>
              <a:t> </a:t>
            </a:r>
            <a:r>
              <a:rPr dirty="0" sz="1800">
                <a:solidFill>
                  <a:srgbClr val="00467F"/>
                </a:solidFill>
              </a:rPr>
              <a:t>R</a:t>
            </a:r>
            <a:r>
              <a:rPr dirty="0" sz="1800" spc="-325">
                <a:solidFill>
                  <a:srgbClr val="00467F"/>
                </a:solidFill>
              </a:rPr>
              <a:t> </a:t>
            </a:r>
            <a:r>
              <a:rPr dirty="0" sz="1800">
                <a:solidFill>
                  <a:srgbClr val="00467F"/>
                </a:solidFill>
              </a:rPr>
              <a:t>O</a:t>
            </a:r>
            <a:r>
              <a:rPr dirty="0" sz="1800" spc="-325">
                <a:solidFill>
                  <a:srgbClr val="00467F"/>
                </a:solidFill>
              </a:rPr>
              <a:t> </a:t>
            </a:r>
            <a:r>
              <a:rPr dirty="0" sz="1800" spc="105">
                <a:solidFill>
                  <a:srgbClr val="00467F"/>
                </a:solidFill>
              </a:rPr>
              <a:t>MI</a:t>
            </a:r>
            <a:r>
              <a:rPr dirty="0" sz="1800" spc="-320">
                <a:solidFill>
                  <a:srgbClr val="00467F"/>
                </a:solidFill>
              </a:rPr>
              <a:t> </a:t>
            </a:r>
            <a:r>
              <a:rPr dirty="0" sz="1800">
                <a:solidFill>
                  <a:srgbClr val="00467F"/>
                </a:solidFill>
              </a:rPr>
              <a:t>S</a:t>
            </a:r>
            <a:r>
              <a:rPr dirty="0" sz="1800" spc="-325">
                <a:solidFill>
                  <a:srgbClr val="00467F"/>
                </a:solidFill>
              </a:rPr>
              <a:t> </a:t>
            </a:r>
            <a:r>
              <a:rPr dirty="0" sz="1800">
                <a:solidFill>
                  <a:srgbClr val="00467F"/>
                </a:solidFill>
              </a:rPr>
              <a:t>E</a:t>
            </a:r>
            <a:r>
              <a:rPr dirty="0" sz="1800" spc="390">
                <a:solidFill>
                  <a:srgbClr val="00467F"/>
                </a:solidFill>
              </a:rPr>
              <a:t> </a:t>
            </a:r>
            <a:r>
              <a:rPr dirty="0" sz="1800" spc="-5">
                <a:solidFill>
                  <a:srgbClr val="00467F"/>
                </a:solidFill>
              </a:rPr>
              <a:t>(</a:t>
            </a:r>
            <a:r>
              <a:rPr dirty="0" sz="1800" spc="-320">
                <a:solidFill>
                  <a:srgbClr val="00467F"/>
                </a:solidFill>
              </a:rPr>
              <a:t> </a:t>
            </a:r>
            <a:r>
              <a:rPr dirty="0" sz="1800">
                <a:solidFill>
                  <a:srgbClr val="00467F"/>
                </a:solidFill>
              </a:rPr>
              <a:t>B</a:t>
            </a:r>
            <a:r>
              <a:rPr dirty="0" sz="1800" spc="-320">
                <a:solidFill>
                  <a:srgbClr val="00467F"/>
                </a:solidFill>
              </a:rPr>
              <a:t> </a:t>
            </a:r>
            <a:r>
              <a:rPr dirty="0" sz="1800" spc="105">
                <a:solidFill>
                  <a:srgbClr val="00467F"/>
                </a:solidFill>
              </a:rPr>
              <a:t>EC</a:t>
            </a:r>
            <a:r>
              <a:rPr dirty="0" sz="1800" spc="-320">
                <a:solidFill>
                  <a:srgbClr val="00467F"/>
                </a:solidFill>
              </a:rPr>
              <a:t> </a:t>
            </a:r>
            <a:r>
              <a:rPr dirty="0" sz="1800" spc="-5">
                <a:solidFill>
                  <a:srgbClr val="00467F"/>
                </a:solidFill>
              </a:rPr>
              <a:t>)</a:t>
            </a:r>
            <a:endParaRPr sz="1800"/>
          </a:p>
        </p:txBody>
      </p:sp>
      <p:sp>
        <p:nvSpPr>
          <p:cNvPr id="6" name="object 6"/>
          <p:cNvSpPr txBox="1"/>
          <p:nvPr/>
        </p:nvSpPr>
        <p:spPr>
          <a:xfrm>
            <a:off x="523240" y="937259"/>
            <a:ext cx="246570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B</a:t>
            </a:r>
            <a:r>
              <a:rPr dirty="0" sz="1050" spc="-95">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spc="110">
                <a:solidFill>
                  <a:srgbClr val="00467F"/>
                </a:solidFill>
                <a:latin typeface="Trebuchet MS"/>
                <a:cs typeface="Trebuchet MS"/>
              </a:rPr>
              <a:t>SI</a:t>
            </a:r>
            <a:r>
              <a:rPr dirty="0" sz="1050" spc="-100">
                <a:solidFill>
                  <a:srgbClr val="00467F"/>
                </a:solidFill>
                <a:latin typeface="Trebuchet MS"/>
                <a:cs typeface="Trebuchet MS"/>
              </a:rPr>
              <a:t> </a:t>
            </a:r>
            <a:r>
              <a:rPr dirty="0" sz="1050">
                <a:solidFill>
                  <a:srgbClr val="00467F"/>
                </a:solidFill>
                <a:latin typeface="Trebuchet MS"/>
                <a:cs typeface="Trebuchet MS"/>
              </a:rPr>
              <a:t>N</a:t>
            </a:r>
            <a:r>
              <a:rPr dirty="0" sz="1050" spc="-95">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spc="110">
                <a:solidFill>
                  <a:srgbClr val="00467F"/>
                </a:solidFill>
                <a:latin typeface="Trebuchet MS"/>
                <a:cs typeface="Trebuchet MS"/>
              </a:rPr>
              <a:t>SS</a:t>
            </a:r>
            <a:r>
              <a:rPr dirty="0" sz="1050" spc="390">
                <a:solidFill>
                  <a:srgbClr val="00467F"/>
                </a:solidFill>
                <a:latin typeface="Trebuchet MS"/>
                <a:cs typeface="Trebuchet MS"/>
              </a:rPr>
              <a:t> </a:t>
            </a:r>
            <a:r>
              <a:rPr dirty="0" sz="1050">
                <a:solidFill>
                  <a:srgbClr val="00467F"/>
                </a:solidFill>
                <a:latin typeface="Trebuchet MS"/>
                <a:cs typeface="Trebuchet MS"/>
              </a:rPr>
              <a:t>E</a:t>
            </a:r>
            <a:r>
              <a:rPr dirty="0" sz="1050" spc="-95">
                <a:solidFill>
                  <a:srgbClr val="00467F"/>
                </a:solidFill>
                <a:latin typeface="Trebuchet MS"/>
                <a:cs typeface="Trebuchet MS"/>
              </a:rPr>
              <a:t> </a:t>
            </a:r>
            <a:r>
              <a:rPr dirty="0" sz="1050" spc="110">
                <a:solidFill>
                  <a:srgbClr val="00467F"/>
                </a:solidFill>
                <a:latin typeface="Trebuchet MS"/>
                <a:cs typeface="Trebuchet MS"/>
              </a:rPr>
              <a:t>MA</a:t>
            </a:r>
            <a:r>
              <a:rPr dirty="0" sz="1050" spc="-95">
                <a:solidFill>
                  <a:srgbClr val="00467F"/>
                </a:solidFill>
                <a:latin typeface="Trebuchet MS"/>
                <a:cs typeface="Trebuchet MS"/>
              </a:rPr>
              <a:t> </a:t>
            </a:r>
            <a:r>
              <a:rPr dirty="0" sz="1050" spc="110">
                <a:solidFill>
                  <a:srgbClr val="00467F"/>
                </a:solidFill>
                <a:latin typeface="Trebuchet MS"/>
                <a:cs typeface="Trebuchet MS"/>
              </a:rPr>
              <a:t>IL</a:t>
            </a:r>
            <a:r>
              <a:rPr dirty="0" sz="1050" spc="434">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spc="110">
                <a:solidFill>
                  <a:srgbClr val="00467F"/>
                </a:solidFill>
                <a:latin typeface="Trebuchet MS"/>
                <a:cs typeface="Trebuchet MS"/>
              </a:rPr>
              <a:t>MP</a:t>
            </a:r>
            <a:r>
              <a:rPr dirty="0" sz="1050" spc="-95">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spc="145">
                <a:solidFill>
                  <a:srgbClr val="00467F"/>
                </a:solidFill>
                <a:latin typeface="Trebuchet MS"/>
                <a:cs typeface="Trebuchet MS"/>
              </a:rPr>
              <a:t>MIS</a:t>
            </a:r>
            <a:r>
              <a:rPr dirty="0" sz="1050" spc="-100">
                <a:solidFill>
                  <a:srgbClr val="00467F"/>
                </a:solidFill>
                <a:latin typeface="Trebuchet MS"/>
                <a:cs typeface="Trebuchet MS"/>
              </a:rPr>
              <a:t> </a:t>
            </a:r>
            <a:r>
              <a:rPr dirty="0" sz="1050">
                <a:solidFill>
                  <a:srgbClr val="00467F"/>
                </a:solidFill>
                <a:latin typeface="Trebuchet MS"/>
                <a:cs typeface="Trebuchet MS"/>
              </a:rPr>
              <a:t>E</a:t>
            </a:r>
            <a:endParaRPr sz="1050">
              <a:latin typeface="Trebuchet MS"/>
              <a:cs typeface="Trebuchet MS"/>
            </a:endParaRPr>
          </a:p>
        </p:txBody>
      </p:sp>
      <p:sp>
        <p:nvSpPr>
          <p:cNvPr id="7" name="object 7"/>
          <p:cNvSpPr txBox="1"/>
          <p:nvPr/>
        </p:nvSpPr>
        <p:spPr>
          <a:xfrm>
            <a:off x="3057688" y="937259"/>
            <a:ext cx="53784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F</a:t>
            </a:r>
            <a:r>
              <a:rPr dirty="0" sz="1050" spc="-125">
                <a:solidFill>
                  <a:srgbClr val="00467F"/>
                </a:solidFill>
                <a:latin typeface="Trebuchet MS"/>
                <a:cs typeface="Trebuchet MS"/>
              </a:rPr>
              <a:t> </a:t>
            </a:r>
            <a:r>
              <a:rPr dirty="0" sz="1050" spc="114">
                <a:solidFill>
                  <a:srgbClr val="00467F"/>
                </a:solidFill>
                <a:latin typeface="Trebuchet MS"/>
                <a:cs typeface="Trebuchet MS"/>
              </a:rPr>
              <a:t>RA</a:t>
            </a:r>
            <a:r>
              <a:rPr dirty="0" sz="1050" spc="-120">
                <a:solidFill>
                  <a:srgbClr val="00467F"/>
                </a:solidFill>
                <a:latin typeface="Trebuchet MS"/>
                <a:cs typeface="Trebuchet MS"/>
              </a:rPr>
              <a:t> </a:t>
            </a:r>
            <a:r>
              <a:rPr dirty="0" sz="1050">
                <a:solidFill>
                  <a:srgbClr val="00467F"/>
                </a:solidFill>
                <a:latin typeface="Trebuchet MS"/>
                <a:cs typeface="Trebuchet MS"/>
              </a:rPr>
              <a:t>U</a:t>
            </a:r>
            <a:r>
              <a:rPr dirty="0" sz="1050" spc="-120">
                <a:solidFill>
                  <a:srgbClr val="00467F"/>
                </a:solidFill>
                <a:latin typeface="Trebuchet MS"/>
                <a:cs typeface="Trebuchet MS"/>
              </a:rPr>
              <a:t> </a:t>
            </a:r>
            <a:r>
              <a:rPr dirty="0" sz="1050">
                <a:solidFill>
                  <a:srgbClr val="00467F"/>
                </a:solidFill>
                <a:latin typeface="Trebuchet MS"/>
                <a:cs typeface="Trebuchet MS"/>
              </a:rPr>
              <a:t>D</a:t>
            </a:r>
            <a:endParaRPr sz="1050">
              <a:latin typeface="Trebuchet MS"/>
              <a:cs typeface="Trebuchet MS"/>
            </a:endParaRPr>
          </a:p>
        </p:txBody>
      </p:sp>
      <p:sp>
        <p:nvSpPr>
          <p:cNvPr id="8" name="object 8"/>
          <p:cNvSpPr txBox="1"/>
          <p:nvPr/>
        </p:nvSpPr>
        <p:spPr>
          <a:xfrm>
            <a:off x="3662614" y="937259"/>
            <a:ext cx="935990"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C</a:t>
            </a:r>
            <a:r>
              <a:rPr dirty="0" sz="1050" spc="-95">
                <a:solidFill>
                  <a:srgbClr val="00467F"/>
                </a:solidFill>
                <a:latin typeface="Trebuchet MS"/>
                <a:cs typeface="Trebuchet MS"/>
              </a:rPr>
              <a:t> </a:t>
            </a:r>
            <a:r>
              <a:rPr dirty="0" sz="1050">
                <a:solidFill>
                  <a:srgbClr val="00467F"/>
                </a:solidFill>
                <a:latin typeface="Trebuchet MS"/>
                <a:cs typeface="Trebuchet MS"/>
              </a:rPr>
              <a:t>O</a:t>
            </a:r>
            <a:r>
              <a:rPr dirty="0" sz="1050" spc="-105">
                <a:solidFill>
                  <a:srgbClr val="00467F"/>
                </a:solidFill>
                <a:latin typeface="Trebuchet MS"/>
                <a:cs typeface="Trebuchet MS"/>
              </a:rPr>
              <a:t> </a:t>
            </a:r>
            <a:r>
              <a:rPr dirty="0" sz="1050">
                <a:solidFill>
                  <a:srgbClr val="00467F"/>
                </a:solidFill>
                <a:latin typeface="Trebuchet MS"/>
                <a:cs typeface="Trebuchet MS"/>
              </a:rPr>
              <a:t>N</a:t>
            </a:r>
            <a:r>
              <a:rPr dirty="0" sz="1050" spc="-100">
                <a:solidFill>
                  <a:srgbClr val="00467F"/>
                </a:solidFill>
                <a:latin typeface="Trebuchet MS"/>
                <a:cs typeface="Trebuchet MS"/>
              </a:rPr>
              <a:t> </a:t>
            </a:r>
            <a:r>
              <a:rPr dirty="0" sz="1050">
                <a:solidFill>
                  <a:srgbClr val="00467F"/>
                </a:solidFill>
                <a:latin typeface="Trebuchet MS"/>
                <a:cs typeface="Trebuchet MS"/>
              </a:rPr>
              <a:t>T</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05">
                <a:solidFill>
                  <a:srgbClr val="00467F"/>
                </a:solidFill>
                <a:latin typeface="Trebuchet MS"/>
                <a:cs typeface="Trebuchet MS"/>
              </a:rPr>
              <a:t> </a:t>
            </a:r>
            <a:r>
              <a:rPr dirty="0" sz="1050">
                <a:solidFill>
                  <a:srgbClr val="00467F"/>
                </a:solidFill>
                <a:latin typeface="Trebuchet MS"/>
                <a:cs typeface="Trebuchet MS"/>
              </a:rPr>
              <a:t>N</a:t>
            </a:r>
            <a:r>
              <a:rPr dirty="0" sz="1050" spc="-100">
                <a:solidFill>
                  <a:srgbClr val="00467F"/>
                </a:solidFill>
                <a:latin typeface="Trebuchet MS"/>
                <a:cs typeface="Trebuchet MS"/>
              </a:rPr>
              <a:t> </a:t>
            </a:r>
            <a:r>
              <a:rPr dirty="0" sz="1050">
                <a:solidFill>
                  <a:srgbClr val="00467F"/>
                </a:solidFill>
                <a:latin typeface="Trebuchet MS"/>
                <a:cs typeface="Trebuchet MS"/>
              </a:rPr>
              <a:t>U</a:t>
            </a:r>
            <a:r>
              <a:rPr dirty="0" sz="1050" spc="-100">
                <a:solidFill>
                  <a:srgbClr val="00467F"/>
                </a:solidFill>
                <a:latin typeface="Trebuchet MS"/>
                <a:cs typeface="Trebuchet MS"/>
              </a:rPr>
              <a:t> </a:t>
            </a:r>
            <a:r>
              <a:rPr dirty="0" sz="1050">
                <a:solidFill>
                  <a:srgbClr val="00467F"/>
                </a:solidFill>
                <a:latin typeface="Trebuchet MS"/>
                <a:cs typeface="Trebuchet MS"/>
              </a:rPr>
              <a:t>E</a:t>
            </a:r>
            <a:r>
              <a:rPr dirty="0" sz="1050" spc="-100">
                <a:solidFill>
                  <a:srgbClr val="00467F"/>
                </a:solidFill>
                <a:latin typeface="Trebuchet MS"/>
                <a:cs typeface="Trebuchet MS"/>
              </a:rPr>
              <a:t> </a:t>
            </a:r>
            <a:r>
              <a:rPr dirty="0" sz="1050">
                <a:solidFill>
                  <a:srgbClr val="00467F"/>
                </a:solidFill>
                <a:latin typeface="Trebuchet MS"/>
                <a:cs typeface="Trebuchet MS"/>
              </a:rPr>
              <a:t>S</a:t>
            </a:r>
            <a:endParaRPr sz="1050">
              <a:latin typeface="Trebuchet MS"/>
              <a:cs typeface="Trebuchet MS"/>
            </a:endParaRPr>
          </a:p>
        </p:txBody>
      </p:sp>
      <p:sp>
        <p:nvSpPr>
          <p:cNvPr id="9" name="object 9"/>
          <p:cNvSpPr txBox="1"/>
          <p:nvPr/>
        </p:nvSpPr>
        <p:spPr>
          <a:xfrm>
            <a:off x="4665369" y="937259"/>
            <a:ext cx="655320"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T O  </a:t>
            </a:r>
            <a:r>
              <a:rPr dirty="0" sz="1050" spc="110">
                <a:solidFill>
                  <a:srgbClr val="00467F"/>
                </a:solidFill>
                <a:latin typeface="Trebuchet MS"/>
                <a:cs typeface="Trebuchet MS"/>
              </a:rPr>
              <a:t>RI</a:t>
            </a:r>
            <a:r>
              <a:rPr dirty="0" sz="1050" spc="-245">
                <a:solidFill>
                  <a:srgbClr val="00467F"/>
                </a:solidFill>
                <a:latin typeface="Trebuchet MS"/>
                <a:cs typeface="Trebuchet MS"/>
              </a:rPr>
              <a:t> </a:t>
            </a:r>
            <a:r>
              <a:rPr dirty="0" sz="1050">
                <a:solidFill>
                  <a:srgbClr val="00467F"/>
                </a:solidFill>
                <a:latin typeface="Trebuchet MS"/>
                <a:cs typeface="Trebuchet MS"/>
              </a:rPr>
              <a:t>S E</a:t>
            </a:r>
            <a:endParaRPr sz="1050">
              <a:latin typeface="Trebuchet MS"/>
              <a:cs typeface="Trebuchet MS"/>
            </a:endParaRPr>
          </a:p>
        </p:txBody>
      </p:sp>
      <p:sp>
        <p:nvSpPr>
          <p:cNvPr id="10" name="object 10"/>
          <p:cNvSpPr/>
          <p:nvPr/>
        </p:nvSpPr>
        <p:spPr>
          <a:xfrm>
            <a:off x="930689" y="1310831"/>
            <a:ext cx="3865245" cy="2595245"/>
          </a:xfrm>
          <a:custGeom>
            <a:avLst/>
            <a:gdLst/>
            <a:ahLst/>
            <a:cxnLst/>
            <a:rect l="l" t="t" r="r" b="b"/>
            <a:pathLst>
              <a:path w="3865245" h="2595245">
                <a:moveTo>
                  <a:pt x="3723398" y="0"/>
                </a:moveTo>
                <a:lnTo>
                  <a:pt x="155727" y="0"/>
                </a:lnTo>
                <a:lnTo>
                  <a:pt x="106915" y="8098"/>
                </a:lnTo>
                <a:lnTo>
                  <a:pt x="64218" y="30567"/>
                </a:lnTo>
                <a:lnTo>
                  <a:pt x="30354" y="64670"/>
                </a:lnTo>
                <a:lnTo>
                  <a:pt x="8041" y="107671"/>
                </a:lnTo>
                <a:lnTo>
                  <a:pt x="0" y="156832"/>
                </a:lnTo>
                <a:lnTo>
                  <a:pt x="0" y="2495105"/>
                </a:lnTo>
                <a:lnTo>
                  <a:pt x="2654" y="2518717"/>
                </a:lnTo>
                <a:lnTo>
                  <a:pt x="10618" y="2545005"/>
                </a:lnTo>
                <a:lnTo>
                  <a:pt x="23890" y="2571295"/>
                </a:lnTo>
                <a:lnTo>
                  <a:pt x="42468" y="2594914"/>
                </a:lnTo>
                <a:lnTo>
                  <a:pt x="3822509" y="2594914"/>
                </a:lnTo>
                <a:lnTo>
                  <a:pt x="3841087" y="2571295"/>
                </a:lnTo>
                <a:lnTo>
                  <a:pt x="3854359" y="2545005"/>
                </a:lnTo>
                <a:lnTo>
                  <a:pt x="3862323" y="2518717"/>
                </a:lnTo>
                <a:lnTo>
                  <a:pt x="3864978" y="2495105"/>
                </a:lnTo>
                <a:lnTo>
                  <a:pt x="3864978" y="2423820"/>
                </a:lnTo>
                <a:lnTo>
                  <a:pt x="127406" y="2423820"/>
                </a:lnTo>
                <a:lnTo>
                  <a:pt x="127406" y="156832"/>
                </a:lnTo>
                <a:lnTo>
                  <a:pt x="3864978" y="156832"/>
                </a:lnTo>
                <a:lnTo>
                  <a:pt x="3857049" y="107671"/>
                </a:lnTo>
                <a:lnTo>
                  <a:pt x="3835529" y="64670"/>
                </a:lnTo>
                <a:lnTo>
                  <a:pt x="3803815" y="30567"/>
                </a:lnTo>
                <a:lnTo>
                  <a:pt x="3765306" y="8098"/>
                </a:lnTo>
                <a:lnTo>
                  <a:pt x="3723398" y="0"/>
                </a:lnTo>
                <a:close/>
              </a:path>
              <a:path w="3865245" h="2595245">
                <a:moveTo>
                  <a:pt x="3864978" y="156832"/>
                </a:moveTo>
                <a:lnTo>
                  <a:pt x="3723398" y="156832"/>
                </a:lnTo>
                <a:lnTo>
                  <a:pt x="3723398" y="2423820"/>
                </a:lnTo>
                <a:lnTo>
                  <a:pt x="3864978" y="2423820"/>
                </a:lnTo>
                <a:lnTo>
                  <a:pt x="3864978" y="156832"/>
                </a:lnTo>
                <a:close/>
              </a:path>
            </a:pathLst>
          </a:custGeom>
          <a:solidFill>
            <a:srgbClr val="414042"/>
          </a:solidFill>
        </p:spPr>
        <p:txBody>
          <a:bodyPr wrap="square" lIns="0" tIns="0" rIns="0" bIns="0" rtlCol="0"/>
          <a:lstStyle/>
          <a:p/>
        </p:txBody>
      </p:sp>
      <p:sp>
        <p:nvSpPr>
          <p:cNvPr id="11" name="object 11"/>
          <p:cNvSpPr/>
          <p:nvPr/>
        </p:nvSpPr>
        <p:spPr>
          <a:xfrm>
            <a:off x="506194" y="3905741"/>
            <a:ext cx="4728845" cy="86360"/>
          </a:xfrm>
          <a:custGeom>
            <a:avLst/>
            <a:gdLst/>
            <a:ahLst/>
            <a:cxnLst/>
            <a:rect l="l" t="t" r="r" b="b"/>
            <a:pathLst>
              <a:path w="4728845" h="86360">
                <a:moveTo>
                  <a:pt x="4728311" y="0"/>
                </a:moveTo>
                <a:lnTo>
                  <a:pt x="0" y="0"/>
                </a:lnTo>
                <a:lnTo>
                  <a:pt x="0" y="86118"/>
                </a:lnTo>
                <a:lnTo>
                  <a:pt x="4728311" y="86118"/>
                </a:lnTo>
                <a:lnTo>
                  <a:pt x="4728311" y="0"/>
                </a:lnTo>
                <a:close/>
              </a:path>
            </a:pathLst>
          </a:custGeom>
          <a:solidFill>
            <a:srgbClr val="D1D3D4"/>
          </a:solidFill>
        </p:spPr>
        <p:txBody>
          <a:bodyPr wrap="square" lIns="0" tIns="0" rIns="0" bIns="0" rtlCol="0"/>
          <a:lstStyle/>
          <a:p/>
        </p:txBody>
      </p:sp>
      <p:sp>
        <p:nvSpPr>
          <p:cNvPr id="12" name="object 12"/>
          <p:cNvSpPr/>
          <p:nvPr/>
        </p:nvSpPr>
        <p:spPr>
          <a:xfrm>
            <a:off x="2843818" y="1381155"/>
            <a:ext cx="41910" cy="29209"/>
          </a:xfrm>
          <a:custGeom>
            <a:avLst/>
            <a:gdLst/>
            <a:ahLst/>
            <a:cxnLst/>
            <a:rect l="l" t="t" r="r" b="b"/>
            <a:pathLst>
              <a:path w="41910" h="29209">
                <a:moveTo>
                  <a:pt x="32283" y="0"/>
                </a:moveTo>
                <a:lnTo>
                  <a:pt x="9309" y="0"/>
                </a:lnTo>
                <a:lnTo>
                  <a:pt x="0" y="6426"/>
                </a:lnTo>
                <a:lnTo>
                  <a:pt x="0" y="22275"/>
                </a:lnTo>
                <a:lnTo>
                  <a:pt x="9309" y="28701"/>
                </a:lnTo>
                <a:lnTo>
                  <a:pt x="32283" y="28701"/>
                </a:lnTo>
                <a:lnTo>
                  <a:pt x="41592" y="22275"/>
                </a:lnTo>
                <a:lnTo>
                  <a:pt x="41592" y="6426"/>
                </a:lnTo>
                <a:lnTo>
                  <a:pt x="32283" y="0"/>
                </a:lnTo>
                <a:close/>
              </a:path>
            </a:pathLst>
          </a:custGeom>
          <a:solidFill>
            <a:srgbClr val="939598"/>
          </a:solidFill>
        </p:spPr>
        <p:txBody>
          <a:bodyPr wrap="square" lIns="0" tIns="0" rIns="0" bIns="0" rtlCol="0"/>
          <a:lstStyle/>
          <a:p/>
        </p:txBody>
      </p:sp>
      <p:sp>
        <p:nvSpPr>
          <p:cNvPr id="13" name="object 13"/>
          <p:cNvSpPr/>
          <p:nvPr/>
        </p:nvSpPr>
        <p:spPr>
          <a:xfrm>
            <a:off x="2531182" y="3933725"/>
            <a:ext cx="667385" cy="0"/>
          </a:xfrm>
          <a:custGeom>
            <a:avLst/>
            <a:gdLst/>
            <a:ahLst/>
            <a:cxnLst/>
            <a:rect l="l" t="t" r="r" b="b"/>
            <a:pathLst>
              <a:path w="667385" h="0">
                <a:moveTo>
                  <a:pt x="0" y="0"/>
                </a:moveTo>
                <a:lnTo>
                  <a:pt x="666864" y="0"/>
                </a:lnTo>
              </a:path>
            </a:pathLst>
          </a:custGeom>
          <a:ln w="55968">
            <a:solidFill>
              <a:srgbClr val="BCBEC0"/>
            </a:solidFill>
          </a:ln>
        </p:spPr>
        <p:txBody>
          <a:bodyPr wrap="square" lIns="0" tIns="0" rIns="0" bIns="0" rtlCol="0"/>
          <a:lstStyle/>
          <a:p/>
        </p:txBody>
      </p:sp>
      <p:sp>
        <p:nvSpPr>
          <p:cNvPr id="14" name="object 14"/>
          <p:cNvSpPr/>
          <p:nvPr/>
        </p:nvSpPr>
        <p:spPr>
          <a:xfrm>
            <a:off x="506187" y="3993291"/>
            <a:ext cx="4728845" cy="56515"/>
          </a:xfrm>
          <a:custGeom>
            <a:avLst/>
            <a:gdLst/>
            <a:ahLst/>
            <a:cxnLst/>
            <a:rect l="l" t="t" r="r" b="b"/>
            <a:pathLst>
              <a:path w="4728845" h="56514">
                <a:moveTo>
                  <a:pt x="0" y="55968"/>
                </a:moveTo>
                <a:lnTo>
                  <a:pt x="4728324" y="55968"/>
                </a:lnTo>
                <a:lnTo>
                  <a:pt x="4728324" y="0"/>
                </a:lnTo>
                <a:lnTo>
                  <a:pt x="0" y="0"/>
                </a:lnTo>
                <a:lnTo>
                  <a:pt x="0" y="55968"/>
                </a:lnTo>
                <a:close/>
              </a:path>
            </a:pathLst>
          </a:custGeom>
          <a:solidFill>
            <a:srgbClr val="E6E7E8"/>
          </a:solidFill>
        </p:spPr>
        <p:txBody>
          <a:bodyPr wrap="square" lIns="0" tIns="0" rIns="0" bIns="0" rtlCol="0"/>
          <a:lstStyle/>
          <a:p/>
        </p:txBody>
      </p:sp>
      <p:sp>
        <p:nvSpPr>
          <p:cNvPr id="15" name="object 15"/>
          <p:cNvSpPr txBox="1"/>
          <p:nvPr/>
        </p:nvSpPr>
        <p:spPr>
          <a:xfrm>
            <a:off x="6135960" y="1670953"/>
            <a:ext cx="1909445" cy="1835150"/>
          </a:xfrm>
          <a:prstGeom prst="rect">
            <a:avLst/>
          </a:prstGeom>
        </p:spPr>
        <p:txBody>
          <a:bodyPr wrap="square" lIns="0" tIns="0" rIns="0" bIns="0" rtlCol="0" vert="horz">
            <a:spAutoFit/>
          </a:bodyPr>
          <a:lstStyle/>
          <a:p>
            <a:pPr algn="ctr">
              <a:lnSpc>
                <a:spcPct val="100000"/>
              </a:lnSpc>
            </a:pPr>
            <a:r>
              <a:rPr dirty="0" sz="9000" spc="-5">
                <a:solidFill>
                  <a:srgbClr val="00A1DF"/>
                </a:solidFill>
                <a:latin typeface="Trebuchet MS"/>
                <a:cs typeface="Trebuchet MS"/>
              </a:rPr>
              <a:t>80</a:t>
            </a:r>
            <a:r>
              <a:rPr dirty="0" sz="9000" spc="-5">
                <a:solidFill>
                  <a:srgbClr val="00A1DF"/>
                </a:solidFill>
                <a:latin typeface="Trebuchet MS"/>
                <a:cs typeface="Trebuchet MS"/>
              </a:rPr>
              <a:t>%</a:t>
            </a:r>
            <a:endParaRPr sz="9000">
              <a:latin typeface="Trebuchet MS"/>
              <a:cs typeface="Trebuchet MS"/>
            </a:endParaRPr>
          </a:p>
          <a:p>
            <a:pPr algn="ctr" marL="53340" marR="44450" indent="-635">
              <a:lnSpc>
                <a:spcPct val="100000"/>
              </a:lnSpc>
              <a:spcBef>
                <a:spcPts val="285"/>
              </a:spcBef>
            </a:pPr>
            <a:r>
              <a:rPr dirty="0" sz="900" spc="-5">
                <a:solidFill>
                  <a:srgbClr val="313231"/>
                </a:solidFill>
                <a:latin typeface="Trebuchet MS"/>
                <a:cs typeface="Trebuchet MS"/>
              </a:rPr>
              <a:t>AFP Survey Respondents that  experienced some form of Business  Email Compromise in</a:t>
            </a:r>
            <a:r>
              <a:rPr dirty="0" sz="900" spc="5">
                <a:solidFill>
                  <a:srgbClr val="313231"/>
                </a:solidFill>
                <a:latin typeface="Trebuchet MS"/>
                <a:cs typeface="Trebuchet MS"/>
              </a:rPr>
              <a:t> </a:t>
            </a:r>
            <a:r>
              <a:rPr dirty="0" sz="900" spc="-5">
                <a:solidFill>
                  <a:srgbClr val="313231"/>
                </a:solidFill>
                <a:latin typeface="Trebuchet MS"/>
                <a:cs typeface="Trebuchet MS"/>
              </a:rPr>
              <a:t>2018</a:t>
            </a:r>
            <a:endParaRPr sz="900">
              <a:latin typeface="Trebuchet MS"/>
              <a:cs typeface="Trebuchet MS"/>
            </a:endParaRPr>
          </a:p>
        </p:txBody>
      </p:sp>
      <p:sp>
        <p:nvSpPr>
          <p:cNvPr id="16" name="object 16"/>
          <p:cNvSpPr txBox="1"/>
          <p:nvPr/>
        </p:nvSpPr>
        <p:spPr>
          <a:xfrm>
            <a:off x="602615" y="4947983"/>
            <a:ext cx="3177540" cy="91440"/>
          </a:xfrm>
          <a:prstGeom prst="rect">
            <a:avLst/>
          </a:prstGeom>
        </p:spPr>
        <p:txBody>
          <a:bodyPr wrap="square" lIns="0" tIns="0" rIns="0" bIns="0" rtlCol="0" vert="horz">
            <a:spAutoFit/>
          </a:bodyPr>
          <a:lstStyle/>
          <a:p>
            <a:pPr marL="12700">
              <a:lnSpc>
                <a:spcPct val="100000"/>
              </a:lnSpc>
            </a:pPr>
            <a:r>
              <a:rPr dirty="0" sz="500" spc="10">
                <a:solidFill>
                  <a:srgbClr val="3E3E3E"/>
                </a:solidFill>
                <a:latin typeface="Trebuchet MS"/>
                <a:cs typeface="Trebuchet MS"/>
              </a:rPr>
              <a:t>Sources: AFP </a:t>
            </a:r>
            <a:r>
              <a:rPr dirty="0" sz="500" spc="10" i="1">
                <a:solidFill>
                  <a:srgbClr val="3E3E3E"/>
                </a:solidFill>
                <a:latin typeface="Trebuchet MS"/>
                <a:cs typeface="Trebuchet MS"/>
              </a:rPr>
              <a:t>Payments Fraud and </a:t>
            </a:r>
            <a:r>
              <a:rPr dirty="0" sz="500" spc="5" i="1">
                <a:solidFill>
                  <a:srgbClr val="3E3E3E"/>
                </a:solidFill>
                <a:latin typeface="Trebuchet MS"/>
                <a:cs typeface="Trebuchet MS"/>
              </a:rPr>
              <a:t>Control </a:t>
            </a:r>
            <a:r>
              <a:rPr dirty="0" sz="500" spc="10" i="1">
                <a:solidFill>
                  <a:srgbClr val="3E3E3E"/>
                </a:solidFill>
                <a:latin typeface="Trebuchet MS"/>
                <a:cs typeface="Trebuchet MS"/>
              </a:rPr>
              <a:t>Survey </a:t>
            </a:r>
            <a:r>
              <a:rPr dirty="0" sz="500" spc="5">
                <a:solidFill>
                  <a:srgbClr val="3E3E3E"/>
                </a:solidFill>
                <a:latin typeface="Trebuchet MS"/>
                <a:cs typeface="Trebuchet MS"/>
              </a:rPr>
              <a:t>2019, </a:t>
            </a:r>
            <a:r>
              <a:rPr dirty="0" sz="500" spc="5">
                <a:solidFill>
                  <a:srgbClr val="313231"/>
                </a:solidFill>
                <a:latin typeface="Trebuchet MS"/>
                <a:cs typeface="Trebuchet MS"/>
              </a:rPr>
              <a:t>Internet </a:t>
            </a:r>
            <a:r>
              <a:rPr dirty="0" sz="500" spc="10">
                <a:solidFill>
                  <a:srgbClr val="313231"/>
                </a:solidFill>
                <a:latin typeface="Trebuchet MS"/>
                <a:cs typeface="Trebuchet MS"/>
              </a:rPr>
              <a:t>Crime Complaint Center </a:t>
            </a:r>
            <a:r>
              <a:rPr dirty="0" sz="500" spc="80">
                <a:solidFill>
                  <a:srgbClr val="313231"/>
                </a:solidFill>
                <a:latin typeface="Trebuchet MS"/>
                <a:cs typeface="Trebuchet MS"/>
              </a:rPr>
              <a:t> </a:t>
            </a:r>
            <a:r>
              <a:rPr dirty="0" sz="500" spc="10">
                <a:solidFill>
                  <a:srgbClr val="313231"/>
                </a:solidFill>
                <a:latin typeface="Trebuchet MS"/>
                <a:cs typeface="Trebuchet MS"/>
              </a:rPr>
              <a:t>(</a:t>
            </a:r>
            <a:r>
              <a:rPr dirty="0" sz="500" spc="10" u="sng">
                <a:solidFill>
                  <a:srgbClr val="021D48"/>
                </a:solidFill>
                <a:latin typeface="Trebuchet MS"/>
                <a:cs typeface="Trebuchet MS"/>
                <a:hlinkClick r:id="rId4"/>
              </a:rPr>
              <a:t>www.ic3.gov</a:t>
            </a:r>
            <a:r>
              <a:rPr dirty="0" sz="500" spc="10">
                <a:solidFill>
                  <a:srgbClr val="3E3E3E"/>
                </a:solidFill>
                <a:latin typeface="Trebuchet MS"/>
                <a:cs typeface="Trebuchet MS"/>
              </a:rPr>
              <a:t>)</a:t>
            </a:r>
            <a:endParaRPr sz="50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5998"/>
            <a:ext cx="4495800" cy="292100"/>
          </a:xfrm>
          <a:prstGeom prst="rect"/>
        </p:spPr>
        <p:txBody>
          <a:bodyPr wrap="square" lIns="0" tIns="0" rIns="0" bIns="0" rtlCol="0" vert="horz">
            <a:spAutoFit/>
          </a:bodyPr>
          <a:lstStyle/>
          <a:p>
            <a:pPr marL="12700">
              <a:lnSpc>
                <a:spcPct val="100000"/>
              </a:lnSpc>
            </a:pPr>
            <a:r>
              <a:rPr dirty="0" sz="1800">
                <a:solidFill>
                  <a:srgbClr val="00467F"/>
                </a:solidFill>
              </a:rPr>
              <a:t>B</a:t>
            </a:r>
            <a:r>
              <a:rPr dirty="0" sz="1800" spc="-320">
                <a:solidFill>
                  <a:srgbClr val="00467F"/>
                </a:solidFill>
              </a:rPr>
              <a:t> </a:t>
            </a:r>
            <a:r>
              <a:rPr dirty="0" sz="1800" spc="-5">
                <a:solidFill>
                  <a:srgbClr val="00467F"/>
                </a:solidFill>
              </a:rPr>
              <a:t>U</a:t>
            </a:r>
            <a:r>
              <a:rPr dirty="0" sz="1800" spc="-325">
                <a:solidFill>
                  <a:srgbClr val="00467F"/>
                </a:solidFill>
              </a:rPr>
              <a:t> </a:t>
            </a:r>
            <a:r>
              <a:rPr dirty="0" sz="1800">
                <a:solidFill>
                  <a:srgbClr val="00467F"/>
                </a:solidFill>
              </a:rPr>
              <a:t>S</a:t>
            </a:r>
            <a:r>
              <a:rPr dirty="0" sz="1800" spc="-325">
                <a:solidFill>
                  <a:srgbClr val="00467F"/>
                </a:solidFill>
              </a:rPr>
              <a:t> </a:t>
            </a:r>
            <a:r>
              <a:rPr dirty="0" sz="1800" spc="-5">
                <a:solidFill>
                  <a:srgbClr val="00467F"/>
                </a:solidFill>
              </a:rPr>
              <a:t>I</a:t>
            </a:r>
            <a:r>
              <a:rPr dirty="0" sz="1800" spc="-320">
                <a:solidFill>
                  <a:srgbClr val="00467F"/>
                </a:solidFill>
              </a:rPr>
              <a:t> </a:t>
            </a:r>
            <a:r>
              <a:rPr dirty="0" sz="1800" spc="-5">
                <a:solidFill>
                  <a:srgbClr val="00467F"/>
                </a:solidFill>
              </a:rPr>
              <a:t>N</a:t>
            </a:r>
            <a:r>
              <a:rPr dirty="0" sz="1800" spc="-320">
                <a:solidFill>
                  <a:srgbClr val="00467F"/>
                </a:solidFill>
              </a:rPr>
              <a:t> </a:t>
            </a:r>
            <a:r>
              <a:rPr dirty="0" sz="1800" spc="110">
                <a:solidFill>
                  <a:srgbClr val="00467F"/>
                </a:solidFill>
              </a:rPr>
              <a:t>ES</a:t>
            </a:r>
            <a:r>
              <a:rPr dirty="0" sz="1800" spc="-325">
                <a:solidFill>
                  <a:srgbClr val="00467F"/>
                </a:solidFill>
              </a:rPr>
              <a:t> </a:t>
            </a:r>
            <a:r>
              <a:rPr dirty="0" sz="1800">
                <a:solidFill>
                  <a:srgbClr val="00467F"/>
                </a:solidFill>
              </a:rPr>
              <a:t>S</a:t>
            </a:r>
            <a:r>
              <a:rPr dirty="0" sz="1800" spc="395">
                <a:solidFill>
                  <a:srgbClr val="00467F"/>
                </a:solidFill>
              </a:rPr>
              <a:t> </a:t>
            </a:r>
            <a:r>
              <a:rPr dirty="0" sz="1800" spc="160">
                <a:solidFill>
                  <a:srgbClr val="00467F"/>
                </a:solidFill>
              </a:rPr>
              <a:t>EMAI</a:t>
            </a:r>
            <a:r>
              <a:rPr dirty="0" sz="1800" spc="-320">
                <a:solidFill>
                  <a:srgbClr val="00467F"/>
                </a:solidFill>
              </a:rPr>
              <a:t> </a:t>
            </a:r>
            <a:r>
              <a:rPr dirty="0" sz="1800" spc="-5">
                <a:solidFill>
                  <a:srgbClr val="00467F"/>
                </a:solidFill>
              </a:rPr>
              <a:t>L</a:t>
            </a:r>
            <a:r>
              <a:rPr dirty="0" sz="1800" spc="375">
                <a:solidFill>
                  <a:srgbClr val="00467F"/>
                </a:solidFill>
              </a:rPr>
              <a:t> </a:t>
            </a:r>
            <a:r>
              <a:rPr dirty="0" sz="1800" spc="-5">
                <a:solidFill>
                  <a:srgbClr val="00467F"/>
                </a:solidFill>
              </a:rPr>
              <a:t>C</a:t>
            </a:r>
            <a:r>
              <a:rPr dirty="0" sz="1800" spc="-320">
                <a:solidFill>
                  <a:srgbClr val="00467F"/>
                </a:solidFill>
              </a:rPr>
              <a:t> </a:t>
            </a:r>
            <a:r>
              <a:rPr dirty="0" sz="1800">
                <a:solidFill>
                  <a:srgbClr val="00467F"/>
                </a:solidFill>
              </a:rPr>
              <a:t>O</a:t>
            </a:r>
            <a:r>
              <a:rPr dirty="0" sz="1800" spc="-325">
                <a:solidFill>
                  <a:srgbClr val="00467F"/>
                </a:solidFill>
              </a:rPr>
              <a:t> </a:t>
            </a:r>
            <a:r>
              <a:rPr dirty="0" sz="1800" spc="105">
                <a:solidFill>
                  <a:srgbClr val="00467F"/>
                </a:solidFill>
              </a:rPr>
              <a:t>MP</a:t>
            </a:r>
            <a:r>
              <a:rPr dirty="0" sz="1800" spc="-315">
                <a:solidFill>
                  <a:srgbClr val="00467F"/>
                </a:solidFill>
              </a:rPr>
              <a:t> </a:t>
            </a:r>
            <a:r>
              <a:rPr dirty="0" sz="1800">
                <a:solidFill>
                  <a:srgbClr val="00467F"/>
                </a:solidFill>
              </a:rPr>
              <a:t>R</a:t>
            </a:r>
            <a:r>
              <a:rPr dirty="0" sz="1800" spc="-325">
                <a:solidFill>
                  <a:srgbClr val="00467F"/>
                </a:solidFill>
              </a:rPr>
              <a:t> </a:t>
            </a:r>
            <a:r>
              <a:rPr dirty="0" sz="1800">
                <a:solidFill>
                  <a:srgbClr val="00467F"/>
                </a:solidFill>
              </a:rPr>
              <a:t>O</a:t>
            </a:r>
            <a:r>
              <a:rPr dirty="0" sz="1800" spc="-325">
                <a:solidFill>
                  <a:srgbClr val="00467F"/>
                </a:solidFill>
              </a:rPr>
              <a:t> </a:t>
            </a:r>
            <a:r>
              <a:rPr dirty="0" sz="1800" spc="105">
                <a:solidFill>
                  <a:srgbClr val="00467F"/>
                </a:solidFill>
              </a:rPr>
              <a:t>MI</a:t>
            </a:r>
            <a:r>
              <a:rPr dirty="0" sz="1800" spc="-320">
                <a:solidFill>
                  <a:srgbClr val="00467F"/>
                </a:solidFill>
              </a:rPr>
              <a:t> </a:t>
            </a:r>
            <a:r>
              <a:rPr dirty="0" sz="1800">
                <a:solidFill>
                  <a:srgbClr val="00467F"/>
                </a:solidFill>
              </a:rPr>
              <a:t>S</a:t>
            </a:r>
            <a:r>
              <a:rPr dirty="0" sz="1800" spc="-325">
                <a:solidFill>
                  <a:srgbClr val="00467F"/>
                </a:solidFill>
              </a:rPr>
              <a:t> </a:t>
            </a:r>
            <a:r>
              <a:rPr dirty="0" sz="1800">
                <a:solidFill>
                  <a:srgbClr val="00467F"/>
                </a:solidFill>
              </a:rPr>
              <a:t>E</a:t>
            </a:r>
            <a:r>
              <a:rPr dirty="0" sz="1800" spc="390">
                <a:solidFill>
                  <a:srgbClr val="00467F"/>
                </a:solidFill>
              </a:rPr>
              <a:t> </a:t>
            </a:r>
            <a:r>
              <a:rPr dirty="0" sz="1800" spc="-5">
                <a:solidFill>
                  <a:srgbClr val="00467F"/>
                </a:solidFill>
              </a:rPr>
              <a:t>(</a:t>
            </a:r>
            <a:r>
              <a:rPr dirty="0" sz="1800" spc="-320">
                <a:solidFill>
                  <a:srgbClr val="00467F"/>
                </a:solidFill>
              </a:rPr>
              <a:t> </a:t>
            </a:r>
            <a:r>
              <a:rPr dirty="0" sz="1800">
                <a:solidFill>
                  <a:srgbClr val="00467F"/>
                </a:solidFill>
              </a:rPr>
              <a:t>B</a:t>
            </a:r>
            <a:r>
              <a:rPr dirty="0" sz="1800" spc="-320">
                <a:solidFill>
                  <a:srgbClr val="00467F"/>
                </a:solidFill>
              </a:rPr>
              <a:t> </a:t>
            </a:r>
            <a:r>
              <a:rPr dirty="0" sz="1800" spc="105">
                <a:solidFill>
                  <a:srgbClr val="00467F"/>
                </a:solidFill>
              </a:rPr>
              <a:t>EC</a:t>
            </a:r>
            <a:r>
              <a:rPr dirty="0" sz="1800" spc="-320">
                <a:solidFill>
                  <a:srgbClr val="00467F"/>
                </a:solidFill>
              </a:rPr>
              <a:t> </a:t>
            </a:r>
            <a:r>
              <a:rPr dirty="0" sz="1800" spc="-5">
                <a:solidFill>
                  <a:srgbClr val="00467F"/>
                </a:solidFill>
              </a:rPr>
              <a:t>)</a:t>
            </a:r>
            <a:endParaRPr sz="1800"/>
          </a:p>
        </p:txBody>
      </p:sp>
      <p:sp>
        <p:nvSpPr>
          <p:cNvPr id="3" name="object 3"/>
          <p:cNvSpPr txBox="1"/>
          <p:nvPr/>
        </p:nvSpPr>
        <p:spPr>
          <a:xfrm>
            <a:off x="523240" y="937259"/>
            <a:ext cx="3526154"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M</a:t>
            </a:r>
            <a:r>
              <a:rPr dirty="0" sz="1050" spc="-100">
                <a:solidFill>
                  <a:srgbClr val="00467F"/>
                </a:solidFill>
                <a:latin typeface="Trebuchet MS"/>
                <a:cs typeface="Trebuchet MS"/>
              </a:rPr>
              <a:t> </a:t>
            </a:r>
            <a:r>
              <a:rPr dirty="0" sz="1050" spc="114">
                <a:solidFill>
                  <a:srgbClr val="00467F"/>
                </a:solidFill>
                <a:latin typeface="Trebuchet MS"/>
                <a:cs typeface="Trebuchet MS"/>
              </a:rPr>
              <a:t>PA</a:t>
            </a:r>
            <a:r>
              <a:rPr dirty="0" sz="1050" spc="-95">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T</a:t>
            </a:r>
            <a:r>
              <a:rPr dirty="0" sz="1050" spc="-95">
                <a:solidFill>
                  <a:srgbClr val="00467F"/>
                </a:solidFill>
                <a:latin typeface="Trebuchet MS"/>
                <a:cs typeface="Trebuchet MS"/>
              </a:rPr>
              <a:t> </a:t>
            </a:r>
            <a:r>
              <a:rPr dirty="0" sz="1050">
                <a:solidFill>
                  <a:srgbClr val="00467F"/>
                </a:solidFill>
                <a:latin typeface="Trebuchet MS"/>
                <a:cs typeface="Trebuchet MS"/>
              </a:rPr>
              <a:t>S </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F </a:t>
            </a:r>
            <a:r>
              <a:rPr dirty="0" sz="1050" spc="125">
                <a:solidFill>
                  <a:srgbClr val="00467F"/>
                </a:solidFill>
                <a:latin typeface="Trebuchet MS"/>
                <a:cs typeface="Trebuchet MS"/>
              </a:rPr>
              <a:t> </a:t>
            </a:r>
            <a:r>
              <a:rPr dirty="0" sz="1050">
                <a:solidFill>
                  <a:srgbClr val="00467F"/>
                </a:solidFill>
                <a:latin typeface="Trebuchet MS"/>
                <a:cs typeface="Trebuchet MS"/>
              </a:rPr>
              <a:t>B</a:t>
            </a:r>
            <a:r>
              <a:rPr dirty="0" sz="1050" spc="-95">
                <a:solidFill>
                  <a:srgbClr val="00467F"/>
                </a:solidFill>
                <a:latin typeface="Trebuchet MS"/>
                <a:cs typeface="Trebuchet MS"/>
              </a:rPr>
              <a:t> </a:t>
            </a:r>
            <a:r>
              <a:rPr dirty="0" sz="1050">
                <a:solidFill>
                  <a:srgbClr val="00467F"/>
                </a:solidFill>
                <a:latin typeface="Trebuchet MS"/>
                <a:cs typeface="Trebuchet MS"/>
              </a:rPr>
              <a:t>U</a:t>
            </a:r>
            <a:r>
              <a:rPr dirty="0" sz="1050" spc="-95">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spc="150">
                <a:solidFill>
                  <a:srgbClr val="00467F"/>
                </a:solidFill>
                <a:latin typeface="Trebuchet MS"/>
                <a:cs typeface="Trebuchet MS"/>
              </a:rPr>
              <a:t>NES</a:t>
            </a:r>
            <a:r>
              <a:rPr dirty="0" sz="1050" spc="-100">
                <a:solidFill>
                  <a:srgbClr val="00467F"/>
                </a:solidFill>
                <a:latin typeface="Trebuchet MS"/>
                <a:cs typeface="Trebuchet MS"/>
              </a:rPr>
              <a:t> </a:t>
            </a:r>
            <a:r>
              <a:rPr dirty="0" sz="1050">
                <a:solidFill>
                  <a:srgbClr val="00467F"/>
                </a:solidFill>
                <a:latin typeface="Trebuchet MS"/>
                <a:cs typeface="Trebuchet MS"/>
              </a:rPr>
              <a:t>S </a:t>
            </a:r>
            <a:r>
              <a:rPr dirty="0" sz="1050" spc="75">
                <a:solidFill>
                  <a:srgbClr val="00467F"/>
                </a:solidFill>
                <a:latin typeface="Trebuchet MS"/>
                <a:cs typeface="Trebuchet MS"/>
              </a:rPr>
              <a:t> </a:t>
            </a:r>
            <a:r>
              <a:rPr dirty="0" sz="1050" spc="114">
                <a:solidFill>
                  <a:srgbClr val="00467F"/>
                </a:solidFill>
                <a:latin typeface="Trebuchet MS"/>
                <a:cs typeface="Trebuchet MS"/>
              </a:rPr>
              <a:t>EM</a:t>
            </a:r>
            <a:r>
              <a:rPr dirty="0" sz="1050" spc="-100">
                <a:solidFill>
                  <a:srgbClr val="00467F"/>
                </a:solidFill>
                <a:latin typeface="Trebuchet MS"/>
                <a:cs typeface="Trebuchet MS"/>
              </a:rPr>
              <a:t> </a:t>
            </a:r>
            <a:r>
              <a:rPr dirty="0" sz="1050">
                <a:solidFill>
                  <a:srgbClr val="00467F"/>
                </a:solidFill>
                <a:latin typeface="Trebuchet MS"/>
                <a:cs typeface="Trebuchet MS"/>
              </a:rPr>
              <a:t>A</a:t>
            </a:r>
            <a:r>
              <a:rPr dirty="0" sz="1050" spc="-95">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L </a:t>
            </a:r>
            <a:r>
              <a:rPr dirty="0" sz="1050" spc="120">
                <a:solidFill>
                  <a:srgbClr val="00467F"/>
                </a:solidFill>
                <a:latin typeface="Trebuchet MS"/>
                <a:cs typeface="Trebuchet MS"/>
              </a:rPr>
              <a:t> </a:t>
            </a:r>
            <a:r>
              <a:rPr dirty="0" sz="1050">
                <a:solidFill>
                  <a:srgbClr val="00467F"/>
                </a:solidFill>
                <a:latin typeface="Trebuchet MS"/>
                <a:cs typeface="Trebuchet MS"/>
              </a:rPr>
              <a:t>C</a:t>
            </a:r>
            <a:r>
              <a:rPr dirty="0" sz="1050" spc="-9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M</a:t>
            </a:r>
            <a:r>
              <a:rPr dirty="0" sz="1050" spc="-100">
                <a:solidFill>
                  <a:srgbClr val="00467F"/>
                </a:solidFill>
                <a:latin typeface="Trebuchet MS"/>
                <a:cs typeface="Trebuchet MS"/>
              </a:rPr>
              <a:t> </a:t>
            </a:r>
            <a:r>
              <a:rPr dirty="0" sz="1050">
                <a:solidFill>
                  <a:srgbClr val="00467F"/>
                </a:solidFill>
                <a:latin typeface="Trebuchet MS"/>
                <a:cs typeface="Trebuchet MS"/>
              </a:rPr>
              <a:t>P</a:t>
            </a:r>
            <a:r>
              <a:rPr dirty="0" sz="1050" spc="-95">
                <a:solidFill>
                  <a:srgbClr val="00467F"/>
                </a:solidFill>
                <a:latin typeface="Trebuchet MS"/>
                <a:cs typeface="Trebuchet MS"/>
              </a:rPr>
              <a:t> </a:t>
            </a:r>
            <a:r>
              <a:rPr dirty="0" sz="1050">
                <a:solidFill>
                  <a:srgbClr val="00467F"/>
                </a:solidFill>
                <a:latin typeface="Trebuchet MS"/>
                <a:cs typeface="Trebuchet MS"/>
              </a:rPr>
              <a:t>R</a:t>
            </a:r>
            <a:r>
              <a:rPr dirty="0" sz="1050" spc="-100">
                <a:solidFill>
                  <a:srgbClr val="00467F"/>
                </a:solidFill>
                <a:latin typeface="Trebuchet MS"/>
                <a:cs typeface="Trebuchet MS"/>
              </a:rPr>
              <a:t> </a:t>
            </a:r>
            <a:r>
              <a:rPr dirty="0" sz="1050">
                <a:solidFill>
                  <a:srgbClr val="00467F"/>
                </a:solidFill>
                <a:latin typeface="Trebuchet MS"/>
                <a:cs typeface="Trebuchet MS"/>
              </a:rPr>
              <a:t>O</a:t>
            </a:r>
            <a:r>
              <a:rPr dirty="0" sz="1050" spc="-100">
                <a:solidFill>
                  <a:srgbClr val="00467F"/>
                </a:solidFill>
                <a:latin typeface="Trebuchet MS"/>
                <a:cs typeface="Trebuchet MS"/>
              </a:rPr>
              <a:t> </a:t>
            </a:r>
            <a:r>
              <a:rPr dirty="0" sz="1050">
                <a:solidFill>
                  <a:srgbClr val="00467F"/>
                </a:solidFill>
                <a:latin typeface="Trebuchet MS"/>
                <a:cs typeface="Trebuchet MS"/>
              </a:rPr>
              <a:t>M</a:t>
            </a:r>
            <a:r>
              <a:rPr dirty="0" sz="1050" spc="-100">
                <a:solidFill>
                  <a:srgbClr val="00467F"/>
                </a:solidFill>
                <a:latin typeface="Trebuchet MS"/>
                <a:cs typeface="Trebuchet MS"/>
              </a:rPr>
              <a:t> </a:t>
            </a:r>
            <a:r>
              <a:rPr dirty="0" sz="1050">
                <a:solidFill>
                  <a:srgbClr val="00467F"/>
                </a:solidFill>
                <a:latin typeface="Trebuchet MS"/>
                <a:cs typeface="Trebuchet MS"/>
              </a:rPr>
              <a:t>I</a:t>
            </a:r>
            <a:r>
              <a:rPr dirty="0" sz="1050" spc="-100">
                <a:solidFill>
                  <a:srgbClr val="00467F"/>
                </a:solidFill>
                <a:latin typeface="Trebuchet MS"/>
                <a:cs typeface="Trebuchet MS"/>
              </a:rPr>
              <a:t> </a:t>
            </a:r>
            <a:r>
              <a:rPr dirty="0" sz="1050">
                <a:solidFill>
                  <a:srgbClr val="00467F"/>
                </a:solidFill>
                <a:latin typeface="Trebuchet MS"/>
                <a:cs typeface="Trebuchet MS"/>
              </a:rPr>
              <a:t>S</a:t>
            </a:r>
            <a:r>
              <a:rPr dirty="0" sz="1050" spc="-100">
                <a:solidFill>
                  <a:srgbClr val="00467F"/>
                </a:solidFill>
                <a:latin typeface="Trebuchet MS"/>
                <a:cs typeface="Trebuchet MS"/>
              </a:rPr>
              <a:t> </a:t>
            </a:r>
            <a:r>
              <a:rPr dirty="0" sz="1050">
                <a:solidFill>
                  <a:srgbClr val="00467F"/>
                </a:solidFill>
                <a:latin typeface="Trebuchet MS"/>
                <a:cs typeface="Trebuchet MS"/>
              </a:rPr>
              <a:t>E</a:t>
            </a:r>
            <a:endParaRPr sz="1050">
              <a:latin typeface="Trebuchet MS"/>
              <a:cs typeface="Trebuchet MS"/>
            </a:endParaRPr>
          </a:p>
        </p:txBody>
      </p:sp>
      <p:sp>
        <p:nvSpPr>
          <p:cNvPr id="4" name="object 4"/>
          <p:cNvSpPr txBox="1"/>
          <p:nvPr/>
        </p:nvSpPr>
        <p:spPr>
          <a:xfrm>
            <a:off x="4116704" y="937259"/>
            <a:ext cx="537845" cy="175895"/>
          </a:xfrm>
          <a:prstGeom prst="rect">
            <a:avLst/>
          </a:prstGeom>
        </p:spPr>
        <p:txBody>
          <a:bodyPr wrap="square" lIns="0" tIns="0" rIns="0" bIns="0" rtlCol="0" vert="horz">
            <a:spAutoFit/>
          </a:bodyPr>
          <a:lstStyle/>
          <a:p>
            <a:pPr marL="12700">
              <a:lnSpc>
                <a:spcPct val="100000"/>
              </a:lnSpc>
            </a:pPr>
            <a:r>
              <a:rPr dirty="0" sz="1050">
                <a:solidFill>
                  <a:srgbClr val="00467F"/>
                </a:solidFill>
                <a:latin typeface="Trebuchet MS"/>
                <a:cs typeface="Trebuchet MS"/>
              </a:rPr>
              <a:t>F</a:t>
            </a:r>
            <a:r>
              <a:rPr dirty="0" sz="1050" spc="-125">
                <a:solidFill>
                  <a:srgbClr val="00467F"/>
                </a:solidFill>
                <a:latin typeface="Trebuchet MS"/>
                <a:cs typeface="Trebuchet MS"/>
              </a:rPr>
              <a:t> </a:t>
            </a:r>
            <a:r>
              <a:rPr dirty="0" sz="1050" spc="114">
                <a:solidFill>
                  <a:srgbClr val="00467F"/>
                </a:solidFill>
                <a:latin typeface="Trebuchet MS"/>
                <a:cs typeface="Trebuchet MS"/>
              </a:rPr>
              <a:t>RA</a:t>
            </a:r>
            <a:r>
              <a:rPr dirty="0" sz="1050" spc="-120">
                <a:solidFill>
                  <a:srgbClr val="00467F"/>
                </a:solidFill>
                <a:latin typeface="Trebuchet MS"/>
                <a:cs typeface="Trebuchet MS"/>
              </a:rPr>
              <a:t> </a:t>
            </a:r>
            <a:r>
              <a:rPr dirty="0" sz="1050">
                <a:solidFill>
                  <a:srgbClr val="00467F"/>
                </a:solidFill>
                <a:latin typeface="Trebuchet MS"/>
                <a:cs typeface="Trebuchet MS"/>
              </a:rPr>
              <a:t>U</a:t>
            </a:r>
            <a:r>
              <a:rPr dirty="0" sz="1050" spc="-120">
                <a:solidFill>
                  <a:srgbClr val="00467F"/>
                </a:solidFill>
                <a:latin typeface="Trebuchet MS"/>
                <a:cs typeface="Trebuchet MS"/>
              </a:rPr>
              <a:t> </a:t>
            </a:r>
            <a:r>
              <a:rPr dirty="0" sz="1050">
                <a:solidFill>
                  <a:srgbClr val="00467F"/>
                </a:solidFill>
                <a:latin typeface="Trebuchet MS"/>
                <a:cs typeface="Trebuchet MS"/>
              </a:rPr>
              <a:t>D</a:t>
            </a:r>
            <a:endParaRPr sz="1050">
              <a:latin typeface="Trebuchet MS"/>
              <a:cs typeface="Trebuchet MS"/>
            </a:endParaRPr>
          </a:p>
        </p:txBody>
      </p:sp>
      <p:sp>
        <p:nvSpPr>
          <p:cNvPr id="5" name="object 5"/>
          <p:cNvSpPr txBox="1"/>
          <p:nvPr/>
        </p:nvSpPr>
        <p:spPr>
          <a:xfrm>
            <a:off x="5185385" y="2386379"/>
            <a:ext cx="771525" cy="530860"/>
          </a:xfrm>
          <a:prstGeom prst="rect">
            <a:avLst/>
          </a:prstGeom>
        </p:spPr>
        <p:txBody>
          <a:bodyPr wrap="square" lIns="0" tIns="0" rIns="0" bIns="0" rtlCol="0" vert="horz">
            <a:spAutoFit/>
          </a:bodyPr>
          <a:lstStyle/>
          <a:p>
            <a:pPr algn="ctr" marL="635">
              <a:lnSpc>
                <a:spcPct val="100000"/>
              </a:lnSpc>
            </a:pPr>
            <a:r>
              <a:rPr dirty="0" sz="2400" spc="-5">
                <a:solidFill>
                  <a:srgbClr val="00A1DF"/>
                </a:solidFill>
                <a:latin typeface="Trebuchet MS"/>
                <a:cs typeface="Trebuchet MS"/>
              </a:rPr>
              <a:t>43%</a:t>
            </a:r>
            <a:endParaRPr sz="2400">
              <a:latin typeface="Trebuchet MS"/>
              <a:cs typeface="Trebuchet MS"/>
            </a:endParaRPr>
          </a:p>
          <a:p>
            <a:pPr algn="ctr">
              <a:lnSpc>
                <a:spcPct val="100000"/>
              </a:lnSpc>
              <a:spcBef>
                <a:spcPts val="95"/>
              </a:spcBef>
            </a:pPr>
            <a:r>
              <a:rPr dirty="0" sz="900" spc="-5">
                <a:solidFill>
                  <a:srgbClr val="313231"/>
                </a:solidFill>
                <a:latin typeface="Trebuchet MS"/>
                <a:cs typeface="Trebuchet MS"/>
              </a:rPr>
              <a:t>Wire</a:t>
            </a:r>
            <a:r>
              <a:rPr dirty="0" sz="900" spc="-60">
                <a:solidFill>
                  <a:srgbClr val="313231"/>
                </a:solidFill>
                <a:latin typeface="Trebuchet MS"/>
                <a:cs typeface="Trebuchet MS"/>
              </a:rPr>
              <a:t> </a:t>
            </a:r>
            <a:r>
              <a:rPr dirty="0" sz="900" spc="-5">
                <a:solidFill>
                  <a:srgbClr val="313231"/>
                </a:solidFill>
                <a:latin typeface="Trebuchet MS"/>
                <a:cs typeface="Trebuchet MS"/>
              </a:rPr>
              <a:t>Transfers</a:t>
            </a:r>
            <a:endParaRPr sz="900">
              <a:latin typeface="Trebuchet MS"/>
              <a:cs typeface="Trebuchet MS"/>
            </a:endParaRPr>
          </a:p>
        </p:txBody>
      </p:sp>
      <p:sp>
        <p:nvSpPr>
          <p:cNvPr id="6" name="object 6"/>
          <p:cNvSpPr txBox="1"/>
          <p:nvPr/>
        </p:nvSpPr>
        <p:spPr>
          <a:xfrm>
            <a:off x="4993026" y="3236976"/>
            <a:ext cx="1074420" cy="657225"/>
          </a:xfrm>
          <a:prstGeom prst="rect">
            <a:avLst/>
          </a:prstGeom>
        </p:spPr>
        <p:txBody>
          <a:bodyPr wrap="square" lIns="0" tIns="0" rIns="0" bIns="0" rtlCol="0" vert="horz">
            <a:spAutoFit/>
          </a:bodyPr>
          <a:lstStyle/>
          <a:p>
            <a:pPr algn="ctr" marR="21590">
              <a:lnSpc>
                <a:spcPct val="100000"/>
              </a:lnSpc>
            </a:pPr>
            <a:r>
              <a:rPr dirty="0" sz="2400" spc="-100" b="1">
                <a:solidFill>
                  <a:srgbClr val="00A1DF"/>
                </a:solidFill>
                <a:latin typeface="Trebuchet MS"/>
                <a:cs typeface="Trebuchet MS"/>
              </a:rPr>
              <a:t>$</a:t>
            </a:r>
            <a:r>
              <a:rPr dirty="0" sz="2400" spc="-100">
                <a:solidFill>
                  <a:srgbClr val="00A1DF"/>
                </a:solidFill>
                <a:latin typeface="Trebuchet MS"/>
                <a:cs typeface="Trebuchet MS"/>
              </a:rPr>
              <a:t>12.5B+</a:t>
            </a:r>
            <a:endParaRPr sz="2400">
              <a:latin typeface="Trebuchet MS"/>
              <a:cs typeface="Trebuchet MS"/>
            </a:endParaRPr>
          </a:p>
          <a:p>
            <a:pPr algn="ctr" marL="93345" marR="5080" indent="-635">
              <a:lnSpc>
                <a:spcPct val="100000"/>
              </a:lnSpc>
              <a:spcBef>
                <a:spcPts val="10"/>
              </a:spcBef>
            </a:pPr>
            <a:r>
              <a:rPr dirty="0" sz="900" spc="-5">
                <a:latin typeface="Trebuchet MS"/>
                <a:cs typeface="Trebuchet MS"/>
              </a:rPr>
              <a:t>lost between Oct  2013 and May</a:t>
            </a:r>
            <a:r>
              <a:rPr dirty="0" sz="900" spc="-10">
                <a:latin typeface="Trebuchet MS"/>
                <a:cs typeface="Trebuchet MS"/>
              </a:rPr>
              <a:t> 2018</a:t>
            </a:r>
            <a:endParaRPr sz="900">
              <a:latin typeface="Trebuchet MS"/>
              <a:cs typeface="Trebuchet MS"/>
            </a:endParaRPr>
          </a:p>
        </p:txBody>
      </p:sp>
      <p:sp>
        <p:nvSpPr>
          <p:cNvPr id="7" name="object 7"/>
          <p:cNvSpPr txBox="1"/>
          <p:nvPr/>
        </p:nvSpPr>
        <p:spPr>
          <a:xfrm>
            <a:off x="7082587" y="3236976"/>
            <a:ext cx="901700" cy="657225"/>
          </a:xfrm>
          <a:prstGeom prst="rect">
            <a:avLst/>
          </a:prstGeom>
        </p:spPr>
        <p:txBody>
          <a:bodyPr wrap="square" lIns="0" tIns="0" rIns="0" bIns="0" rtlCol="0" vert="horz">
            <a:spAutoFit/>
          </a:bodyPr>
          <a:lstStyle/>
          <a:p>
            <a:pPr algn="ctr" marL="635">
              <a:lnSpc>
                <a:spcPct val="100000"/>
              </a:lnSpc>
            </a:pPr>
            <a:r>
              <a:rPr dirty="0" sz="2400" spc="-5">
                <a:solidFill>
                  <a:srgbClr val="00A1DF"/>
                </a:solidFill>
                <a:latin typeface="Trebuchet MS"/>
                <a:cs typeface="Trebuchet MS"/>
              </a:rPr>
              <a:t>200%</a:t>
            </a:r>
            <a:endParaRPr sz="2400">
              <a:latin typeface="Trebuchet MS"/>
              <a:cs typeface="Trebuchet MS"/>
            </a:endParaRPr>
          </a:p>
          <a:p>
            <a:pPr algn="ctr" marL="12065" marR="5080">
              <a:lnSpc>
                <a:spcPct val="100000"/>
              </a:lnSpc>
              <a:spcBef>
                <a:spcPts val="10"/>
              </a:spcBef>
            </a:pPr>
            <a:r>
              <a:rPr dirty="0" sz="900" spc="-5">
                <a:latin typeface="Trebuchet MS"/>
                <a:cs typeface="Trebuchet MS"/>
              </a:rPr>
              <a:t>increased rate</a:t>
            </a:r>
            <a:r>
              <a:rPr dirty="0" sz="900" spc="-45">
                <a:latin typeface="Trebuchet MS"/>
                <a:cs typeface="Trebuchet MS"/>
              </a:rPr>
              <a:t> </a:t>
            </a:r>
            <a:r>
              <a:rPr dirty="0" sz="900" spc="-5">
                <a:latin typeface="Trebuchet MS"/>
                <a:cs typeface="Trebuchet MS"/>
              </a:rPr>
              <a:t>of  incident</a:t>
            </a:r>
            <a:endParaRPr sz="900">
              <a:latin typeface="Trebuchet MS"/>
              <a:cs typeface="Trebuchet MS"/>
            </a:endParaRPr>
          </a:p>
        </p:txBody>
      </p:sp>
      <p:sp>
        <p:nvSpPr>
          <p:cNvPr id="8" name="object 8"/>
          <p:cNvSpPr txBox="1"/>
          <p:nvPr/>
        </p:nvSpPr>
        <p:spPr>
          <a:xfrm>
            <a:off x="543794" y="2502026"/>
            <a:ext cx="2190115" cy="403860"/>
          </a:xfrm>
          <a:prstGeom prst="rect">
            <a:avLst/>
          </a:prstGeom>
        </p:spPr>
        <p:txBody>
          <a:bodyPr wrap="square" lIns="0" tIns="0" rIns="0" bIns="0" rtlCol="0" vert="horz">
            <a:spAutoFit/>
          </a:bodyPr>
          <a:lstStyle/>
          <a:p>
            <a:pPr marL="142240" indent="-129539">
              <a:lnSpc>
                <a:spcPct val="100000"/>
              </a:lnSpc>
              <a:buFont typeface="Arial"/>
              <a:buChar char="•"/>
              <a:tabLst>
                <a:tab pos="142240" algn="l"/>
              </a:tabLst>
            </a:pPr>
            <a:r>
              <a:rPr dirty="0" sz="900" spc="-5">
                <a:latin typeface="Trebuchet MS"/>
                <a:cs typeface="Trebuchet MS"/>
              </a:rPr>
              <a:t>Title Company</a:t>
            </a:r>
            <a:r>
              <a:rPr dirty="0" sz="900" spc="-30">
                <a:latin typeface="Trebuchet MS"/>
                <a:cs typeface="Trebuchet MS"/>
              </a:rPr>
              <a:t> </a:t>
            </a:r>
            <a:r>
              <a:rPr dirty="0" sz="900" spc="-5">
                <a:latin typeface="Trebuchet MS"/>
                <a:cs typeface="Trebuchet MS"/>
              </a:rPr>
              <a:t>Hacks</a:t>
            </a:r>
            <a:endParaRPr sz="900">
              <a:latin typeface="Trebuchet MS"/>
              <a:cs typeface="Trebuchet MS"/>
            </a:endParaRPr>
          </a:p>
          <a:p>
            <a:pPr>
              <a:lnSpc>
                <a:spcPct val="100000"/>
              </a:lnSpc>
              <a:spcBef>
                <a:spcPts val="35"/>
              </a:spcBef>
              <a:buFont typeface="Arial"/>
              <a:buChar char="•"/>
            </a:pPr>
            <a:endParaRPr sz="750">
              <a:latin typeface="Times New Roman"/>
              <a:cs typeface="Times New Roman"/>
            </a:endParaRPr>
          </a:p>
          <a:p>
            <a:pPr marL="142240" indent="-129539">
              <a:lnSpc>
                <a:spcPct val="100000"/>
              </a:lnSpc>
              <a:buFont typeface="Arial"/>
              <a:buChar char="•"/>
              <a:tabLst>
                <a:tab pos="142240" algn="l"/>
              </a:tabLst>
            </a:pPr>
            <a:r>
              <a:rPr dirty="0" sz="900" spc="-5">
                <a:latin typeface="Trebuchet MS"/>
                <a:cs typeface="Trebuchet MS"/>
              </a:rPr>
              <a:t>Data </a:t>
            </a:r>
            <a:r>
              <a:rPr dirty="0" sz="900">
                <a:latin typeface="Trebuchet MS"/>
                <a:cs typeface="Trebuchet MS"/>
              </a:rPr>
              <a:t>Theft &amp; </a:t>
            </a:r>
            <a:r>
              <a:rPr dirty="0" sz="900" spc="-5">
                <a:latin typeface="Trebuchet MS"/>
                <a:cs typeface="Trebuchet MS"/>
              </a:rPr>
              <a:t>W-2s, ACH, Direct Deposit</a:t>
            </a:r>
            <a:endParaRPr sz="900">
              <a:latin typeface="Trebuchet MS"/>
              <a:cs typeface="Trebuchet MS"/>
            </a:endParaRPr>
          </a:p>
        </p:txBody>
      </p:sp>
      <p:sp>
        <p:nvSpPr>
          <p:cNvPr id="9" name="object 9"/>
          <p:cNvSpPr txBox="1"/>
          <p:nvPr/>
        </p:nvSpPr>
        <p:spPr>
          <a:xfrm>
            <a:off x="536746" y="1484871"/>
            <a:ext cx="2446020" cy="918210"/>
          </a:xfrm>
          <a:prstGeom prst="rect">
            <a:avLst/>
          </a:prstGeom>
        </p:spPr>
        <p:txBody>
          <a:bodyPr wrap="square" lIns="0" tIns="0" rIns="0" bIns="0" rtlCol="0" vert="horz">
            <a:spAutoFit/>
          </a:bodyPr>
          <a:lstStyle/>
          <a:p>
            <a:pPr marL="12700">
              <a:lnSpc>
                <a:spcPct val="100000"/>
              </a:lnSpc>
            </a:pPr>
            <a:r>
              <a:rPr dirty="0" sz="900">
                <a:solidFill>
                  <a:srgbClr val="00467F"/>
                </a:solidFill>
                <a:latin typeface="Trebuchet MS"/>
                <a:cs typeface="Trebuchet MS"/>
              </a:rPr>
              <a:t>B </a:t>
            </a:r>
            <a:r>
              <a:rPr dirty="0" sz="900" spc="-5">
                <a:solidFill>
                  <a:srgbClr val="00467F"/>
                </a:solidFill>
                <a:latin typeface="Trebuchet MS"/>
                <a:cs typeface="Trebuchet MS"/>
              </a:rPr>
              <a:t>U </a:t>
            </a:r>
            <a:r>
              <a:rPr dirty="0" sz="900">
                <a:solidFill>
                  <a:srgbClr val="00467F"/>
                </a:solidFill>
                <a:latin typeface="Trebuchet MS"/>
                <a:cs typeface="Trebuchet MS"/>
              </a:rPr>
              <a:t>S </a:t>
            </a:r>
            <a:r>
              <a:rPr dirty="0" sz="900" spc="-5">
                <a:solidFill>
                  <a:srgbClr val="00467F"/>
                </a:solidFill>
                <a:latin typeface="Trebuchet MS"/>
                <a:cs typeface="Trebuchet MS"/>
              </a:rPr>
              <a:t>I N </a:t>
            </a:r>
            <a:r>
              <a:rPr dirty="0" sz="900" spc="25">
                <a:solidFill>
                  <a:srgbClr val="00467F"/>
                </a:solidFill>
                <a:latin typeface="Trebuchet MS"/>
                <a:cs typeface="Trebuchet MS"/>
              </a:rPr>
              <a:t>E </a:t>
            </a:r>
            <a:r>
              <a:rPr dirty="0" sz="900">
                <a:solidFill>
                  <a:srgbClr val="00467F"/>
                </a:solidFill>
                <a:latin typeface="Trebuchet MS"/>
                <a:cs typeface="Trebuchet MS"/>
              </a:rPr>
              <a:t>S S   </a:t>
            </a:r>
            <a:r>
              <a:rPr dirty="0" sz="900" spc="20">
                <a:solidFill>
                  <a:srgbClr val="00467F"/>
                </a:solidFill>
                <a:latin typeface="Trebuchet MS"/>
                <a:cs typeface="Trebuchet MS"/>
              </a:rPr>
              <a:t>E M </a:t>
            </a:r>
            <a:r>
              <a:rPr dirty="0" sz="900" spc="-5">
                <a:solidFill>
                  <a:srgbClr val="00467F"/>
                </a:solidFill>
                <a:latin typeface="Trebuchet MS"/>
                <a:cs typeface="Trebuchet MS"/>
              </a:rPr>
              <a:t>A I L   C </a:t>
            </a:r>
            <a:r>
              <a:rPr dirty="0" sz="900">
                <a:solidFill>
                  <a:srgbClr val="00467F"/>
                </a:solidFill>
                <a:latin typeface="Trebuchet MS"/>
                <a:cs typeface="Trebuchet MS"/>
              </a:rPr>
              <a:t>O </a:t>
            </a:r>
            <a:r>
              <a:rPr dirty="0" sz="900" spc="20">
                <a:solidFill>
                  <a:srgbClr val="00467F"/>
                </a:solidFill>
                <a:latin typeface="Trebuchet MS"/>
                <a:cs typeface="Trebuchet MS"/>
              </a:rPr>
              <a:t>M </a:t>
            </a:r>
            <a:r>
              <a:rPr dirty="0" sz="900" spc="-5">
                <a:solidFill>
                  <a:srgbClr val="00467F"/>
                </a:solidFill>
                <a:latin typeface="Trebuchet MS"/>
                <a:cs typeface="Trebuchet MS"/>
              </a:rPr>
              <a:t>P </a:t>
            </a:r>
            <a:r>
              <a:rPr dirty="0" sz="900">
                <a:solidFill>
                  <a:srgbClr val="00467F"/>
                </a:solidFill>
                <a:latin typeface="Trebuchet MS"/>
                <a:cs typeface="Trebuchet MS"/>
              </a:rPr>
              <a:t>R O </a:t>
            </a:r>
            <a:r>
              <a:rPr dirty="0" sz="900" spc="20">
                <a:solidFill>
                  <a:srgbClr val="00467F"/>
                </a:solidFill>
                <a:latin typeface="Trebuchet MS"/>
                <a:cs typeface="Trebuchet MS"/>
              </a:rPr>
              <a:t>M </a:t>
            </a:r>
            <a:r>
              <a:rPr dirty="0" sz="900" spc="-5">
                <a:solidFill>
                  <a:srgbClr val="00467F"/>
                </a:solidFill>
                <a:latin typeface="Trebuchet MS"/>
                <a:cs typeface="Trebuchet MS"/>
              </a:rPr>
              <a:t>I </a:t>
            </a:r>
            <a:r>
              <a:rPr dirty="0" sz="900">
                <a:solidFill>
                  <a:srgbClr val="00467F"/>
                </a:solidFill>
                <a:latin typeface="Trebuchet MS"/>
                <a:cs typeface="Trebuchet MS"/>
              </a:rPr>
              <a:t>S </a:t>
            </a:r>
            <a:r>
              <a:rPr dirty="0" sz="900" spc="204">
                <a:solidFill>
                  <a:srgbClr val="00467F"/>
                </a:solidFill>
                <a:latin typeface="Trebuchet MS"/>
                <a:cs typeface="Trebuchet MS"/>
              </a:rPr>
              <a:t> </a:t>
            </a:r>
            <a:r>
              <a:rPr dirty="0" sz="900">
                <a:solidFill>
                  <a:srgbClr val="00467F"/>
                </a:solidFill>
                <a:latin typeface="Trebuchet MS"/>
                <a:cs typeface="Trebuchet MS"/>
              </a:rPr>
              <a:t>E</a:t>
            </a:r>
            <a:endParaRPr sz="900">
              <a:latin typeface="Trebuchet MS"/>
              <a:cs typeface="Trebuchet MS"/>
            </a:endParaRPr>
          </a:p>
          <a:p>
            <a:pPr>
              <a:lnSpc>
                <a:spcPct val="100000"/>
              </a:lnSpc>
              <a:spcBef>
                <a:spcPts val="10"/>
              </a:spcBef>
            </a:pPr>
            <a:endParaRPr sz="850">
              <a:latin typeface="Times New Roman"/>
              <a:cs typeface="Times New Roman"/>
            </a:endParaRPr>
          </a:p>
          <a:p>
            <a:pPr marL="149225" indent="-129539">
              <a:lnSpc>
                <a:spcPct val="100000"/>
              </a:lnSpc>
              <a:buFont typeface="Arial"/>
              <a:buChar char="•"/>
              <a:tabLst>
                <a:tab pos="149860" algn="l"/>
              </a:tabLst>
            </a:pPr>
            <a:r>
              <a:rPr dirty="0" sz="900" spc="-5">
                <a:latin typeface="Trebuchet MS"/>
                <a:cs typeface="Trebuchet MS"/>
              </a:rPr>
              <a:t>Business Executive</a:t>
            </a:r>
            <a:r>
              <a:rPr dirty="0" sz="900" spc="-25">
                <a:latin typeface="Trebuchet MS"/>
                <a:cs typeface="Trebuchet MS"/>
              </a:rPr>
              <a:t> </a:t>
            </a:r>
            <a:r>
              <a:rPr dirty="0" sz="900" spc="-5">
                <a:latin typeface="Trebuchet MS"/>
                <a:cs typeface="Trebuchet MS"/>
              </a:rPr>
              <a:t>Fraud</a:t>
            </a:r>
            <a:endParaRPr sz="900">
              <a:latin typeface="Trebuchet MS"/>
              <a:cs typeface="Trebuchet MS"/>
            </a:endParaRPr>
          </a:p>
          <a:p>
            <a:pPr marL="149225" indent="-129539">
              <a:lnSpc>
                <a:spcPct val="100000"/>
              </a:lnSpc>
              <a:spcBef>
                <a:spcPts val="894"/>
              </a:spcBef>
              <a:buFont typeface="Arial"/>
              <a:buChar char="•"/>
              <a:tabLst>
                <a:tab pos="149860" algn="l"/>
              </a:tabLst>
            </a:pPr>
            <a:r>
              <a:rPr dirty="0" sz="900" spc="-5">
                <a:latin typeface="Trebuchet MS"/>
                <a:cs typeface="Trebuchet MS"/>
              </a:rPr>
              <a:t>Bogus Supplier</a:t>
            </a:r>
            <a:r>
              <a:rPr dirty="0" sz="900" spc="-45">
                <a:latin typeface="Trebuchet MS"/>
                <a:cs typeface="Trebuchet MS"/>
              </a:rPr>
              <a:t> </a:t>
            </a:r>
            <a:r>
              <a:rPr dirty="0" sz="900" spc="-5">
                <a:latin typeface="Trebuchet MS"/>
                <a:cs typeface="Trebuchet MS"/>
              </a:rPr>
              <a:t>invoices</a:t>
            </a:r>
            <a:endParaRPr sz="900">
              <a:latin typeface="Trebuchet MS"/>
              <a:cs typeface="Trebuchet MS"/>
            </a:endParaRPr>
          </a:p>
          <a:p>
            <a:pPr marL="149225" indent="-129539">
              <a:lnSpc>
                <a:spcPct val="100000"/>
              </a:lnSpc>
              <a:spcBef>
                <a:spcPts val="894"/>
              </a:spcBef>
              <a:buFont typeface="Arial"/>
              <a:buChar char="•"/>
              <a:tabLst>
                <a:tab pos="149860" algn="l"/>
              </a:tabLst>
            </a:pPr>
            <a:r>
              <a:rPr dirty="0" sz="900" spc="-5">
                <a:latin typeface="Trebuchet MS"/>
                <a:cs typeface="Trebuchet MS"/>
              </a:rPr>
              <a:t>Attorney</a:t>
            </a:r>
            <a:r>
              <a:rPr dirty="0" sz="900" spc="-35">
                <a:latin typeface="Trebuchet MS"/>
                <a:cs typeface="Trebuchet MS"/>
              </a:rPr>
              <a:t> </a:t>
            </a:r>
            <a:r>
              <a:rPr dirty="0" sz="900" spc="-5">
                <a:latin typeface="Trebuchet MS"/>
                <a:cs typeface="Trebuchet MS"/>
              </a:rPr>
              <a:t>Impersonation</a:t>
            </a:r>
            <a:endParaRPr sz="900">
              <a:latin typeface="Trebuchet MS"/>
              <a:cs typeface="Trebuchet MS"/>
            </a:endParaRPr>
          </a:p>
        </p:txBody>
      </p:sp>
      <p:sp>
        <p:nvSpPr>
          <p:cNvPr id="10" name="object 10"/>
          <p:cNvSpPr txBox="1"/>
          <p:nvPr/>
        </p:nvSpPr>
        <p:spPr>
          <a:xfrm>
            <a:off x="3068251" y="1484871"/>
            <a:ext cx="609600" cy="152400"/>
          </a:xfrm>
          <a:prstGeom prst="rect">
            <a:avLst/>
          </a:prstGeom>
        </p:spPr>
        <p:txBody>
          <a:bodyPr wrap="square" lIns="0" tIns="0" rIns="0" bIns="0" rtlCol="0" vert="horz">
            <a:spAutoFit/>
          </a:bodyPr>
          <a:lstStyle/>
          <a:p>
            <a:pPr marL="12700">
              <a:lnSpc>
                <a:spcPct val="100000"/>
              </a:lnSpc>
            </a:pPr>
            <a:r>
              <a:rPr dirty="0" sz="900">
                <a:solidFill>
                  <a:srgbClr val="00467F"/>
                </a:solidFill>
                <a:latin typeface="Trebuchet MS"/>
                <a:cs typeface="Trebuchet MS"/>
              </a:rPr>
              <a:t>T R </a:t>
            </a:r>
            <a:r>
              <a:rPr dirty="0" sz="900" spc="25">
                <a:solidFill>
                  <a:srgbClr val="00467F"/>
                </a:solidFill>
                <a:latin typeface="Trebuchet MS"/>
                <a:cs typeface="Trebuchet MS"/>
              </a:rPr>
              <a:t>E </a:t>
            </a:r>
            <a:r>
              <a:rPr dirty="0" sz="900">
                <a:solidFill>
                  <a:srgbClr val="00467F"/>
                </a:solidFill>
                <a:latin typeface="Trebuchet MS"/>
                <a:cs typeface="Trebuchet MS"/>
              </a:rPr>
              <a:t>N </a:t>
            </a:r>
            <a:r>
              <a:rPr dirty="0" sz="900" spc="-5">
                <a:solidFill>
                  <a:srgbClr val="00467F"/>
                </a:solidFill>
                <a:latin typeface="Trebuchet MS"/>
                <a:cs typeface="Trebuchet MS"/>
              </a:rPr>
              <a:t>D</a:t>
            </a:r>
            <a:r>
              <a:rPr dirty="0" sz="900" spc="-10">
                <a:solidFill>
                  <a:srgbClr val="00467F"/>
                </a:solidFill>
                <a:latin typeface="Trebuchet MS"/>
                <a:cs typeface="Trebuchet MS"/>
              </a:rPr>
              <a:t> </a:t>
            </a:r>
            <a:r>
              <a:rPr dirty="0" sz="900">
                <a:solidFill>
                  <a:srgbClr val="00467F"/>
                </a:solidFill>
                <a:latin typeface="Trebuchet MS"/>
                <a:cs typeface="Trebuchet MS"/>
              </a:rPr>
              <a:t>S</a:t>
            </a:r>
            <a:endParaRPr sz="900">
              <a:latin typeface="Trebuchet MS"/>
              <a:cs typeface="Trebuchet MS"/>
            </a:endParaRPr>
          </a:p>
        </p:txBody>
      </p:sp>
      <p:sp>
        <p:nvSpPr>
          <p:cNvPr id="11" name="object 11"/>
          <p:cNvSpPr/>
          <p:nvPr/>
        </p:nvSpPr>
        <p:spPr>
          <a:xfrm>
            <a:off x="4322762" y="1387475"/>
            <a:ext cx="0" cy="2402205"/>
          </a:xfrm>
          <a:custGeom>
            <a:avLst/>
            <a:gdLst/>
            <a:ahLst/>
            <a:cxnLst/>
            <a:rect l="l" t="t" r="r" b="b"/>
            <a:pathLst>
              <a:path w="0" h="2402204">
                <a:moveTo>
                  <a:pt x="0" y="0"/>
                </a:moveTo>
                <a:lnTo>
                  <a:pt x="0" y="2401887"/>
                </a:lnTo>
              </a:path>
            </a:pathLst>
          </a:custGeom>
          <a:ln w="6350">
            <a:solidFill>
              <a:srgbClr val="808080"/>
            </a:solidFill>
          </a:ln>
        </p:spPr>
        <p:txBody>
          <a:bodyPr wrap="square" lIns="0" tIns="0" rIns="0" bIns="0" rtlCol="0"/>
          <a:lstStyle/>
          <a:p/>
        </p:txBody>
      </p:sp>
      <p:sp>
        <p:nvSpPr>
          <p:cNvPr id="12" name="object 12"/>
          <p:cNvSpPr/>
          <p:nvPr/>
        </p:nvSpPr>
        <p:spPr>
          <a:xfrm>
            <a:off x="6890004" y="1732407"/>
            <a:ext cx="1292593" cy="680824"/>
          </a:xfrm>
          <a:prstGeom prst="rect">
            <a:avLst/>
          </a:prstGeom>
          <a:blipFill>
            <a:blip r:embed="rId2" cstate="print"/>
            <a:stretch>
              <a:fillRect/>
            </a:stretch>
          </a:blipFill>
        </p:spPr>
        <p:txBody>
          <a:bodyPr wrap="square" lIns="0" tIns="0" rIns="0" bIns="0" rtlCol="0"/>
          <a:lstStyle/>
          <a:p/>
        </p:txBody>
      </p:sp>
      <p:sp>
        <p:nvSpPr>
          <p:cNvPr id="13" name="object 13"/>
          <p:cNvSpPr/>
          <p:nvPr/>
        </p:nvSpPr>
        <p:spPr>
          <a:xfrm>
            <a:off x="5210797" y="1679450"/>
            <a:ext cx="749197" cy="732911"/>
          </a:xfrm>
          <a:prstGeom prst="rect">
            <a:avLst/>
          </a:prstGeom>
          <a:blipFill>
            <a:blip r:embed="rId3" cstate="print"/>
            <a:stretch>
              <a:fillRect/>
            </a:stretch>
          </a:blipFill>
        </p:spPr>
        <p:txBody>
          <a:bodyPr wrap="square" lIns="0" tIns="0" rIns="0" bIns="0" rtlCol="0"/>
          <a:lstStyle/>
          <a:p/>
        </p:txBody>
      </p:sp>
      <p:sp>
        <p:nvSpPr>
          <p:cNvPr id="14" name="object 14"/>
          <p:cNvSpPr txBox="1"/>
          <p:nvPr/>
        </p:nvSpPr>
        <p:spPr>
          <a:xfrm>
            <a:off x="602615" y="4939093"/>
            <a:ext cx="3326765" cy="106045"/>
          </a:xfrm>
          <a:prstGeom prst="rect">
            <a:avLst/>
          </a:prstGeom>
        </p:spPr>
        <p:txBody>
          <a:bodyPr wrap="square" lIns="0" tIns="0" rIns="0" bIns="0" rtlCol="0" vert="horz">
            <a:spAutoFit/>
          </a:bodyPr>
          <a:lstStyle/>
          <a:p>
            <a:pPr marL="12700">
              <a:lnSpc>
                <a:spcPct val="100000"/>
              </a:lnSpc>
            </a:pPr>
            <a:r>
              <a:rPr dirty="0" sz="600" spc="-5">
                <a:solidFill>
                  <a:srgbClr val="3E3E3E"/>
                </a:solidFill>
                <a:latin typeface="Trebuchet MS"/>
                <a:cs typeface="Trebuchet MS"/>
              </a:rPr>
              <a:t>Sources: AFP Payments </a:t>
            </a:r>
            <a:r>
              <a:rPr dirty="0" sz="600" spc="-10">
                <a:solidFill>
                  <a:srgbClr val="3E3E3E"/>
                </a:solidFill>
                <a:latin typeface="Trebuchet MS"/>
                <a:cs typeface="Trebuchet MS"/>
              </a:rPr>
              <a:t>Fraud </a:t>
            </a:r>
            <a:r>
              <a:rPr dirty="0" sz="600" spc="-5">
                <a:solidFill>
                  <a:srgbClr val="3E3E3E"/>
                </a:solidFill>
                <a:latin typeface="Trebuchet MS"/>
                <a:cs typeface="Trebuchet MS"/>
              </a:rPr>
              <a:t>and Control </a:t>
            </a:r>
            <a:r>
              <a:rPr dirty="0" sz="500" spc="10">
                <a:solidFill>
                  <a:srgbClr val="3E3E3E"/>
                </a:solidFill>
                <a:latin typeface="Trebuchet MS"/>
                <a:cs typeface="Trebuchet MS"/>
              </a:rPr>
              <a:t>Survey </a:t>
            </a:r>
            <a:r>
              <a:rPr dirty="0" sz="500" spc="5">
                <a:solidFill>
                  <a:srgbClr val="3E3E3E"/>
                </a:solidFill>
                <a:latin typeface="Trebuchet MS"/>
                <a:cs typeface="Trebuchet MS"/>
              </a:rPr>
              <a:t>2019, </a:t>
            </a:r>
            <a:r>
              <a:rPr dirty="0" sz="500" spc="5">
                <a:solidFill>
                  <a:srgbClr val="313231"/>
                </a:solidFill>
                <a:latin typeface="Trebuchet MS"/>
                <a:cs typeface="Trebuchet MS"/>
              </a:rPr>
              <a:t>Internet </a:t>
            </a:r>
            <a:r>
              <a:rPr dirty="0" sz="500" spc="10">
                <a:solidFill>
                  <a:srgbClr val="313231"/>
                </a:solidFill>
                <a:latin typeface="Trebuchet MS"/>
                <a:cs typeface="Trebuchet MS"/>
              </a:rPr>
              <a:t>Crime Complaint Center </a:t>
            </a:r>
            <a:r>
              <a:rPr dirty="0" sz="500" spc="35">
                <a:solidFill>
                  <a:srgbClr val="313231"/>
                </a:solidFill>
                <a:latin typeface="Trebuchet MS"/>
                <a:cs typeface="Trebuchet MS"/>
              </a:rPr>
              <a:t> </a:t>
            </a:r>
            <a:r>
              <a:rPr dirty="0" sz="500" spc="10">
                <a:solidFill>
                  <a:srgbClr val="313231"/>
                </a:solidFill>
                <a:latin typeface="Trebuchet MS"/>
                <a:cs typeface="Trebuchet MS"/>
              </a:rPr>
              <a:t>(</a:t>
            </a:r>
            <a:r>
              <a:rPr dirty="0" sz="500" spc="10" u="sng">
                <a:solidFill>
                  <a:srgbClr val="021D48"/>
                </a:solidFill>
                <a:latin typeface="Trebuchet MS"/>
                <a:cs typeface="Trebuchet MS"/>
                <a:hlinkClick r:id="rId4"/>
              </a:rPr>
              <a:t>www.ic3.gov</a:t>
            </a:r>
            <a:r>
              <a:rPr dirty="0" sz="500" spc="10">
                <a:solidFill>
                  <a:srgbClr val="3E3E3E"/>
                </a:solidFill>
                <a:latin typeface="Trebuchet MS"/>
                <a:cs typeface="Trebuchet MS"/>
              </a:rPr>
              <a:t>)</a:t>
            </a:r>
            <a:endParaRPr sz="500">
              <a:latin typeface="Trebuchet MS"/>
              <a:cs typeface="Trebuchet MS"/>
            </a:endParaRPr>
          </a:p>
        </p:txBody>
      </p:sp>
      <p:sp>
        <p:nvSpPr>
          <p:cNvPr id="15" name="object 15"/>
          <p:cNvSpPr txBox="1"/>
          <p:nvPr/>
        </p:nvSpPr>
        <p:spPr>
          <a:xfrm>
            <a:off x="7270129" y="2386106"/>
            <a:ext cx="528955" cy="530860"/>
          </a:xfrm>
          <a:prstGeom prst="rect">
            <a:avLst/>
          </a:prstGeom>
        </p:spPr>
        <p:txBody>
          <a:bodyPr wrap="square" lIns="0" tIns="0" rIns="0" bIns="0" rtlCol="0" vert="horz">
            <a:spAutoFit/>
          </a:bodyPr>
          <a:lstStyle/>
          <a:p>
            <a:pPr algn="ctr">
              <a:lnSpc>
                <a:spcPct val="100000"/>
              </a:lnSpc>
            </a:pPr>
            <a:r>
              <a:rPr dirty="0" sz="2400" spc="-5">
                <a:solidFill>
                  <a:srgbClr val="2CAADF"/>
                </a:solidFill>
                <a:latin typeface="Trebuchet MS"/>
                <a:cs typeface="Trebuchet MS"/>
              </a:rPr>
              <a:t>20%</a:t>
            </a:r>
            <a:endParaRPr sz="2400">
              <a:latin typeface="Trebuchet MS"/>
              <a:cs typeface="Trebuchet MS"/>
            </a:endParaRPr>
          </a:p>
          <a:p>
            <a:pPr algn="ctr">
              <a:lnSpc>
                <a:spcPct val="100000"/>
              </a:lnSpc>
              <a:spcBef>
                <a:spcPts val="95"/>
              </a:spcBef>
            </a:pPr>
            <a:r>
              <a:rPr dirty="0" sz="900" spc="-5">
                <a:solidFill>
                  <a:srgbClr val="313231"/>
                </a:solidFill>
                <a:latin typeface="Trebuchet MS"/>
                <a:cs typeface="Trebuchet MS"/>
              </a:rPr>
              <a:t>Checks</a:t>
            </a:r>
            <a:endParaRPr sz="900">
              <a:latin typeface="Trebuchet MS"/>
              <a:cs typeface="Trebuchet MS"/>
            </a:endParaRPr>
          </a:p>
        </p:txBody>
      </p:sp>
      <p:sp>
        <p:nvSpPr>
          <p:cNvPr id="16" name="object 16"/>
          <p:cNvSpPr txBox="1"/>
          <p:nvPr/>
        </p:nvSpPr>
        <p:spPr>
          <a:xfrm>
            <a:off x="4604920" y="1484927"/>
            <a:ext cx="762000" cy="152400"/>
          </a:xfrm>
          <a:prstGeom prst="rect">
            <a:avLst/>
          </a:prstGeom>
        </p:spPr>
        <p:txBody>
          <a:bodyPr wrap="square" lIns="0" tIns="0" rIns="0" bIns="0" rtlCol="0" vert="horz">
            <a:spAutoFit/>
          </a:bodyPr>
          <a:lstStyle/>
          <a:p>
            <a:pPr marL="12700">
              <a:lnSpc>
                <a:spcPct val="100000"/>
              </a:lnSpc>
            </a:pPr>
            <a:r>
              <a:rPr dirty="0" sz="900">
                <a:solidFill>
                  <a:srgbClr val="00467F"/>
                </a:solidFill>
                <a:latin typeface="Trebuchet MS"/>
                <a:cs typeface="Trebuchet MS"/>
              </a:rPr>
              <a:t>B </a:t>
            </a:r>
            <a:r>
              <a:rPr dirty="0" sz="900" spc="-5">
                <a:solidFill>
                  <a:srgbClr val="00467F"/>
                </a:solidFill>
                <a:latin typeface="Trebuchet MS"/>
                <a:cs typeface="Trebuchet MS"/>
              </a:rPr>
              <a:t>U </a:t>
            </a:r>
            <a:r>
              <a:rPr dirty="0" sz="900">
                <a:solidFill>
                  <a:srgbClr val="00467F"/>
                </a:solidFill>
                <a:latin typeface="Trebuchet MS"/>
                <a:cs typeface="Trebuchet MS"/>
              </a:rPr>
              <a:t>S </a:t>
            </a:r>
            <a:r>
              <a:rPr dirty="0" sz="900" spc="-5">
                <a:solidFill>
                  <a:srgbClr val="00467F"/>
                </a:solidFill>
                <a:latin typeface="Trebuchet MS"/>
                <a:cs typeface="Trebuchet MS"/>
              </a:rPr>
              <a:t>I N </a:t>
            </a:r>
            <a:r>
              <a:rPr dirty="0" sz="900" spc="25">
                <a:solidFill>
                  <a:srgbClr val="00467F"/>
                </a:solidFill>
                <a:latin typeface="Trebuchet MS"/>
                <a:cs typeface="Trebuchet MS"/>
              </a:rPr>
              <a:t>E </a:t>
            </a:r>
            <a:r>
              <a:rPr dirty="0" sz="900">
                <a:solidFill>
                  <a:srgbClr val="00467F"/>
                </a:solidFill>
                <a:latin typeface="Trebuchet MS"/>
                <a:cs typeface="Trebuchet MS"/>
              </a:rPr>
              <a:t>S</a:t>
            </a:r>
            <a:r>
              <a:rPr dirty="0" sz="900" spc="60">
                <a:solidFill>
                  <a:srgbClr val="00467F"/>
                </a:solidFill>
                <a:latin typeface="Trebuchet MS"/>
                <a:cs typeface="Trebuchet MS"/>
              </a:rPr>
              <a:t> </a:t>
            </a:r>
            <a:r>
              <a:rPr dirty="0" sz="900">
                <a:solidFill>
                  <a:srgbClr val="00467F"/>
                </a:solidFill>
                <a:latin typeface="Trebuchet MS"/>
                <a:cs typeface="Trebuchet MS"/>
              </a:rPr>
              <a:t>S</a:t>
            </a:r>
            <a:endParaRPr sz="900">
              <a:latin typeface="Trebuchet MS"/>
              <a:cs typeface="Trebuchet MS"/>
            </a:endParaRPr>
          </a:p>
        </p:txBody>
      </p:sp>
      <p:sp>
        <p:nvSpPr>
          <p:cNvPr id="17" name="object 17"/>
          <p:cNvSpPr txBox="1"/>
          <p:nvPr/>
        </p:nvSpPr>
        <p:spPr>
          <a:xfrm>
            <a:off x="5455358" y="1484927"/>
            <a:ext cx="476884" cy="152400"/>
          </a:xfrm>
          <a:prstGeom prst="rect">
            <a:avLst/>
          </a:prstGeom>
        </p:spPr>
        <p:txBody>
          <a:bodyPr wrap="square" lIns="0" tIns="0" rIns="0" bIns="0" rtlCol="0" vert="horz">
            <a:spAutoFit/>
          </a:bodyPr>
          <a:lstStyle/>
          <a:p>
            <a:pPr marL="12700">
              <a:lnSpc>
                <a:spcPct val="100000"/>
              </a:lnSpc>
            </a:pPr>
            <a:r>
              <a:rPr dirty="0" sz="900" spc="20">
                <a:solidFill>
                  <a:srgbClr val="00467F"/>
                </a:solidFill>
                <a:latin typeface="Trebuchet MS"/>
                <a:cs typeface="Trebuchet MS"/>
              </a:rPr>
              <a:t>E M </a:t>
            </a:r>
            <a:r>
              <a:rPr dirty="0" sz="900" spc="-5">
                <a:solidFill>
                  <a:srgbClr val="00467F"/>
                </a:solidFill>
                <a:latin typeface="Trebuchet MS"/>
                <a:cs typeface="Trebuchet MS"/>
              </a:rPr>
              <a:t>A I</a:t>
            </a:r>
            <a:r>
              <a:rPr dirty="0" sz="900" spc="-60">
                <a:solidFill>
                  <a:srgbClr val="00467F"/>
                </a:solidFill>
                <a:latin typeface="Trebuchet MS"/>
                <a:cs typeface="Trebuchet MS"/>
              </a:rPr>
              <a:t> </a:t>
            </a:r>
            <a:r>
              <a:rPr dirty="0" sz="900" spc="-5">
                <a:solidFill>
                  <a:srgbClr val="00467F"/>
                </a:solidFill>
                <a:latin typeface="Trebuchet MS"/>
                <a:cs typeface="Trebuchet MS"/>
              </a:rPr>
              <a:t>L</a:t>
            </a:r>
            <a:endParaRPr sz="900">
              <a:latin typeface="Trebuchet MS"/>
              <a:cs typeface="Trebuchet MS"/>
            </a:endParaRPr>
          </a:p>
        </p:txBody>
      </p:sp>
      <p:sp>
        <p:nvSpPr>
          <p:cNvPr id="18" name="object 18"/>
          <p:cNvSpPr txBox="1"/>
          <p:nvPr/>
        </p:nvSpPr>
        <p:spPr>
          <a:xfrm>
            <a:off x="6017760" y="1484927"/>
            <a:ext cx="1033144" cy="152400"/>
          </a:xfrm>
          <a:prstGeom prst="rect">
            <a:avLst/>
          </a:prstGeom>
        </p:spPr>
        <p:txBody>
          <a:bodyPr wrap="square" lIns="0" tIns="0" rIns="0" bIns="0" rtlCol="0" vert="horz">
            <a:spAutoFit/>
          </a:bodyPr>
          <a:lstStyle/>
          <a:p>
            <a:pPr marL="12700">
              <a:lnSpc>
                <a:spcPct val="100000"/>
              </a:lnSpc>
            </a:pPr>
            <a:r>
              <a:rPr dirty="0" sz="900" spc="-5">
                <a:solidFill>
                  <a:srgbClr val="00467F"/>
                </a:solidFill>
                <a:latin typeface="Trebuchet MS"/>
                <a:cs typeface="Trebuchet MS"/>
              </a:rPr>
              <a:t>C </a:t>
            </a:r>
            <a:r>
              <a:rPr dirty="0" sz="900">
                <a:solidFill>
                  <a:srgbClr val="00467F"/>
                </a:solidFill>
                <a:latin typeface="Trebuchet MS"/>
                <a:cs typeface="Trebuchet MS"/>
              </a:rPr>
              <a:t>O </a:t>
            </a:r>
            <a:r>
              <a:rPr dirty="0" sz="900" spc="20">
                <a:solidFill>
                  <a:srgbClr val="00467F"/>
                </a:solidFill>
                <a:latin typeface="Trebuchet MS"/>
                <a:cs typeface="Trebuchet MS"/>
              </a:rPr>
              <a:t>M </a:t>
            </a:r>
            <a:r>
              <a:rPr dirty="0" sz="900" spc="-5">
                <a:solidFill>
                  <a:srgbClr val="00467F"/>
                </a:solidFill>
                <a:latin typeface="Trebuchet MS"/>
                <a:cs typeface="Trebuchet MS"/>
              </a:rPr>
              <a:t>P </a:t>
            </a:r>
            <a:r>
              <a:rPr dirty="0" sz="900">
                <a:solidFill>
                  <a:srgbClr val="00467F"/>
                </a:solidFill>
                <a:latin typeface="Trebuchet MS"/>
                <a:cs typeface="Trebuchet MS"/>
              </a:rPr>
              <a:t>R O </a:t>
            </a:r>
            <a:r>
              <a:rPr dirty="0" sz="900" spc="20">
                <a:solidFill>
                  <a:srgbClr val="00467F"/>
                </a:solidFill>
                <a:latin typeface="Trebuchet MS"/>
                <a:cs typeface="Trebuchet MS"/>
              </a:rPr>
              <a:t>M </a:t>
            </a:r>
            <a:r>
              <a:rPr dirty="0" sz="900" spc="-5">
                <a:solidFill>
                  <a:srgbClr val="00467F"/>
                </a:solidFill>
                <a:latin typeface="Trebuchet MS"/>
                <a:cs typeface="Trebuchet MS"/>
              </a:rPr>
              <a:t>I </a:t>
            </a:r>
            <a:r>
              <a:rPr dirty="0" sz="900">
                <a:solidFill>
                  <a:srgbClr val="00467F"/>
                </a:solidFill>
                <a:latin typeface="Trebuchet MS"/>
                <a:cs typeface="Trebuchet MS"/>
              </a:rPr>
              <a:t>S</a:t>
            </a:r>
            <a:r>
              <a:rPr dirty="0" sz="900" spc="100">
                <a:solidFill>
                  <a:srgbClr val="00467F"/>
                </a:solidFill>
                <a:latin typeface="Trebuchet MS"/>
                <a:cs typeface="Trebuchet MS"/>
              </a:rPr>
              <a:t> </a:t>
            </a:r>
            <a:r>
              <a:rPr dirty="0" sz="900">
                <a:solidFill>
                  <a:srgbClr val="00467F"/>
                </a:solidFill>
                <a:latin typeface="Trebuchet MS"/>
                <a:cs typeface="Trebuchet MS"/>
              </a:rPr>
              <a:t>E</a:t>
            </a:r>
            <a:endParaRPr sz="900">
              <a:latin typeface="Trebuchet MS"/>
              <a:cs typeface="Trebuchet MS"/>
            </a:endParaRPr>
          </a:p>
        </p:txBody>
      </p:sp>
      <p:sp>
        <p:nvSpPr>
          <p:cNvPr id="19" name="object 19"/>
          <p:cNvSpPr txBox="1"/>
          <p:nvPr/>
        </p:nvSpPr>
        <p:spPr>
          <a:xfrm>
            <a:off x="7136425" y="1484927"/>
            <a:ext cx="1400810" cy="152400"/>
          </a:xfrm>
          <a:prstGeom prst="rect">
            <a:avLst/>
          </a:prstGeom>
        </p:spPr>
        <p:txBody>
          <a:bodyPr wrap="square" lIns="0" tIns="0" rIns="0" bIns="0" rtlCol="0" vert="horz">
            <a:spAutoFit/>
          </a:bodyPr>
          <a:lstStyle/>
          <a:p>
            <a:pPr marL="12700">
              <a:lnSpc>
                <a:spcPct val="100000"/>
              </a:lnSpc>
            </a:pPr>
            <a:r>
              <a:rPr dirty="0" sz="900">
                <a:solidFill>
                  <a:srgbClr val="00467F"/>
                </a:solidFill>
                <a:latin typeface="Trebuchet MS"/>
                <a:cs typeface="Trebuchet MS"/>
              </a:rPr>
              <a:t>B </a:t>
            </a:r>
            <a:r>
              <a:rPr dirty="0" sz="900" spc="-5">
                <a:solidFill>
                  <a:srgbClr val="00467F"/>
                </a:solidFill>
                <a:latin typeface="Trebuchet MS"/>
                <a:cs typeface="Trebuchet MS"/>
              </a:rPr>
              <a:t>Y   </a:t>
            </a:r>
            <a:r>
              <a:rPr dirty="0" sz="900">
                <a:solidFill>
                  <a:srgbClr val="00467F"/>
                </a:solidFill>
                <a:latin typeface="Trebuchet MS"/>
                <a:cs typeface="Trebuchet MS"/>
              </a:rPr>
              <a:t>T </a:t>
            </a:r>
            <a:r>
              <a:rPr dirty="0" sz="900" spc="-5">
                <a:solidFill>
                  <a:srgbClr val="00467F"/>
                </a:solidFill>
                <a:latin typeface="Trebuchet MS"/>
                <a:cs typeface="Trebuchet MS"/>
              </a:rPr>
              <a:t>H </a:t>
            </a:r>
            <a:r>
              <a:rPr dirty="0" sz="900">
                <a:solidFill>
                  <a:srgbClr val="00467F"/>
                </a:solidFill>
                <a:latin typeface="Trebuchet MS"/>
                <a:cs typeface="Trebuchet MS"/>
              </a:rPr>
              <a:t>E   </a:t>
            </a:r>
            <a:r>
              <a:rPr dirty="0" sz="900" spc="-5">
                <a:solidFill>
                  <a:srgbClr val="00467F"/>
                </a:solidFill>
                <a:latin typeface="Trebuchet MS"/>
                <a:cs typeface="Trebuchet MS"/>
              </a:rPr>
              <a:t>N U </a:t>
            </a:r>
            <a:r>
              <a:rPr dirty="0" sz="900" spc="20">
                <a:solidFill>
                  <a:srgbClr val="00467F"/>
                </a:solidFill>
                <a:latin typeface="Trebuchet MS"/>
                <a:cs typeface="Trebuchet MS"/>
              </a:rPr>
              <a:t>M </a:t>
            </a:r>
            <a:r>
              <a:rPr dirty="0" sz="900" spc="-5">
                <a:solidFill>
                  <a:srgbClr val="00467F"/>
                </a:solidFill>
                <a:latin typeface="Trebuchet MS"/>
                <a:cs typeface="Trebuchet MS"/>
              </a:rPr>
              <a:t>B </a:t>
            </a:r>
            <a:r>
              <a:rPr dirty="0" sz="900" spc="25">
                <a:solidFill>
                  <a:srgbClr val="00467F"/>
                </a:solidFill>
                <a:latin typeface="Trebuchet MS"/>
                <a:cs typeface="Trebuchet MS"/>
              </a:rPr>
              <a:t>E </a:t>
            </a:r>
            <a:r>
              <a:rPr dirty="0" sz="900">
                <a:solidFill>
                  <a:srgbClr val="00467F"/>
                </a:solidFill>
                <a:latin typeface="Trebuchet MS"/>
                <a:cs typeface="Trebuchet MS"/>
              </a:rPr>
              <a:t>R</a:t>
            </a:r>
            <a:r>
              <a:rPr dirty="0" sz="900" spc="235">
                <a:solidFill>
                  <a:srgbClr val="00467F"/>
                </a:solidFill>
                <a:latin typeface="Trebuchet MS"/>
                <a:cs typeface="Trebuchet MS"/>
              </a:rPr>
              <a:t> </a:t>
            </a:r>
            <a:r>
              <a:rPr dirty="0" sz="900">
                <a:solidFill>
                  <a:srgbClr val="00467F"/>
                </a:solidFill>
                <a:latin typeface="Trebuchet MS"/>
                <a:cs typeface="Trebuchet MS"/>
              </a:rPr>
              <a:t>S</a:t>
            </a:r>
            <a:endParaRPr sz="90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21D4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Roth.Ian</dc:creator>
  <dc:title>PowerPoint Presentation</dc:title>
  <dcterms:created xsi:type="dcterms:W3CDTF">2019-08-19T15:42:44Z</dcterms:created>
  <dcterms:modified xsi:type="dcterms:W3CDTF">2019-08-19T15:42:44Z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2019-08-19T00:00:00Z</vt:filetime>
  </property>
  <property fmtid="{D5CDD505-2E9C-101B-9397-08002B2CF9AE}" pid="3" name="Creator">
    <vt:lpwstr>Acrobat PDFMaker 17 for PowerPoint</vt:lpwstr>
  </property>
  <property fmtid="{D5CDD505-2E9C-101B-9397-08002B2CF9AE}" pid="4" name="LastSaved">
    <vt:filetime>2019-08-19T00:00:00Z</vt:filetime>
  </property>
</Properties>
</file>