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7" r:id="rId4"/>
    <p:sldId id="257" r:id="rId5"/>
    <p:sldId id="265" r:id="rId6"/>
    <p:sldId id="266" r:id="rId7"/>
    <p:sldId id="267" r:id="rId8"/>
    <p:sldId id="258" r:id="rId9"/>
    <p:sldId id="259" r:id="rId10"/>
    <p:sldId id="268" r:id="rId11"/>
    <p:sldId id="260" r:id="rId12"/>
    <p:sldId id="261" r:id="rId13"/>
    <p:sldId id="263" r:id="rId14"/>
    <p:sldId id="264" r:id="rId15"/>
    <p:sldId id="269" r:id="rId16"/>
    <p:sldId id="273" r:id="rId17"/>
    <p:sldId id="274" r:id="rId18"/>
    <p:sldId id="270" r:id="rId19"/>
    <p:sldId id="271" r:id="rId20"/>
    <p:sldId id="278" r:id="rId21"/>
    <p:sldId id="279" r:id="rId22"/>
    <p:sldId id="280" r:id="rId23"/>
    <p:sldId id="272" r:id="rId24"/>
    <p:sldId id="281" r:id="rId25"/>
    <p:sldId id="27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36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1AF67-BD7F-4E6D-8414-33968E9C56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260D11E-AF96-4E0C-ADBD-4E02830CB4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A950FB-5C75-4B87-A67F-7D12B4919B03}"/>
              </a:ext>
            </a:extLst>
          </p:cNvPr>
          <p:cNvSpPr>
            <a:spLocks noGrp="1"/>
          </p:cNvSpPr>
          <p:nvPr>
            <p:ph type="dt" sz="half" idx="10"/>
          </p:nvPr>
        </p:nvSpPr>
        <p:spPr/>
        <p:txBody>
          <a:bodyPr/>
          <a:lstStyle/>
          <a:p>
            <a:fld id="{76EB5BF1-9119-47B0-B577-834F47AE2419}" type="datetimeFigureOut">
              <a:rPr lang="en-US" smtClean="0"/>
              <a:t>8/14/2019</a:t>
            </a:fld>
            <a:endParaRPr lang="en-US"/>
          </a:p>
        </p:txBody>
      </p:sp>
      <p:sp>
        <p:nvSpPr>
          <p:cNvPr id="5" name="Footer Placeholder 4">
            <a:extLst>
              <a:ext uri="{FF2B5EF4-FFF2-40B4-BE49-F238E27FC236}">
                <a16:creationId xmlns:a16="http://schemas.microsoft.com/office/drawing/2014/main" id="{890C35D7-F8B6-4029-A176-ABBBE20EC1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47E877-124B-4030-808D-22C0E0B3A13E}"/>
              </a:ext>
            </a:extLst>
          </p:cNvPr>
          <p:cNvSpPr>
            <a:spLocks noGrp="1"/>
          </p:cNvSpPr>
          <p:nvPr>
            <p:ph type="sldNum" sz="quarter" idx="12"/>
          </p:nvPr>
        </p:nvSpPr>
        <p:spPr/>
        <p:txBody>
          <a:bodyPr/>
          <a:lstStyle/>
          <a:p>
            <a:fld id="{613759A3-135B-460F-918D-0F5D9C7C7B29}" type="slidenum">
              <a:rPr lang="en-US" smtClean="0"/>
              <a:t>‹#›</a:t>
            </a:fld>
            <a:endParaRPr lang="en-US"/>
          </a:p>
        </p:txBody>
      </p:sp>
    </p:spTree>
    <p:extLst>
      <p:ext uri="{BB962C8B-B14F-4D97-AF65-F5344CB8AC3E}">
        <p14:creationId xmlns:p14="http://schemas.microsoft.com/office/powerpoint/2010/main" val="1746349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B98D0-C2A8-4329-8F7C-FA4B6DFE2C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20D0EE3-121F-4CEB-8E4C-9163D84CA98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A993E3-9403-4F22-A870-EA635A355C34}"/>
              </a:ext>
            </a:extLst>
          </p:cNvPr>
          <p:cNvSpPr>
            <a:spLocks noGrp="1"/>
          </p:cNvSpPr>
          <p:nvPr>
            <p:ph type="dt" sz="half" idx="10"/>
          </p:nvPr>
        </p:nvSpPr>
        <p:spPr/>
        <p:txBody>
          <a:bodyPr/>
          <a:lstStyle/>
          <a:p>
            <a:fld id="{76EB5BF1-9119-47B0-B577-834F47AE2419}" type="datetimeFigureOut">
              <a:rPr lang="en-US" smtClean="0"/>
              <a:t>8/14/2019</a:t>
            </a:fld>
            <a:endParaRPr lang="en-US"/>
          </a:p>
        </p:txBody>
      </p:sp>
      <p:sp>
        <p:nvSpPr>
          <p:cNvPr id="5" name="Footer Placeholder 4">
            <a:extLst>
              <a:ext uri="{FF2B5EF4-FFF2-40B4-BE49-F238E27FC236}">
                <a16:creationId xmlns:a16="http://schemas.microsoft.com/office/drawing/2014/main" id="{2EED0993-B079-43AC-AF7A-8C02B068DF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ECE2A9-FD3F-4ABF-BBB1-28D3FCAA8919}"/>
              </a:ext>
            </a:extLst>
          </p:cNvPr>
          <p:cNvSpPr>
            <a:spLocks noGrp="1"/>
          </p:cNvSpPr>
          <p:nvPr>
            <p:ph type="sldNum" sz="quarter" idx="12"/>
          </p:nvPr>
        </p:nvSpPr>
        <p:spPr/>
        <p:txBody>
          <a:bodyPr/>
          <a:lstStyle/>
          <a:p>
            <a:fld id="{613759A3-135B-460F-918D-0F5D9C7C7B29}" type="slidenum">
              <a:rPr lang="en-US" smtClean="0"/>
              <a:t>‹#›</a:t>
            </a:fld>
            <a:endParaRPr lang="en-US"/>
          </a:p>
        </p:txBody>
      </p:sp>
    </p:spTree>
    <p:extLst>
      <p:ext uri="{BB962C8B-B14F-4D97-AF65-F5344CB8AC3E}">
        <p14:creationId xmlns:p14="http://schemas.microsoft.com/office/powerpoint/2010/main" val="123323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9CEB4F-325C-4283-8223-E591EF88A8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3DAE4A-48D9-4EDE-9815-A1978421FB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E34066-2705-4CAD-8E91-BF88543E25E5}"/>
              </a:ext>
            </a:extLst>
          </p:cNvPr>
          <p:cNvSpPr>
            <a:spLocks noGrp="1"/>
          </p:cNvSpPr>
          <p:nvPr>
            <p:ph type="dt" sz="half" idx="10"/>
          </p:nvPr>
        </p:nvSpPr>
        <p:spPr/>
        <p:txBody>
          <a:bodyPr/>
          <a:lstStyle/>
          <a:p>
            <a:fld id="{76EB5BF1-9119-47B0-B577-834F47AE2419}" type="datetimeFigureOut">
              <a:rPr lang="en-US" smtClean="0"/>
              <a:t>8/14/2019</a:t>
            </a:fld>
            <a:endParaRPr lang="en-US"/>
          </a:p>
        </p:txBody>
      </p:sp>
      <p:sp>
        <p:nvSpPr>
          <p:cNvPr id="5" name="Footer Placeholder 4">
            <a:extLst>
              <a:ext uri="{FF2B5EF4-FFF2-40B4-BE49-F238E27FC236}">
                <a16:creationId xmlns:a16="http://schemas.microsoft.com/office/drawing/2014/main" id="{1BD7B29B-61DC-4052-9682-BB3D8DCB7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D92E40-8853-4E1E-BFE2-7A3D7FBA5E90}"/>
              </a:ext>
            </a:extLst>
          </p:cNvPr>
          <p:cNvSpPr>
            <a:spLocks noGrp="1"/>
          </p:cNvSpPr>
          <p:nvPr>
            <p:ph type="sldNum" sz="quarter" idx="12"/>
          </p:nvPr>
        </p:nvSpPr>
        <p:spPr/>
        <p:txBody>
          <a:bodyPr/>
          <a:lstStyle/>
          <a:p>
            <a:fld id="{613759A3-135B-460F-918D-0F5D9C7C7B29}" type="slidenum">
              <a:rPr lang="en-US" smtClean="0"/>
              <a:t>‹#›</a:t>
            </a:fld>
            <a:endParaRPr lang="en-US"/>
          </a:p>
        </p:txBody>
      </p:sp>
    </p:spTree>
    <p:extLst>
      <p:ext uri="{BB962C8B-B14F-4D97-AF65-F5344CB8AC3E}">
        <p14:creationId xmlns:p14="http://schemas.microsoft.com/office/powerpoint/2010/main" val="4084224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38B4A-72BE-4A2A-893E-8357D0D4DD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AE2865-2DB4-4015-AE35-B48CFD33719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FFC12D-6D07-4126-8896-3F3E7428839D}"/>
              </a:ext>
            </a:extLst>
          </p:cNvPr>
          <p:cNvSpPr>
            <a:spLocks noGrp="1"/>
          </p:cNvSpPr>
          <p:nvPr>
            <p:ph type="dt" sz="half" idx="10"/>
          </p:nvPr>
        </p:nvSpPr>
        <p:spPr/>
        <p:txBody>
          <a:bodyPr/>
          <a:lstStyle/>
          <a:p>
            <a:fld id="{76EB5BF1-9119-47B0-B577-834F47AE2419}" type="datetimeFigureOut">
              <a:rPr lang="en-US" smtClean="0"/>
              <a:t>8/14/2019</a:t>
            </a:fld>
            <a:endParaRPr lang="en-US"/>
          </a:p>
        </p:txBody>
      </p:sp>
      <p:sp>
        <p:nvSpPr>
          <p:cNvPr id="5" name="Footer Placeholder 4">
            <a:extLst>
              <a:ext uri="{FF2B5EF4-FFF2-40B4-BE49-F238E27FC236}">
                <a16:creationId xmlns:a16="http://schemas.microsoft.com/office/drawing/2014/main" id="{39C8B243-FF15-4544-8E7A-7D95F296B4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0CB112-0286-41D1-8EC9-89BBA888DF22}"/>
              </a:ext>
            </a:extLst>
          </p:cNvPr>
          <p:cNvSpPr>
            <a:spLocks noGrp="1"/>
          </p:cNvSpPr>
          <p:nvPr>
            <p:ph type="sldNum" sz="quarter" idx="12"/>
          </p:nvPr>
        </p:nvSpPr>
        <p:spPr/>
        <p:txBody>
          <a:bodyPr/>
          <a:lstStyle/>
          <a:p>
            <a:fld id="{613759A3-135B-460F-918D-0F5D9C7C7B29}" type="slidenum">
              <a:rPr lang="en-US" smtClean="0"/>
              <a:t>‹#›</a:t>
            </a:fld>
            <a:endParaRPr lang="en-US"/>
          </a:p>
        </p:txBody>
      </p:sp>
    </p:spTree>
    <p:extLst>
      <p:ext uri="{BB962C8B-B14F-4D97-AF65-F5344CB8AC3E}">
        <p14:creationId xmlns:p14="http://schemas.microsoft.com/office/powerpoint/2010/main" val="2238789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796F8-6C7D-4F24-B9A3-46546DA735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EEF326-1E3B-4805-868B-C4C4FD24E8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2DD4F52-FE86-492E-8533-7887B44F1843}"/>
              </a:ext>
            </a:extLst>
          </p:cNvPr>
          <p:cNvSpPr>
            <a:spLocks noGrp="1"/>
          </p:cNvSpPr>
          <p:nvPr>
            <p:ph type="dt" sz="half" idx="10"/>
          </p:nvPr>
        </p:nvSpPr>
        <p:spPr/>
        <p:txBody>
          <a:bodyPr/>
          <a:lstStyle/>
          <a:p>
            <a:fld id="{76EB5BF1-9119-47B0-B577-834F47AE2419}" type="datetimeFigureOut">
              <a:rPr lang="en-US" smtClean="0"/>
              <a:t>8/14/2019</a:t>
            </a:fld>
            <a:endParaRPr lang="en-US"/>
          </a:p>
        </p:txBody>
      </p:sp>
      <p:sp>
        <p:nvSpPr>
          <p:cNvPr id="5" name="Footer Placeholder 4">
            <a:extLst>
              <a:ext uri="{FF2B5EF4-FFF2-40B4-BE49-F238E27FC236}">
                <a16:creationId xmlns:a16="http://schemas.microsoft.com/office/drawing/2014/main" id="{EA38A61B-2AEE-4C83-AEFF-53AC92F7D8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C6C0CE-5782-47CE-B861-6BFFEFB73F25}"/>
              </a:ext>
            </a:extLst>
          </p:cNvPr>
          <p:cNvSpPr>
            <a:spLocks noGrp="1"/>
          </p:cNvSpPr>
          <p:nvPr>
            <p:ph type="sldNum" sz="quarter" idx="12"/>
          </p:nvPr>
        </p:nvSpPr>
        <p:spPr/>
        <p:txBody>
          <a:bodyPr/>
          <a:lstStyle/>
          <a:p>
            <a:fld id="{613759A3-135B-460F-918D-0F5D9C7C7B29}" type="slidenum">
              <a:rPr lang="en-US" smtClean="0"/>
              <a:t>‹#›</a:t>
            </a:fld>
            <a:endParaRPr lang="en-US"/>
          </a:p>
        </p:txBody>
      </p:sp>
    </p:spTree>
    <p:extLst>
      <p:ext uri="{BB962C8B-B14F-4D97-AF65-F5344CB8AC3E}">
        <p14:creationId xmlns:p14="http://schemas.microsoft.com/office/powerpoint/2010/main" val="3962533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EEE06-D0A6-4667-ACC3-ADD803A189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D4736D-47DB-4030-8D39-76576379859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6871DA-0D9A-42C2-A079-91B5CDCFA53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85C446-E5AA-4AB6-9CBD-3C9EDA755595}"/>
              </a:ext>
            </a:extLst>
          </p:cNvPr>
          <p:cNvSpPr>
            <a:spLocks noGrp="1"/>
          </p:cNvSpPr>
          <p:nvPr>
            <p:ph type="dt" sz="half" idx="10"/>
          </p:nvPr>
        </p:nvSpPr>
        <p:spPr/>
        <p:txBody>
          <a:bodyPr/>
          <a:lstStyle/>
          <a:p>
            <a:fld id="{76EB5BF1-9119-47B0-B577-834F47AE2419}" type="datetimeFigureOut">
              <a:rPr lang="en-US" smtClean="0"/>
              <a:t>8/14/2019</a:t>
            </a:fld>
            <a:endParaRPr lang="en-US"/>
          </a:p>
        </p:txBody>
      </p:sp>
      <p:sp>
        <p:nvSpPr>
          <p:cNvPr id="6" name="Footer Placeholder 5">
            <a:extLst>
              <a:ext uri="{FF2B5EF4-FFF2-40B4-BE49-F238E27FC236}">
                <a16:creationId xmlns:a16="http://schemas.microsoft.com/office/drawing/2014/main" id="{F381449A-384F-49E9-815C-177F966A55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87FBFF-618F-4BA0-B520-51D9374A7C83}"/>
              </a:ext>
            </a:extLst>
          </p:cNvPr>
          <p:cNvSpPr>
            <a:spLocks noGrp="1"/>
          </p:cNvSpPr>
          <p:nvPr>
            <p:ph type="sldNum" sz="quarter" idx="12"/>
          </p:nvPr>
        </p:nvSpPr>
        <p:spPr/>
        <p:txBody>
          <a:bodyPr/>
          <a:lstStyle/>
          <a:p>
            <a:fld id="{613759A3-135B-460F-918D-0F5D9C7C7B29}" type="slidenum">
              <a:rPr lang="en-US" smtClean="0"/>
              <a:t>‹#›</a:t>
            </a:fld>
            <a:endParaRPr lang="en-US"/>
          </a:p>
        </p:txBody>
      </p:sp>
    </p:spTree>
    <p:extLst>
      <p:ext uri="{BB962C8B-B14F-4D97-AF65-F5344CB8AC3E}">
        <p14:creationId xmlns:p14="http://schemas.microsoft.com/office/powerpoint/2010/main" val="2351698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372FD-56AF-4EC0-9115-0574F3409E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F6F3DD-8157-49F6-9505-CC9957E21A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096B94B-B9FC-4391-A1DE-9A79723B8F5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31C44A-6F1E-41CD-8B0A-C07DBF7B9D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31983D-0A06-4DFA-BDEC-4F37AFD86BD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4C2FBBA-5FA2-45D5-B409-9C653F746539}"/>
              </a:ext>
            </a:extLst>
          </p:cNvPr>
          <p:cNvSpPr>
            <a:spLocks noGrp="1"/>
          </p:cNvSpPr>
          <p:nvPr>
            <p:ph type="dt" sz="half" idx="10"/>
          </p:nvPr>
        </p:nvSpPr>
        <p:spPr/>
        <p:txBody>
          <a:bodyPr/>
          <a:lstStyle/>
          <a:p>
            <a:fld id="{76EB5BF1-9119-47B0-B577-834F47AE2419}" type="datetimeFigureOut">
              <a:rPr lang="en-US" smtClean="0"/>
              <a:t>8/14/2019</a:t>
            </a:fld>
            <a:endParaRPr lang="en-US"/>
          </a:p>
        </p:txBody>
      </p:sp>
      <p:sp>
        <p:nvSpPr>
          <p:cNvPr id="8" name="Footer Placeholder 7">
            <a:extLst>
              <a:ext uri="{FF2B5EF4-FFF2-40B4-BE49-F238E27FC236}">
                <a16:creationId xmlns:a16="http://schemas.microsoft.com/office/drawing/2014/main" id="{6AD646CC-8E27-4502-84E3-B62E7711FB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33B2D9-3A7E-4C13-B142-30D4CA33F378}"/>
              </a:ext>
            </a:extLst>
          </p:cNvPr>
          <p:cNvSpPr>
            <a:spLocks noGrp="1"/>
          </p:cNvSpPr>
          <p:nvPr>
            <p:ph type="sldNum" sz="quarter" idx="12"/>
          </p:nvPr>
        </p:nvSpPr>
        <p:spPr/>
        <p:txBody>
          <a:bodyPr/>
          <a:lstStyle/>
          <a:p>
            <a:fld id="{613759A3-135B-460F-918D-0F5D9C7C7B29}" type="slidenum">
              <a:rPr lang="en-US" smtClean="0"/>
              <a:t>‹#›</a:t>
            </a:fld>
            <a:endParaRPr lang="en-US"/>
          </a:p>
        </p:txBody>
      </p:sp>
    </p:spTree>
    <p:extLst>
      <p:ext uri="{BB962C8B-B14F-4D97-AF65-F5344CB8AC3E}">
        <p14:creationId xmlns:p14="http://schemas.microsoft.com/office/powerpoint/2010/main" val="437682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B4EA5-DAB3-4FBE-AB6F-98BAFFDCEC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96A9D9-F655-4924-BC74-58636FB3A972}"/>
              </a:ext>
            </a:extLst>
          </p:cNvPr>
          <p:cNvSpPr>
            <a:spLocks noGrp="1"/>
          </p:cNvSpPr>
          <p:nvPr>
            <p:ph type="dt" sz="half" idx="10"/>
          </p:nvPr>
        </p:nvSpPr>
        <p:spPr/>
        <p:txBody>
          <a:bodyPr/>
          <a:lstStyle/>
          <a:p>
            <a:fld id="{76EB5BF1-9119-47B0-B577-834F47AE2419}" type="datetimeFigureOut">
              <a:rPr lang="en-US" smtClean="0"/>
              <a:t>8/14/2019</a:t>
            </a:fld>
            <a:endParaRPr lang="en-US"/>
          </a:p>
        </p:txBody>
      </p:sp>
      <p:sp>
        <p:nvSpPr>
          <p:cNvPr id="4" name="Footer Placeholder 3">
            <a:extLst>
              <a:ext uri="{FF2B5EF4-FFF2-40B4-BE49-F238E27FC236}">
                <a16:creationId xmlns:a16="http://schemas.microsoft.com/office/drawing/2014/main" id="{F21C8B7F-62C1-48A2-886A-A4D0C8E450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8EB628-51A5-4EA1-B37F-BEEB8C1C706C}"/>
              </a:ext>
            </a:extLst>
          </p:cNvPr>
          <p:cNvSpPr>
            <a:spLocks noGrp="1"/>
          </p:cNvSpPr>
          <p:nvPr>
            <p:ph type="sldNum" sz="quarter" idx="12"/>
          </p:nvPr>
        </p:nvSpPr>
        <p:spPr/>
        <p:txBody>
          <a:bodyPr/>
          <a:lstStyle/>
          <a:p>
            <a:fld id="{613759A3-135B-460F-918D-0F5D9C7C7B29}" type="slidenum">
              <a:rPr lang="en-US" smtClean="0"/>
              <a:t>‹#›</a:t>
            </a:fld>
            <a:endParaRPr lang="en-US"/>
          </a:p>
        </p:txBody>
      </p:sp>
    </p:spTree>
    <p:extLst>
      <p:ext uri="{BB962C8B-B14F-4D97-AF65-F5344CB8AC3E}">
        <p14:creationId xmlns:p14="http://schemas.microsoft.com/office/powerpoint/2010/main" val="268534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4D9656-C7FC-4920-A965-8F168226D284}"/>
              </a:ext>
            </a:extLst>
          </p:cNvPr>
          <p:cNvSpPr>
            <a:spLocks noGrp="1"/>
          </p:cNvSpPr>
          <p:nvPr>
            <p:ph type="dt" sz="half" idx="10"/>
          </p:nvPr>
        </p:nvSpPr>
        <p:spPr/>
        <p:txBody>
          <a:bodyPr/>
          <a:lstStyle/>
          <a:p>
            <a:fld id="{76EB5BF1-9119-47B0-B577-834F47AE2419}" type="datetimeFigureOut">
              <a:rPr lang="en-US" smtClean="0"/>
              <a:t>8/14/2019</a:t>
            </a:fld>
            <a:endParaRPr lang="en-US"/>
          </a:p>
        </p:txBody>
      </p:sp>
      <p:sp>
        <p:nvSpPr>
          <p:cNvPr id="3" name="Footer Placeholder 2">
            <a:extLst>
              <a:ext uri="{FF2B5EF4-FFF2-40B4-BE49-F238E27FC236}">
                <a16:creationId xmlns:a16="http://schemas.microsoft.com/office/drawing/2014/main" id="{C3D3311B-0E3F-40D8-9AB0-EFCC401570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FC664FB-F703-41AE-9C91-C2DB84360C00}"/>
              </a:ext>
            </a:extLst>
          </p:cNvPr>
          <p:cNvSpPr>
            <a:spLocks noGrp="1"/>
          </p:cNvSpPr>
          <p:nvPr>
            <p:ph type="sldNum" sz="quarter" idx="12"/>
          </p:nvPr>
        </p:nvSpPr>
        <p:spPr/>
        <p:txBody>
          <a:bodyPr/>
          <a:lstStyle/>
          <a:p>
            <a:fld id="{613759A3-135B-460F-918D-0F5D9C7C7B29}" type="slidenum">
              <a:rPr lang="en-US" smtClean="0"/>
              <a:t>‹#›</a:t>
            </a:fld>
            <a:endParaRPr lang="en-US"/>
          </a:p>
        </p:txBody>
      </p:sp>
    </p:spTree>
    <p:extLst>
      <p:ext uri="{BB962C8B-B14F-4D97-AF65-F5344CB8AC3E}">
        <p14:creationId xmlns:p14="http://schemas.microsoft.com/office/powerpoint/2010/main" val="3160796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360F7-9DB2-4370-A996-E98066FCF6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65925A-8F4B-42DF-8276-99415736DA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41454C-CE7A-492C-9285-6C42DA9BE2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BDB52EE-4C07-422F-9A89-06D0B780C498}"/>
              </a:ext>
            </a:extLst>
          </p:cNvPr>
          <p:cNvSpPr>
            <a:spLocks noGrp="1"/>
          </p:cNvSpPr>
          <p:nvPr>
            <p:ph type="dt" sz="half" idx="10"/>
          </p:nvPr>
        </p:nvSpPr>
        <p:spPr/>
        <p:txBody>
          <a:bodyPr/>
          <a:lstStyle/>
          <a:p>
            <a:fld id="{76EB5BF1-9119-47B0-B577-834F47AE2419}" type="datetimeFigureOut">
              <a:rPr lang="en-US" smtClean="0"/>
              <a:t>8/14/2019</a:t>
            </a:fld>
            <a:endParaRPr lang="en-US"/>
          </a:p>
        </p:txBody>
      </p:sp>
      <p:sp>
        <p:nvSpPr>
          <p:cNvPr id="6" name="Footer Placeholder 5">
            <a:extLst>
              <a:ext uri="{FF2B5EF4-FFF2-40B4-BE49-F238E27FC236}">
                <a16:creationId xmlns:a16="http://schemas.microsoft.com/office/drawing/2014/main" id="{6EE6CE4B-232D-4C5A-95A7-63B4F34CF8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EC04F8-7960-451C-93F8-F03DE2E1C505}"/>
              </a:ext>
            </a:extLst>
          </p:cNvPr>
          <p:cNvSpPr>
            <a:spLocks noGrp="1"/>
          </p:cNvSpPr>
          <p:nvPr>
            <p:ph type="sldNum" sz="quarter" idx="12"/>
          </p:nvPr>
        </p:nvSpPr>
        <p:spPr/>
        <p:txBody>
          <a:bodyPr/>
          <a:lstStyle/>
          <a:p>
            <a:fld id="{613759A3-135B-460F-918D-0F5D9C7C7B29}" type="slidenum">
              <a:rPr lang="en-US" smtClean="0"/>
              <a:t>‹#›</a:t>
            </a:fld>
            <a:endParaRPr lang="en-US"/>
          </a:p>
        </p:txBody>
      </p:sp>
    </p:spTree>
    <p:extLst>
      <p:ext uri="{BB962C8B-B14F-4D97-AF65-F5344CB8AC3E}">
        <p14:creationId xmlns:p14="http://schemas.microsoft.com/office/powerpoint/2010/main" val="2651433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30192-0CDE-4CE9-93DD-A3125F1AA6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124A9A-E03B-4BB5-8371-FFE32E016A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45B611-9182-48EF-8D3F-CEE3C27949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A6B0562-641F-430D-8086-26ABB9D8A127}"/>
              </a:ext>
            </a:extLst>
          </p:cNvPr>
          <p:cNvSpPr>
            <a:spLocks noGrp="1"/>
          </p:cNvSpPr>
          <p:nvPr>
            <p:ph type="dt" sz="half" idx="10"/>
          </p:nvPr>
        </p:nvSpPr>
        <p:spPr/>
        <p:txBody>
          <a:bodyPr/>
          <a:lstStyle/>
          <a:p>
            <a:fld id="{76EB5BF1-9119-47B0-B577-834F47AE2419}" type="datetimeFigureOut">
              <a:rPr lang="en-US" smtClean="0"/>
              <a:t>8/14/2019</a:t>
            </a:fld>
            <a:endParaRPr lang="en-US"/>
          </a:p>
        </p:txBody>
      </p:sp>
      <p:sp>
        <p:nvSpPr>
          <p:cNvPr id="6" name="Footer Placeholder 5">
            <a:extLst>
              <a:ext uri="{FF2B5EF4-FFF2-40B4-BE49-F238E27FC236}">
                <a16:creationId xmlns:a16="http://schemas.microsoft.com/office/drawing/2014/main" id="{89601C06-531E-4596-8C31-F4C1AAD81D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424C1A-D288-4D49-A7BF-97FD36DDD04D}"/>
              </a:ext>
            </a:extLst>
          </p:cNvPr>
          <p:cNvSpPr>
            <a:spLocks noGrp="1"/>
          </p:cNvSpPr>
          <p:nvPr>
            <p:ph type="sldNum" sz="quarter" idx="12"/>
          </p:nvPr>
        </p:nvSpPr>
        <p:spPr/>
        <p:txBody>
          <a:bodyPr/>
          <a:lstStyle/>
          <a:p>
            <a:fld id="{613759A3-135B-460F-918D-0F5D9C7C7B29}" type="slidenum">
              <a:rPr lang="en-US" smtClean="0"/>
              <a:t>‹#›</a:t>
            </a:fld>
            <a:endParaRPr lang="en-US"/>
          </a:p>
        </p:txBody>
      </p:sp>
    </p:spTree>
    <p:extLst>
      <p:ext uri="{BB962C8B-B14F-4D97-AF65-F5344CB8AC3E}">
        <p14:creationId xmlns:p14="http://schemas.microsoft.com/office/powerpoint/2010/main" val="488427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4E50BB-C041-4F37-A28E-3C91760B7E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B5C641-D887-4B81-9AE1-F8F3045671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204676-5EDF-4EE0-8647-F4EB76B634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EB5BF1-9119-47B0-B577-834F47AE2419}" type="datetimeFigureOut">
              <a:rPr lang="en-US" smtClean="0"/>
              <a:t>8/14/2019</a:t>
            </a:fld>
            <a:endParaRPr lang="en-US"/>
          </a:p>
        </p:txBody>
      </p:sp>
      <p:sp>
        <p:nvSpPr>
          <p:cNvPr id="5" name="Footer Placeholder 4">
            <a:extLst>
              <a:ext uri="{FF2B5EF4-FFF2-40B4-BE49-F238E27FC236}">
                <a16:creationId xmlns:a16="http://schemas.microsoft.com/office/drawing/2014/main" id="{53E44785-4F18-4A77-AEB6-3DF7B67BAC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2E0CB72-0B01-4873-A2B8-E335E081AA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759A3-135B-460F-918D-0F5D9C7C7B29}" type="slidenum">
              <a:rPr lang="en-US" smtClean="0"/>
              <a:t>‹#›</a:t>
            </a:fld>
            <a:endParaRPr lang="en-US"/>
          </a:p>
        </p:txBody>
      </p:sp>
    </p:spTree>
    <p:extLst>
      <p:ext uri="{BB962C8B-B14F-4D97-AF65-F5344CB8AC3E}">
        <p14:creationId xmlns:p14="http://schemas.microsoft.com/office/powerpoint/2010/main" val="1958800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982BB-4A9E-4D1A-8767-A81DE95C07A6}"/>
              </a:ext>
            </a:extLst>
          </p:cNvPr>
          <p:cNvSpPr>
            <a:spLocks noGrp="1"/>
          </p:cNvSpPr>
          <p:nvPr>
            <p:ph type="ctrTitle"/>
          </p:nvPr>
        </p:nvSpPr>
        <p:spPr/>
        <p:txBody>
          <a:bodyPr/>
          <a:lstStyle/>
          <a:p>
            <a:r>
              <a:rPr lang="en-US" dirty="0"/>
              <a:t>Florida Local Government Investment Trust	</a:t>
            </a:r>
          </a:p>
        </p:txBody>
      </p:sp>
      <p:sp>
        <p:nvSpPr>
          <p:cNvPr id="3" name="Subtitle 2">
            <a:extLst>
              <a:ext uri="{FF2B5EF4-FFF2-40B4-BE49-F238E27FC236}">
                <a16:creationId xmlns:a16="http://schemas.microsoft.com/office/drawing/2014/main" id="{5EAF477E-3A09-474D-8077-AB1A04B1732F}"/>
              </a:ext>
            </a:extLst>
          </p:cNvPr>
          <p:cNvSpPr>
            <a:spLocks noGrp="1"/>
          </p:cNvSpPr>
          <p:nvPr>
            <p:ph type="subTitle" idx="1"/>
          </p:nvPr>
        </p:nvSpPr>
        <p:spPr>
          <a:xfrm>
            <a:off x="1524000" y="3641794"/>
            <a:ext cx="9144000" cy="1655762"/>
          </a:xfrm>
        </p:spPr>
        <p:txBody>
          <a:bodyPr>
            <a:normAutofit lnSpcReduction="10000"/>
          </a:bodyPr>
          <a:lstStyle/>
          <a:p>
            <a:r>
              <a:rPr lang="en-US" dirty="0"/>
              <a:t>Annual Florida Trust Seminar</a:t>
            </a:r>
          </a:p>
          <a:p>
            <a:r>
              <a:rPr lang="en-US" dirty="0"/>
              <a:t>1:30PM – 2:20PM</a:t>
            </a:r>
          </a:p>
          <a:p>
            <a:endParaRPr lang="en-US" dirty="0"/>
          </a:p>
          <a:p>
            <a:r>
              <a:rPr lang="en-US" dirty="0"/>
              <a:t>Presenter: Faye Henry</a:t>
            </a:r>
          </a:p>
        </p:txBody>
      </p:sp>
    </p:spTree>
    <p:extLst>
      <p:ext uri="{BB962C8B-B14F-4D97-AF65-F5344CB8AC3E}">
        <p14:creationId xmlns:p14="http://schemas.microsoft.com/office/powerpoint/2010/main" val="991035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37BAD-0B37-4673-A4F8-8DDEA7260905}"/>
              </a:ext>
            </a:extLst>
          </p:cNvPr>
          <p:cNvSpPr>
            <a:spLocks noGrp="1"/>
          </p:cNvSpPr>
          <p:nvPr>
            <p:ph type="title"/>
          </p:nvPr>
        </p:nvSpPr>
        <p:spPr/>
        <p:txBody>
          <a:bodyPr/>
          <a:lstStyle/>
          <a:p>
            <a:r>
              <a:rPr lang="en-US" dirty="0"/>
              <a:t>Florida Local Government Investment Trust</a:t>
            </a:r>
            <a:br>
              <a:rPr lang="en-US" dirty="0"/>
            </a:br>
            <a:r>
              <a:rPr lang="en-US" dirty="0"/>
              <a:t>Annual Florida Trust Seminar</a:t>
            </a:r>
          </a:p>
        </p:txBody>
      </p:sp>
      <p:sp>
        <p:nvSpPr>
          <p:cNvPr id="3" name="Content Placeholder 2">
            <a:extLst>
              <a:ext uri="{FF2B5EF4-FFF2-40B4-BE49-F238E27FC236}">
                <a16:creationId xmlns:a16="http://schemas.microsoft.com/office/drawing/2014/main" id="{A7433350-1892-4883-837F-516CF7FF71AA}"/>
              </a:ext>
            </a:extLst>
          </p:cNvPr>
          <p:cNvSpPr>
            <a:spLocks noGrp="1"/>
          </p:cNvSpPr>
          <p:nvPr>
            <p:ph idx="1"/>
          </p:nvPr>
        </p:nvSpPr>
        <p:spPr/>
        <p:txBody>
          <a:bodyPr/>
          <a:lstStyle/>
          <a:p>
            <a:r>
              <a:rPr lang="en-US" dirty="0"/>
              <a:t>Excerpt Cash Forecast – shows that we are almost breakeven and only need to contribute bond payments.</a:t>
            </a:r>
          </a:p>
          <a:p>
            <a:r>
              <a:rPr lang="en-US" dirty="0"/>
              <a:t>Thus, bond payments for the year are invested in term investments that mature on the bond payment dates.</a:t>
            </a:r>
          </a:p>
          <a:p>
            <a:endParaRPr lang="en-US" dirty="0"/>
          </a:p>
          <a:p>
            <a:endParaRPr lang="en-US" dirty="0"/>
          </a:p>
        </p:txBody>
      </p:sp>
      <p:graphicFrame>
        <p:nvGraphicFramePr>
          <p:cNvPr id="4" name="Table 3">
            <a:extLst>
              <a:ext uri="{FF2B5EF4-FFF2-40B4-BE49-F238E27FC236}">
                <a16:creationId xmlns:a16="http://schemas.microsoft.com/office/drawing/2014/main" id="{036ED507-33B6-4C15-B40F-7DA7AECFB04D}"/>
              </a:ext>
            </a:extLst>
          </p:cNvPr>
          <p:cNvGraphicFramePr>
            <a:graphicFrameLocks noGrp="1"/>
          </p:cNvGraphicFramePr>
          <p:nvPr>
            <p:extLst>
              <p:ext uri="{D42A27DB-BD31-4B8C-83A1-F6EECF244321}">
                <p14:modId xmlns:p14="http://schemas.microsoft.com/office/powerpoint/2010/main" val="233152564"/>
              </p:ext>
            </p:extLst>
          </p:nvPr>
        </p:nvGraphicFramePr>
        <p:xfrm>
          <a:off x="2032000" y="4056489"/>
          <a:ext cx="8128000" cy="19202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359994864"/>
                    </a:ext>
                  </a:extLst>
                </a:gridCol>
                <a:gridCol w="4064000">
                  <a:extLst>
                    <a:ext uri="{9D8B030D-6E8A-4147-A177-3AD203B41FA5}">
                      <a16:colId xmlns:a16="http://schemas.microsoft.com/office/drawing/2014/main" val="1037075296"/>
                    </a:ext>
                  </a:extLst>
                </a:gridCol>
              </a:tblGrid>
              <a:tr h="355916">
                <a:tc>
                  <a:txBody>
                    <a:bodyPr/>
                    <a:lstStyle/>
                    <a:p>
                      <a:r>
                        <a:rPr lang="en-US" dirty="0"/>
                        <a:t>Description</a:t>
                      </a:r>
                    </a:p>
                  </a:txBody>
                  <a:tcPr/>
                </a:tc>
                <a:tc>
                  <a:txBody>
                    <a:bodyPr/>
                    <a:lstStyle/>
                    <a:p>
                      <a:r>
                        <a:rPr lang="en-US" dirty="0"/>
                        <a:t>Amount</a:t>
                      </a:r>
                    </a:p>
                  </a:txBody>
                  <a:tcPr/>
                </a:tc>
                <a:extLst>
                  <a:ext uri="{0D108BD9-81ED-4DB2-BD59-A6C34878D82A}">
                    <a16:rowId xmlns:a16="http://schemas.microsoft.com/office/drawing/2014/main" val="2354005725"/>
                  </a:ext>
                </a:extLst>
              </a:tr>
              <a:tr h="622852">
                <a:tc>
                  <a:txBody>
                    <a:bodyPr/>
                    <a:lstStyle/>
                    <a:p>
                      <a:r>
                        <a:rPr lang="en-US" dirty="0"/>
                        <a:t>Average Inflows (revenue sharing, deposits)</a:t>
                      </a:r>
                    </a:p>
                  </a:txBody>
                  <a:tcPr/>
                </a:tc>
                <a:tc>
                  <a:txBody>
                    <a:bodyPr/>
                    <a:lstStyle/>
                    <a:p>
                      <a:r>
                        <a:rPr lang="en-US" dirty="0"/>
                        <a:t>$23.8 Million</a:t>
                      </a:r>
                    </a:p>
                  </a:txBody>
                  <a:tcPr/>
                </a:tc>
                <a:extLst>
                  <a:ext uri="{0D108BD9-81ED-4DB2-BD59-A6C34878D82A}">
                    <a16:rowId xmlns:a16="http://schemas.microsoft.com/office/drawing/2014/main" val="1687149567"/>
                  </a:ext>
                </a:extLst>
              </a:tr>
              <a:tr h="889788">
                <a:tc>
                  <a:txBody>
                    <a:bodyPr/>
                    <a:lstStyle/>
                    <a:p>
                      <a:r>
                        <a:rPr lang="en-US" dirty="0"/>
                        <a:t>Average Outflows (not considering bond maturities and bond payments, considering check clearing)</a:t>
                      </a:r>
                    </a:p>
                  </a:txBody>
                  <a:tcPr/>
                </a:tc>
                <a:tc>
                  <a:txBody>
                    <a:bodyPr/>
                    <a:lstStyle/>
                    <a:p>
                      <a:r>
                        <a:rPr lang="en-US" dirty="0"/>
                        <a:t>$20.3 Million</a:t>
                      </a:r>
                    </a:p>
                  </a:txBody>
                  <a:tcPr/>
                </a:tc>
                <a:extLst>
                  <a:ext uri="{0D108BD9-81ED-4DB2-BD59-A6C34878D82A}">
                    <a16:rowId xmlns:a16="http://schemas.microsoft.com/office/drawing/2014/main" val="3176631817"/>
                  </a:ext>
                </a:extLst>
              </a:tr>
            </a:tbl>
          </a:graphicData>
        </a:graphic>
      </p:graphicFrame>
    </p:spTree>
    <p:extLst>
      <p:ext uri="{BB962C8B-B14F-4D97-AF65-F5344CB8AC3E}">
        <p14:creationId xmlns:p14="http://schemas.microsoft.com/office/powerpoint/2010/main" val="3071405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0780A-DE23-4ED0-8B63-33EFC6557C9F}"/>
              </a:ext>
            </a:extLst>
          </p:cNvPr>
          <p:cNvSpPr>
            <a:spLocks noGrp="1"/>
          </p:cNvSpPr>
          <p:nvPr>
            <p:ph type="title"/>
          </p:nvPr>
        </p:nvSpPr>
        <p:spPr/>
        <p:txBody>
          <a:bodyPr/>
          <a:lstStyle/>
          <a:p>
            <a:r>
              <a:rPr lang="en-US" dirty="0"/>
              <a:t>Florida Local Government Investment Trust</a:t>
            </a:r>
            <a:br>
              <a:rPr lang="en-US" dirty="0"/>
            </a:br>
            <a:r>
              <a:rPr lang="en-US" dirty="0"/>
              <a:t>Annual Florida Trust Seminar</a:t>
            </a:r>
          </a:p>
        </p:txBody>
      </p:sp>
      <p:sp>
        <p:nvSpPr>
          <p:cNvPr id="3" name="Content Placeholder 2">
            <a:extLst>
              <a:ext uri="{FF2B5EF4-FFF2-40B4-BE49-F238E27FC236}">
                <a16:creationId xmlns:a16="http://schemas.microsoft.com/office/drawing/2014/main" id="{4550A652-3189-4113-8487-1DF907241F85}"/>
              </a:ext>
            </a:extLst>
          </p:cNvPr>
          <p:cNvSpPr>
            <a:spLocks noGrp="1"/>
          </p:cNvSpPr>
          <p:nvPr>
            <p:ph idx="1"/>
          </p:nvPr>
        </p:nvSpPr>
        <p:spPr/>
        <p:txBody>
          <a:bodyPr/>
          <a:lstStyle/>
          <a:p>
            <a:r>
              <a:rPr lang="en-US" dirty="0"/>
              <a:t>Liquidity – what is it?</a:t>
            </a:r>
          </a:p>
          <a:p>
            <a:endParaRPr lang="en-US" dirty="0"/>
          </a:p>
          <a:p>
            <a:r>
              <a:rPr lang="en-US" dirty="0"/>
              <a:t>It is making sure there are sufficient funds to pay current liabilities</a:t>
            </a:r>
          </a:p>
          <a:p>
            <a:endParaRPr lang="en-US" dirty="0"/>
          </a:p>
          <a:p>
            <a:r>
              <a:rPr lang="en-US" dirty="0"/>
              <a:t>Can we manage liquidity and make positive returns for our municipality</a:t>
            </a:r>
          </a:p>
          <a:p>
            <a:pPr lvl="1"/>
            <a:r>
              <a:rPr lang="en-US" dirty="0"/>
              <a:t>Yes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64850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89FD9-2061-4157-A570-67425477E9E3}"/>
              </a:ext>
            </a:extLst>
          </p:cNvPr>
          <p:cNvSpPr>
            <a:spLocks noGrp="1"/>
          </p:cNvSpPr>
          <p:nvPr>
            <p:ph type="title"/>
          </p:nvPr>
        </p:nvSpPr>
        <p:spPr/>
        <p:txBody>
          <a:bodyPr/>
          <a:lstStyle/>
          <a:p>
            <a:r>
              <a:rPr lang="en-US" dirty="0"/>
              <a:t> Florida Local Government Investment Trust</a:t>
            </a:r>
            <a:br>
              <a:rPr lang="en-US" dirty="0"/>
            </a:br>
            <a:r>
              <a:rPr lang="en-US" dirty="0"/>
              <a:t>Annual Florida Trust Seminar</a:t>
            </a:r>
          </a:p>
        </p:txBody>
      </p:sp>
      <p:sp>
        <p:nvSpPr>
          <p:cNvPr id="3" name="Content Placeholder 2">
            <a:extLst>
              <a:ext uri="{FF2B5EF4-FFF2-40B4-BE49-F238E27FC236}">
                <a16:creationId xmlns:a16="http://schemas.microsoft.com/office/drawing/2014/main" id="{FFB37AB2-9ACA-4CA1-A98E-4DA0A4A1622E}"/>
              </a:ext>
            </a:extLst>
          </p:cNvPr>
          <p:cNvSpPr>
            <a:spLocks noGrp="1"/>
          </p:cNvSpPr>
          <p:nvPr>
            <p:ph idx="1"/>
          </p:nvPr>
        </p:nvSpPr>
        <p:spPr/>
        <p:txBody>
          <a:bodyPr/>
          <a:lstStyle/>
          <a:p>
            <a:r>
              <a:rPr lang="en-US" dirty="0"/>
              <a:t>By using the cash forecast and the specifics of how our municipality receives it funding.</a:t>
            </a:r>
          </a:p>
          <a:p>
            <a:endParaRPr lang="en-US" dirty="0"/>
          </a:p>
          <a:p>
            <a:r>
              <a:rPr lang="en-US" dirty="0"/>
              <a:t>Example, from the cash forecast, we manage the:</a:t>
            </a:r>
          </a:p>
          <a:p>
            <a:pPr lvl="1"/>
            <a:r>
              <a:rPr lang="en-US" dirty="0"/>
              <a:t>Bank balance in the operating bank account</a:t>
            </a:r>
          </a:p>
          <a:p>
            <a:pPr lvl="1"/>
            <a:r>
              <a:rPr lang="en-US" dirty="0"/>
              <a:t>Investment balances in the investment pool accounts</a:t>
            </a:r>
          </a:p>
          <a:p>
            <a:pPr lvl="1"/>
            <a:r>
              <a:rPr lang="en-US" dirty="0"/>
              <a:t>Bank balances in other money market accounts</a:t>
            </a:r>
          </a:p>
          <a:p>
            <a:pPr lvl="1"/>
            <a:r>
              <a:rPr lang="en-US" dirty="0"/>
              <a:t>Term amounts to 365days</a:t>
            </a:r>
          </a:p>
        </p:txBody>
      </p:sp>
    </p:spTree>
    <p:extLst>
      <p:ext uri="{BB962C8B-B14F-4D97-AF65-F5344CB8AC3E}">
        <p14:creationId xmlns:p14="http://schemas.microsoft.com/office/powerpoint/2010/main" val="4157637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104EE-47D6-4CC0-A95D-0AE9FF292089}"/>
              </a:ext>
            </a:extLst>
          </p:cNvPr>
          <p:cNvSpPr>
            <a:spLocks noGrp="1"/>
          </p:cNvSpPr>
          <p:nvPr>
            <p:ph type="title"/>
          </p:nvPr>
        </p:nvSpPr>
        <p:spPr/>
        <p:txBody>
          <a:bodyPr/>
          <a:lstStyle/>
          <a:p>
            <a:r>
              <a:rPr lang="en-US" dirty="0"/>
              <a:t>Florida Local Government Investment Trust</a:t>
            </a:r>
            <a:br>
              <a:rPr lang="en-US" dirty="0"/>
            </a:br>
            <a:r>
              <a:rPr lang="en-US" dirty="0"/>
              <a:t>Annual Florida Trust Seminar</a:t>
            </a:r>
          </a:p>
        </p:txBody>
      </p:sp>
      <p:sp>
        <p:nvSpPr>
          <p:cNvPr id="3" name="Content Placeholder 2">
            <a:extLst>
              <a:ext uri="{FF2B5EF4-FFF2-40B4-BE49-F238E27FC236}">
                <a16:creationId xmlns:a16="http://schemas.microsoft.com/office/drawing/2014/main" id="{A91C4FA4-2D4C-4747-9F82-117F3B635EF9}"/>
              </a:ext>
            </a:extLst>
          </p:cNvPr>
          <p:cNvSpPr>
            <a:spLocks noGrp="1"/>
          </p:cNvSpPr>
          <p:nvPr>
            <p:ph idx="1"/>
          </p:nvPr>
        </p:nvSpPr>
        <p:spPr/>
        <p:txBody>
          <a:bodyPr/>
          <a:lstStyle/>
          <a:p>
            <a:r>
              <a:rPr lang="en-US" dirty="0"/>
              <a:t>We received most of our funding in December and January of each fiscal year and from the previous slide you see that we do not have a short fall in an average month.</a:t>
            </a:r>
          </a:p>
          <a:p>
            <a:endParaRPr lang="en-US" dirty="0"/>
          </a:p>
          <a:p>
            <a:r>
              <a:rPr lang="en-US" dirty="0"/>
              <a:t>In months where we have bond payments, pension contributions we will have a shortfall.</a:t>
            </a:r>
          </a:p>
          <a:p>
            <a:endParaRPr lang="en-US" dirty="0"/>
          </a:p>
          <a:p>
            <a:r>
              <a:rPr lang="en-US" dirty="0"/>
              <a:t>Shortfalls are moved from the enhanced cash accounts</a:t>
            </a:r>
          </a:p>
          <a:p>
            <a:endParaRPr lang="en-US" dirty="0"/>
          </a:p>
        </p:txBody>
      </p:sp>
    </p:spTree>
    <p:extLst>
      <p:ext uri="{BB962C8B-B14F-4D97-AF65-F5344CB8AC3E}">
        <p14:creationId xmlns:p14="http://schemas.microsoft.com/office/powerpoint/2010/main" val="4286789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423FD-1C14-4B9C-A9A2-3C5CC54602FE}"/>
              </a:ext>
            </a:extLst>
          </p:cNvPr>
          <p:cNvSpPr>
            <a:spLocks noGrp="1"/>
          </p:cNvSpPr>
          <p:nvPr>
            <p:ph type="title"/>
          </p:nvPr>
        </p:nvSpPr>
        <p:spPr/>
        <p:txBody>
          <a:bodyPr/>
          <a:lstStyle/>
          <a:p>
            <a:r>
              <a:rPr lang="en-US" dirty="0"/>
              <a:t>Florida Local Government Investment Trust</a:t>
            </a:r>
            <a:br>
              <a:rPr lang="en-US" dirty="0"/>
            </a:br>
            <a:r>
              <a:rPr lang="en-US" dirty="0"/>
              <a:t>Sample Active Management – slide 14</a:t>
            </a:r>
          </a:p>
        </p:txBody>
      </p:sp>
      <p:sp>
        <p:nvSpPr>
          <p:cNvPr id="3" name="Content Placeholder 2">
            <a:extLst>
              <a:ext uri="{FF2B5EF4-FFF2-40B4-BE49-F238E27FC236}">
                <a16:creationId xmlns:a16="http://schemas.microsoft.com/office/drawing/2014/main" id="{2FE0C577-5E55-48B6-BB4B-F163FDE7FE5D}"/>
              </a:ext>
            </a:extLst>
          </p:cNvPr>
          <p:cNvSpPr>
            <a:spLocks noGrp="1"/>
          </p:cNvSpPr>
          <p:nvPr>
            <p:ph idx="1"/>
          </p:nvPr>
        </p:nvSpPr>
        <p:spPr/>
        <p:txBody>
          <a:bodyPr>
            <a:normAutofit lnSpcReduction="10000"/>
          </a:bodyPr>
          <a:lstStyle/>
          <a:p>
            <a:r>
              <a:rPr lang="en-US" dirty="0"/>
              <a:t>When the funds are received, they are immediately invested in four investment pools (for further analysis)</a:t>
            </a:r>
          </a:p>
          <a:p>
            <a:endParaRPr lang="en-US" dirty="0"/>
          </a:p>
          <a:p>
            <a:r>
              <a:rPr lang="en-US" dirty="0"/>
              <a:t>Then, we still have treasuries earning less than 2%, thus, we review the maturities.</a:t>
            </a:r>
          </a:p>
          <a:p>
            <a:endParaRPr lang="en-US" dirty="0"/>
          </a:p>
          <a:p>
            <a:r>
              <a:rPr lang="en-US" dirty="0"/>
              <a:t>We make an estimation of the maturities for the upcoming year, that portion of the current year inflows is invested in the long term portfolio if these investments can be invested in vehicles earning greater that the current MMF rate (link to investment strategy).</a:t>
            </a:r>
          </a:p>
        </p:txBody>
      </p:sp>
    </p:spTree>
    <p:extLst>
      <p:ext uri="{BB962C8B-B14F-4D97-AF65-F5344CB8AC3E}">
        <p14:creationId xmlns:p14="http://schemas.microsoft.com/office/powerpoint/2010/main" val="3311869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98EAD-F3E6-430A-A025-12A8A9D24AB4}"/>
              </a:ext>
            </a:extLst>
          </p:cNvPr>
          <p:cNvSpPr>
            <a:spLocks noGrp="1"/>
          </p:cNvSpPr>
          <p:nvPr>
            <p:ph type="title"/>
          </p:nvPr>
        </p:nvSpPr>
        <p:spPr/>
        <p:txBody>
          <a:bodyPr/>
          <a:lstStyle/>
          <a:p>
            <a:r>
              <a:rPr lang="en-US" dirty="0"/>
              <a:t>Florida Local Government Investment Trust</a:t>
            </a:r>
            <a:br>
              <a:rPr lang="en-US" dirty="0"/>
            </a:br>
            <a:r>
              <a:rPr lang="en-US" dirty="0"/>
              <a:t>Annual Florida Trust Seminar</a:t>
            </a:r>
          </a:p>
        </p:txBody>
      </p:sp>
      <p:sp>
        <p:nvSpPr>
          <p:cNvPr id="3" name="Content Placeholder 2">
            <a:extLst>
              <a:ext uri="{FF2B5EF4-FFF2-40B4-BE49-F238E27FC236}">
                <a16:creationId xmlns:a16="http://schemas.microsoft.com/office/drawing/2014/main" id="{78152E6E-233F-4AF2-B657-6BD21E683736}"/>
              </a:ext>
            </a:extLst>
          </p:cNvPr>
          <p:cNvSpPr>
            <a:spLocks noGrp="1"/>
          </p:cNvSpPr>
          <p:nvPr>
            <p:ph idx="1"/>
          </p:nvPr>
        </p:nvSpPr>
        <p:spPr/>
        <p:txBody>
          <a:bodyPr/>
          <a:lstStyle/>
          <a:p>
            <a:r>
              <a:rPr lang="en-US" dirty="0"/>
              <a:t>What is the end result?</a:t>
            </a:r>
          </a:p>
          <a:p>
            <a:pPr lvl="1"/>
            <a:r>
              <a:rPr lang="en-US" dirty="0"/>
              <a:t>More than double our short term investment returns</a:t>
            </a:r>
          </a:p>
          <a:p>
            <a:pPr lvl="1"/>
            <a:r>
              <a:rPr lang="en-US" dirty="0"/>
              <a:t>Increased our bond portfolio balance and coupon income by $500,000 per year</a:t>
            </a:r>
          </a:p>
        </p:txBody>
      </p:sp>
    </p:spTree>
    <p:extLst>
      <p:ext uri="{BB962C8B-B14F-4D97-AF65-F5344CB8AC3E}">
        <p14:creationId xmlns:p14="http://schemas.microsoft.com/office/powerpoint/2010/main" val="1135622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86E73-3E83-400A-8555-E8A9C6D3CDA5}"/>
              </a:ext>
            </a:extLst>
          </p:cNvPr>
          <p:cNvSpPr>
            <a:spLocks noGrp="1"/>
          </p:cNvSpPr>
          <p:nvPr>
            <p:ph type="title"/>
          </p:nvPr>
        </p:nvSpPr>
        <p:spPr/>
        <p:txBody>
          <a:bodyPr/>
          <a:lstStyle/>
          <a:p>
            <a:r>
              <a:rPr lang="en-US" dirty="0"/>
              <a:t>Florida Local Government Investment Trust</a:t>
            </a:r>
          </a:p>
        </p:txBody>
      </p:sp>
      <p:sp>
        <p:nvSpPr>
          <p:cNvPr id="3" name="Content Placeholder 2">
            <a:extLst>
              <a:ext uri="{FF2B5EF4-FFF2-40B4-BE49-F238E27FC236}">
                <a16:creationId xmlns:a16="http://schemas.microsoft.com/office/drawing/2014/main" id="{A8C1FEFD-439D-491A-809F-E32428A51EB5}"/>
              </a:ext>
            </a:extLst>
          </p:cNvPr>
          <p:cNvSpPr>
            <a:spLocks noGrp="1"/>
          </p:cNvSpPr>
          <p:nvPr>
            <p:ph idx="1"/>
          </p:nvPr>
        </p:nvSpPr>
        <p:spPr/>
        <p:txBody>
          <a:bodyPr/>
          <a:lstStyle/>
          <a:p>
            <a:r>
              <a:rPr lang="en-US" dirty="0"/>
              <a:t>Place 9 months of earnings and bond balance here</a:t>
            </a:r>
          </a:p>
          <a:p>
            <a:endParaRPr lang="en-US" dirty="0"/>
          </a:p>
          <a:p>
            <a:endParaRPr lang="en-US" dirty="0"/>
          </a:p>
        </p:txBody>
      </p:sp>
      <p:graphicFrame>
        <p:nvGraphicFramePr>
          <p:cNvPr id="4" name="Table 3">
            <a:extLst>
              <a:ext uri="{FF2B5EF4-FFF2-40B4-BE49-F238E27FC236}">
                <a16:creationId xmlns:a16="http://schemas.microsoft.com/office/drawing/2014/main" id="{6CF5469E-9F7A-491C-9D22-97A099D1BE65}"/>
              </a:ext>
            </a:extLst>
          </p:cNvPr>
          <p:cNvGraphicFramePr>
            <a:graphicFrameLocks noGrp="1"/>
          </p:cNvGraphicFramePr>
          <p:nvPr>
            <p:extLst>
              <p:ext uri="{D42A27DB-BD31-4B8C-83A1-F6EECF244321}">
                <p14:modId xmlns:p14="http://schemas.microsoft.com/office/powerpoint/2010/main" val="111427254"/>
              </p:ext>
            </p:extLst>
          </p:nvPr>
        </p:nvGraphicFramePr>
        <p:xfrm>
          <a:off x="2032000" y="3723860"/>
          <a:ext cx="8128000" cy="2663688"/>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4224101548"/>
                    </a:ext>
                  </a:extLst>
                </a:gridCol>
                <a:gridCol w="4064000">
                  <a:extLst>
                    <a:ext uri="{9D8B030D-6E8A-4147-A177-3AD203B41FA5}">
                      <a16:colId xmlns:a16="http://schemas.microsoft.com/office/drawing/2014/main" val="381891668"/>
                    </a:ext>
                  </a:extLst>
                </a:gridCol>
              </a:tblGrid>
              <a:tr h="887896">
                <a:tc>
                  <a:txBody>
                    <a:bodyPr/>
                    <a:lstStyle/>
                    <a:p>
                      <a:endParaRPr lang="en-US" dirty="0"/>
                    </a:p>
                  </a:txBody>
                  <a:tcPr/>
                </a:tc>
                <a:tc>
                  <a:txBody>
                    <a:bodyPr/>
                    <a:lstStyle/>
                    <a:p>
                      <a:endParaRPr lang="en-US"/>
                    </a:p>
                  </a:txBody>
                  <a:tcPr/>
                </a:tc>
                <a:extLst>
                  <a:ext uri="{0D108BD9-81ED-4DB2-BD59-A6C34878D82A}">
                    <a16:rowId xmlns:a16="http://schemas.microsoft.com/office/drawing/2014/main" val="2311559842"/>
                  </a:ext>
                </a:extLst>
              </a:tr>
              <a:tr h="887896">
                <a:tc>
                  <a:txBody>
                    <a:bodyPr/>
                    <a:lstStyle/>
                    <a:p>
                      <a:r>
                        <a:rPr lang="en-US" dirty="0"/>
                        <a:t>2018 Bond coupons</a:t>
                      </a:r>
                    </a:p>
                  </a:txBody>
                  <a:tcPr/>
                </a:tc>
                <a:tc>
                  <a:txBody>
                    <a:bodyPr/>
                    <a:lstStyle/>
                    <a:p>
                      <a:r>
                        <a:rPr lang="en-US" dirty="0"/>
                        <a:t>$1.7 Million</a:t>
                      </a:r>
                    </a:p>
                  </a:txBody>
                  <a:tcPr/>
                </a:tc>
                <a:extLst>
                  <a:ext uri="{0D108BD9-81ED-4DB2-BD59-A6C34878D82A}">
                    <a16:rowId xmlns:a16="http://schemas.microsoft.com/office/drawing/2014/main" val="3472600566"/>
                  </a:ext>
                </a:extLst>
              </a:tr>
              <a:tr h="887896">
                <a:tc>
                  <a:txBody>
                    <a:bodyPr/>
                    <a:lstStyle/>
                    <a:p>
                      <a:r>
                        <a:rPr lang="en-US" dirty="0"/>
                        <a:t>2019 expected coupons</a:t>
                      </a:r>
                    </a:p>
                  </a:txBody>
                  <a:tcPr/>
                </a:tc>
                <a:tc>
                  <a:txBody>
                    <a:bodyPr/>
                    <a:lstStyle/>
                    <a:p>
                      <a:r>
                        <a:rPr lang="en-US" dirty="0"/>
                        <a:t>$2.2 Million</a:t>
                      </a:r>
                    </a:p>
                  </a:txBody>
                  <a:tcPr/>
                </a:tc>
                <a:extLst>
                  <a:ext uri="{0D108BD9-81ED-4DB2-BD59-A6C34878D82A}">
                    <a16:rowId xmlns:a16="http://schemas.microsoft.com/office/drawing/2014/main" val="4071349507"/>
                  </a:ext>
                </a:extLst>
              </a:tr>
            </a:tbl>
          </a:graphicData>
        </a:graphic>
      </p:graphicFrame>
    </p:spTree>
    <p:extLst>
      <p:ext uri="{BB962C8B-B14F-4D97-AF65-F5344CB8AC3E}">
        <p14:creationId xmlns:p14="http://schemas.microsoft.com/office/powerpoint/2010/main" val="2315681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0D5D0-101F-4ED9-AAFD-831E13EA83B8}"/>
              </a:ext>
            </a:extLst>
          </p:cNvPr>
          <p:cNvSpPr>
            <a:spLocks noGrp="1"/>
          </p:cNvSpPr>
          <p:nvPr>
            <p:ph type="title"/>
          </p:nvPr>
        </p:nvSpPr>
        <p:spPr/>
        <p:txBody>
          <a:bodyPr/>
          <a:lstStyle/>
          <a:p>
            <a:r>
              <a:rPr lang="en-US" dirty="0"/>
              <a:t>Florida Local Government Investment Trust</a:t>
            </a:r>
            <a:br>
              <a:rPr lang="en-US" dirty="0"/>
            </a:br>
            <a:r>
              <a:rPr lang="en-US" dirty="0"/>
              <a:t>Florida Local Trust Seminar</a:t>
            </a:r>
          </a:p>
        </p:txBody>
      </p:sp>
      <p:sp>
        <p:nvSpPr>
          <p:cNvPr id="3" name="Content Placeholder 2">
            <a:extLst>
              <a:ext uri="{FF2B5EF4-FFF2-40B4-BE49-F238E27FC236}">
                <a16:creationId xmlns:a16="http://schemas.microsoft.com/office/drawing/2014/main" id="{FB7DB175-E2AD-490F-8DAD-1AD53F666B03}"/>
              </a:ext>
            </a:extLst>
          </p:cNvPr>
          <p:cNvSpPr>
            <a:spLocks noGrp="1"/>
          </p:cNvSpPr>
          <p:nvPr>
            <p:ph idx="1"/>
          </p:nvPr>
        </p:nvSpPr>
        <p:spPr/>
        <p:txBody>
          <a:bodyPr/>
          <a:lstStyle/>
          <a:p>
            <a:r>
              <a:rPr lang="en-US" dirty="0"/>
              <a:t>How do we work with other departments to achieve the returns?</a:t>
            </a:r>
          </a:p>
          <a:p>
            <a:pPr lvl="1"/>
            <a:r>
              <a:rPr lang="en-US" dirty="0"/>
              <a:t>Accounts payable – we pay bills on the due date</a:t>
            </a:r>
          </a:p>
          <a:p>
            <a:pPr lvl="1"/>
            <a:r>
              <a:rPr lang="en-US" dirty="0"/>
              <a:t>Payroll – reduced # of wires</a:t>
            </a:r>
          </a:p>
          <a:p>
            <a:pPr lvl="1"/>
            <a:r>
              <a:rPr lang="en-US" dirty="0"/>
              <a:t>Procurement – we pay </a:t>
            </a:r>
            <a:r>
              <a:rPr lang="en-US" dirty="0" err="1"/>
              <a:t>pcard</a:t>
            </a:r>
            <a:r>
              <a:rPr lang="en-US" dirty="0"/>
              <a:t> on the due date and invest funds up to due date</a:t>
            </a:r>
          </a:p>
          <a:p>
            <a:pPr lvl="1"/>
            <a:r>
              <a:rPr lang="en-US" dirty="0"/>
              <a:t>Started initiative to pay ACH, hopefully move to more innovative forms of payment in the future</a:t>
            </a:r>
          </a:p>
        </p:txBody>
      </p:sp>
    </p:spTree>
    <p:extLst>
      <p:ext uri="{BB962C8B-B14F-4D97-AF65-F5344CB8AC3E}">
        <p14:creationId xmlns:p14="http://schemas.microsoft.com/office/powerpoint/2010/main" val="2890437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F82CE-247A-4D1C-8396-DE73165DDC01}"/>
              </a:ext>
            </a:extLst>
          </p:cNvPr>
          <p:cNvSpPr>
            <a:spLocks noGrp="1"/>
          </p:cNvSpPr>
          <p:nvPr>
            <p:ph type="title"/>
          </p:nvPr>
        </p:nvSpPr>
        <p:spPr/>
        <p:txBody>
          <a:bodyPr/>
          <a:lstStyle/>
          <a:p>
            <a:r>
              <a:rPr lang="en-US" dirty="0"/>
              <a:t>Florida Local Government Investment Trust</a:t>
            </a:r>
            <a:br>
              <a:rPr lang="en-US" dirty="0"/>
            </a:br>
            <a:r>
              <a:rPr lang="en-US" dirty="0"/>
              <a:t>Annual Florida Trust Seminar</a:t>
            </a:r>
          </a:p>
        </p:txBody>
      </p:sp>
      <p:sp>
        <p:nvSpPr>
          <p:cNvPr id="3" name="Content Placeholder 2">
            <a:extLst>
              <a:ext uri="{FF2B5EF4-FFF2-40B4-BE49-F238E27FC236}">
                <a16:creationId xmlns:a16="http://schemas.microsoft.com/office/drawing/2014/main" id="{58A9066E-B02E-4CFA-AC1A-86D096BD3FC8}"/>
              </a:ext>
            </a:extLst>
          </p:cNvPr>
          <p:cNvSpPr>
            <a:spLocks noGrp="1"/>
          </p:cNvSpPr>
          <p:nvPr>
            <p:ph idx="1"/>
          </p:nvPr>
        </p:nvSpPr>
        <p:spPr/>
        <p:txBody>
          <a:bodyPr/>
          <a:lstStyle/>
          <a:p>
            <a:r>
              <a:rPr lang="en-US" dirty="0"/>
              <a:t>Bank relationships – how do we use them</a:t>
            </a:r>
          </a:p>
          <a:p>
            <a:pPr lvl="1"/>
            <a:r>
              <a:rPr lang="en-US" dirty="0"/>
              <a:t>Increase our MMF rates</a:t>
            </a:r>
          </a:p>
          <a:p>
            <a:pPr lvl="1"/>
            <a:r>
              <a:rPr lang="en-US" dirty="0"/>
              <a:t>See what new tools are out there, focus on payment systems</a:t>
            </a:r>
          </a:p>
          <a:p>
            <a:pPr lvl="1"/>
            <a:r>
              <a:rPr lang="en-US" dirty="0"/>
              <a:t>Cybersecurity</a:t>
            </a:r>
          </a:p>
          <a:p>
            <a:pPr lvl="1"/>
            <a:r>
              <a:rPr lang="en-US" dirty="0"/>
              <a:t>Business Continuity (wires, vendor payments)</a:t>
            </a:r>
          </a:p>
          <a:p>
            <a:pPr lvl="1"/>
            <a:r>
              <a:rPr lang="en-US" dirty="0"/>
              <a:t>Keeping abreast with technology</a:t>
            </a:r>
          </a:p>
        </p:txBody>
      </p:sp>
    </p:spTree>
    <p:extLst>
      <p:ext uri="{BB962C8B-B14F-4D97-AF65-F5344CB8AC3E}">
        <p14:creationId xmlns:p14="http://schemas.microsoft.com/office/powerpoint/2010/main" val="372998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DBBE7-4398-49F4-91BB-78DA91D42F31}"/>
              </a:ext>
            </a:extLst>
          </p:cNvPr>
          <p:cNvSpPr>
            <a:spLocks noGrp="1"/>
          </p:cNvSpPr>
          <p:nvPr>
            <p:ph type="title"/>
          </p:nvPr>
        </p:nvSpPr>
        <p:spPr/>
        <p:txBody>
          <a:bodyPr/>
          <a:lstStyle/>
          <a:p>
            <a:r>
              <a:rPr lang="en-US" dirty="0"/>
              <a:t>Florida Local Government Investment Trust</a:t>
            </a:r>
            <a:br>
              <a:rPr lang="en-US" dirty="0"/>
            </a:br>
            <a:r>
              <a:rPr lang="en-US" dirty="0"/>
              <a:t>Annual Florida Trust Seminar</a:t>
            </a:r>
          </a:p>
        </p:txBody>
      </p:sp>
      <p:sp>
        <p:nvSpPr>
          <p:cNvPr id="3" name="Content Placeholder 2">
            <a:extLst>
              <a:ext uri="{FF2B5EF4-FFF2-40B4-BE49-F238E27FC236}">
                <a16:creationId xmlns:a16="http://schemas.microsoft.com/office/drawing/2014/main" id="{042AB898-8966-4B1C-92B0-1CCD1955998D}"/>
              </a:ext>
            </a:extLst>
          </p:cNvPr>
          <p:cNvSpPr>
            <a:spLocks noGrp="1"/>
          </p:cNvSpPr>
          <p:nvPr>
            <p:ph idx="1"/>
          </p:nvPr>
        </p:nvSpPr>
        <p:spPr/>
        <p:txBody>
          <a:bodyPr/>
          <a:lstStyle/>
          <a:p>
            <a:r>
              <a:rPr lang="en-US" dirty="0"/>
              <a:t>Economic indicators – how do we use them</a:t>
            </a:r>
          </a:p>
          <a:p>
            <a:pPr lvl="1"/>
            <a:r>
              <a:rPr lang="en-US" dirty="0"/>
              <a:t>Update our investment strategy</a:t>
            </a:r>
          </a:p>
          <a:p>
            <a:pPr lvl="2"/>
            <a:r>
              <a:rPr lang="en-US" dirty="0"/>
              <a:t>For example, if you believe the current Bloomberg indicator that there is a 35% chance of a downturn, then, where should you invest?</a:t>
            </a:r>
          </a:p>
          <a:p>
            <a:pPr lvl="2"/>
            <a:r>
              <a:rPr lang="en-US" dirty="0"/>
              <a:t>If you also believe that we have a ‘crumbling’ infrastructure and coupled with the downturn prediction then, I update the strategy to buy defensive companies.</a:t>
            </a:r>
          </a:p>
          <a:p>
            <a:pPr lvl="2"/>
            <a:r>
              <a:rPr lang="en-US" dirty="0"/>
              <a:t>Groceries, power grids (and possibly blockchain technology)</a:t>
            </a:r>
          </a:p>
          <a:p>
            <a:pPr lvl="2"/>
            <a:endParaRPr lang="en-US" dirty="0"/>
          </a:p>
          <a:p>
            <a:pPr lvl="2"/>
            <a:r>
              <a:rPr lang="en-US" dirty="0"/>
              <a:t>On slide 14, I mentioned the budget for bond purchases, above is the strategy for purchasing these bonds.</a:t>
            </a:r>
          </a:p>
          <a:p>
            <a:pPr lvl="2"/>
            <a:endParaRPr lang="en-US" dirty="0"/>
          </a:p>
        </p:txBody>
      </p:sp>
    </p:spTree>
    <p:extLst>
      <p:ext uri="{BB962C8B-B14F-4D97-AF65-F5344CB8AC3E}">
        <p14:creationId xmlns:p14="http://schemas.microsoft.com/office/powerpoint/2010/main" val="1041724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A6C53-2794-41A2-BE9F-F78BA90DBAD6}"/>
              </a:ext>
            </a:extLst>
          </p:cNvPr>
          <p:cNvSpPr>
            <a:spLocks noGrp="1"/>
          </p:cNvSpPr>
          <p:nvPr>
            <p:ph type="title"/>
          </p:nvPr>
        </p:nvSpPr>
        <p:spPr/>
        <p:txBody>
          <a:bodyPr/>
          <a:lstStyle/>
          <a:p>
            <a:r>
              <a:rPr lang="en-US" dirty="0"/>
              <a:t>Florida Local Government Investment Trust</a:t>
            </a:r>
            <a:br>
              <a:rPr lang="en-US" dirty="0"/>
            </a:br>
            <a:r>
              <a:rPr lang="en-US" dirty="0"/>
              <a:t>Annual Florida Trust Seminar</a:t>
            </a:r>
          </a:p>
        </p:txBody>
      </p:sp>
      <p:sp>
        <p:nvSpPr>
          <p:cNvPr id="3" name="Content Placeholder 2">
            <a:extLst>
              <a:ext uri="{FF2B5EF4-FFF2-40B4-BE49-F238E27FC236}">
                <a16:creationId xmlns:a16="http://schemas.microsoft.com/office/drawing/2014/main" id="{30F4996A-A5A9-487C-9C62-48E01706716A}"/>
              </a:ext>
            </a:extLst>
          </p:cNvPr>
          <p:cNvSpPr>
            <a:spLocks noGrp="1"/>
          </p:cNvSpPr>
          <p:nvPr>
            <p:ph idx="1"/>
          </p:nvPr>
        </p:nvSpPr>
        <p:spPr/>
        <p:txBody>
          <a:bodyPr>
            <a:normAutofit lnSpcReduction="10000"/>
          </a:bodyPr>
          <a:lstStyle/>
          <a:p>
            <a:r>
              <a:rPr lang="en-US" dirty="0"/>
              <a:t>Introduction – Economic Update for City Treasurers</a:t>
            </a:r>
          </a:p>
          <a:p>
            <a:endParaRPr lang="en-US" dirty="0"/>
          </a:p>
          <a:p>
            <a:r>
              <a:rPr lang="en-US" dirty="0"/>
              <a:t>Who am I?</a:t>
            </a:r>
          </a:p>
          <a:p>
            <a:pPr lvl="1"/>
            <a:r>
              <a:rPr lang="en-US" dirty="0"/>
              <a:t>BSc</a:t>
            </a:r>
          </a:p>
          <a:p>
            <a:pPr lvl="1"/>
            <a:r>
              <a:rPr lang="en-US" dirty="0"/>
              <a:t>MA – Economics</a:t>
            </a:r>
          </a:p>
          <a:p>
            <a:pPr lvl="1"/>
            <a:r>
              <a:rPr lang="en-US" dirty="0"/>
              <a:t>CPA, CTP, CFE, CGMA</a:t>
            </a:r>
          </a:p>
          <a:p>
            <a:pPr lvl="1"/>
            <a:endParaRPr lang="en-US" dirty="0"/>
          </a:p>
          <a:p>
            <a:pPr lvl="1"/>
            <a:r>
              <a:rPr lang="en-US" dirty="0"/>
              <a:t>Training and Experience</a:t>
            </a:r>
          </a:p>
          <a:p>
            <a:pPr lvl="2"/>
            <a:r>
              <a:rPr lang="en-US" dirty="0"/>
              <a:t>Internal Audit – Insurance Investments</a:t>
            </a:r>
          </a:p>
          <a:p>
            <a:pPr lvl="2"/>
            <a:r>
              <a:rPr lang="en-US" dirty="0"/>
              <a:t>Assistant Treasurer – P&amp;C Insurance</a:t>
            </a:r>
          </a:p>
          <a:p>
            <a:pPr lvl="2"/>
            <a:r>
              <a:rPr lang="en-US" dirty="0"/>
              <a:t>Treasurer – City of Delray Beach, City of Port St Lucie</a:t>
            </a:r>
          </a:p>
        </p:txBody>
      </p:sp>
    </p:spTree>
    <p:extLst>
      <p:ext uri="{BB962C8B-B14F-4D97-AF65-F5344CB8AC3E}">
        <p14:creationId xmlns:p14="http://schemas.microsoft.com/office/powerpoint/2010/main" val="252449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AF256-F51C-4491-ABFC-FFE75EAD8C6A}"/>
              </a:ext>
            </a:extLst>
          </p:cNvPr>
          <p:cNvSpPr>
            <a:spLocks noGrp="1"/>
          </p:cNvSpPr>
          <p:nvPr>
            <p:ph type="title"/>
          </p:nvPr>
        </p:nvSpPr>
        <p:spPr/>
        <p:txBody>
          <a:bodyPr/>
          <a:lstStyle/>
          <a:p>
            <a:r>
              <a:rPr lang="en-US" dirty="0"/>
              <a:t>Florida Local Government Investment Trust</a:t>
            </a:r>
            <a:br>
              <a:rPr lang="en-US" dirty="0"/>
            </a:br>
            <a:r>
              <a:rPr lang="en-US" dirty="0"/>
              <a:t>Annual Florida Trust Seminar</a:t>
            </a:r>
          </a:p>
        </p:txBody>
      </p:sp>
      <p:sp>
        <p:nvSpPr>
          <p:cNvPr id="3" name="Content Placeholder 2">
            <a:extLst>
              <a:ext uri="{FF2B5EF4-FFF2-40B4-BE49-F238E27FC236}">
                <a16:creationId xmlns:a16="http://schemas.microsoft.com/office/drawing/2014/main" id="{86A0671D-A99D-48B7-9EA0-1B47F0FBB4A3}"/>
              </a:ext>
            </a:extLst>
          </p:cNvPr>
          <p:cNvSpPr>
            <a:spLocks noGrp="1"/>
          </p:cNvSpPr>
          <p:nvPr>
            <p:ph idx="1"/>
          </p:nvPr>
        </p:nvSpPr>
        <p:spPr/>
        <p:txBody>
          <a:bodyPr/>
          <a:lstStyle/>
          <a:p>
            <a:r>
              <a:rPr lang="en-US" dirty="0"/>
              <a:t>Poll question</a:t>
            </a:r>
          </a:p>
          <a:p>
            <a:endParaRPr lang="en-US" dirty="0"/>
          </a:p>
          <a:p>
            <a:r>
              <a:rPr lang="en-US" dirty="0"/>
              <a:t>How many of you use an investment strategy?</a:t>
            </a:r>
          </a:p>
        </p:txBody>
      </p:sp>
    </p:spTree>
    <p:extLst>
      <p:ext uri="{BB962C8B-B14F-4D97-AF65-F5344CB8AC3E}">
        <p14:creationId xmlns:p14="http://schemas.microsoft.com/office/powerpoint/2010/main" val="1774489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02C22-B902-42C7-9C51-3BEB47E334D8}"/>
              </a:ext>
            </a:extLst>
          </p:cNvPr>
          <p:cNvSpPr>
            <a:spLocks noGrp="1"/>
          </p:cNvSpPr>
          <p:nvPr>
            <p:ph type="title"/>
          </p:nvPr>
        </p:nvSpPr>
        <p:spPr/>
        <p:txBody>
          <a:bodyPr/>
          <a:lstStyle/>
          <a:p>
            <a:r>
              <a:rPr lang="en-US" dirty="0"/>
              <a:t>Florida Local Government Investment Trust</a:t>
            </a:r>
            <a:br>
              <a:rPr lang="en-US" dirty="0"/>
            </a:br>
            <a:r>
              <a:rPr lang="en-US" dirty="0"/>
              <a:t>Annual Florida Trust Seminar</a:t>
            </a:r>
          </a:p>
        </p:txBody>
      </p:sp>
      <p:sp>
        <p:nvSpPr>
          <p:cNvPr id="3" name="Content Placeholder 2">
            <a:extLst>
              <a:ext uri="{FF2B5EF4-FFF2-40B4-BE49-F238E27FC236}">
                <a16:creationId xmlns:a16="http://schemas.microsoft.com/office/drawing/2014/main" id="{192FBC1C-B966-4517-8C06-01296CF97D8D}"/>
              </a:ext>
            </a:extLst>
          </p:cNvPr>
          <p:cNvSpPr>
            <a:spLocks noGrp="1"/>
          </p:cNvSpPr>
          <p:nvPr>
            <p:ph idx="1"/>
          </p:nvPr>
        </p:nvSpPr>
        <p:spPr/>
        <p:txBody>
          <a:bodyPr/>
          <a:lstStyle/>
          <a:p>
            <a:r>
              <a:rPr lang="en-US" dirty="0"/>
              <a:t>Sample of investment strategy, update at least quarterly</a:t>
            </a:r>
          </a:p>
          <a:p>
            <a:endParaRPr lang="en-US" dirty="0"/>
          </a:p>
          <a:p>
            <a:r>
              <a:rPr lang="en-US" dirty="0"/>
              <a:t>Took the investment policy and along with market overview and S&amp;P 500, came up with list of companies and I keep updating that list.</a:t>
            </a:r>
          </a:p>
          <a:p>
            <a:endParaRPr lang="en-US" dirty="0"/>
          </a:p>
          <a:p>
            <a:r>
              <a:rPr lang="en-US" dirty="0"/>
              <a:t>Give an example here – Microsoft and Walmart</a:t>
            </a:r>
          </a:p>
        </p:txBody>
      </p:sp>
    </p:spTree>
    <p:extLst>
      <p:ext uri="{BB962C8B-B14F-4D97-AF65-F5344CB8AC3E}">
        <p14:creationId xmlns:p14="http://schemas.microsoft.com/office/powerpoint/2010/main" val="2006869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A0895-B2C4-4923-B7BA-396DCFBEF898}"/>
              </a:ext>
            </a:extLst>
          </p:cNvPr>
          <p:cNvSpPr>
            <a:spLocks noGrp="1"/>
          </p:cNvSpPr>
          <p:nvPr>
            <p:ph type="title"/>
          </p:nvPr>
        </p:nvSpPr>
        <p:spPr/>
        <p:txBody>
          <a:bodyPr/>
          <a:lstStyle/>
          <a:p>
            <a:r>
              <a:rPr lang="en-US" dirty="0"/>
              <a:t>Florida Local Government Investment Trust</a:t>
            </a:r>
            <a:br>
              <a:rPr lang="en-US" dirty="0"/>
            </a:br>
            <a:r>
              <a:rPr lang="en-US" dirty="0"/>
              <a:t>Annual Florida Trust Seminar</a:t>
            </a:r>
          </a:p>
        </p:txBody>
      </p:sp>
      <p:sp>
        <p:nvSpPr>
          <p:cNvPr id="3" name="Content Placeholder 2">
            <a:extLst>
              <a:ext uri="{FF2B5EF4-FFF2-40B4-BE49-F238E27FC236}">
                <a16:creationId xmlns:a16="http://schemas.microsoft.com/office/drawing/2014/main" id="{CE699789-6776-4906-954F-DF23F01C724D}"/>
              </a:ext>
            </a:extLst>
          </p:cNvPr>
          <p:cNvSpPr>
            <a:spLocks noGrp="1"/>
          </p:cNvSpPr>
          <p:nvPr>
            <p:ph idx="1"/>
          </p:nvPr>
        </p:nvSpPr>
        <p:spPr/>
        <p:txBody>
          <a:bodyPr/>
          <a:lstStyle/>
          <a:p>
            <a:r>
              <a:rPr lang="en-US" dirty="0"/>
              <a:t>Reporting Issues</a:t>
            </a:r>
          </a:p>
          <a:p>
            <a:pPr lvl="1"/>
            <a:r>
              <a:rPr lang="en-US" dirty="0"/>
              <a:t>Quarterly</a:t>
            </a:r>
          </a:p>
          <a:p>
            <a:pPr lvl="1"/>
            <a:r>
              <a:rPr lang="en-US" dirty="0"/>
              <a:t>Discuss returns versus income with senior management</a:t>
            </a:r>
          </a:p>
          <a:p>
            <a:pPr lvl="1"/>
            <a:r>
              <a:rPr lang="en-US" dirty="0"/>
              <a:t>Managing and discussing unrealized losses and gains (with the current drop we should be seeing gains) – should we sell or not</a:t>
            </a:r>
          </a:p>
        </p:txBody>
      </p:sp>
    </p:spTree>
    <p:extLst>
      <p:ext uri="{BB962C8B-B14F-4D97-AF65-F5344CB8AC3E}">
        <p14:creationId xmlns:p14="http://schemas.microsoft.com/office/powerpoint/2010/main" val="2072781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6DAEF-EF3E-4A2F-82B1-64DBACB894F7}"/>
              </a:ext>
            </a:extLst>
          </p:cNvPr>
          <p:cNvSpPr>
            <a:spLocks noGrp="1"/>
          </p:cNvSpPr>
          <p:nvPr>
            <p:ph type="title"/>
          </p:nvPr>
        </p:nvSpPr>
        <p:spPr/>
        <p:txBody>
          <a:bodyPr/>
          <a:lstStyle/>
          <a:p>
            <a:r>
              <a:rPr lang="en-US" dirty="0"/>
              <a:t>Florida Local Government Investment Trust</a:t>
            </a:r>
            <a:br>
              <a:rPr lang="en-US" dirty="0"/>
            </a:br>
            <a:r>
              <a:rPr lang="en-US" dirty="0"/>
              <a:t>Annual Florida Trust Seminar</a:t>
            </a:r>
          </a:p>
        </p:txBody>
      </p:sp>
      <p:sp>
        <p:nvSpPr>
          <p:cNvPr id="3" name="Content Placeholder 2">
            <a:extLst>
              <a:ext uri="{FF2B5EF4-FFF2-40B4-BE49-F238E27FC236}">
                <a16:creationId xmlns:a16="http://schemas.microsoft.com/office/drawing/2014/main" id="{E7637891-A747-40C5-9CB1-76BA63F778E6}"/>
              </a:ext>
            </a:extLst>
          </p:cNvPr>
          <p:cNvSpPr>
            <a:spLocks noGrp="1"/>
          </p:cNvSpPr>
          <p:nvPr>
            <p:ph idx="1"/>
          </p:nvPr>
        </p:nvSpPr>
        <p:spPr/>
        <p:txBody>
          <a:bodyPr/>
          <a:lstStyle/>
          <a:p>
            <a:r>
              <a:rPr lang="en-US" dirty="0"/>
              <a:t>Survey of recent economic indicators – Bloomberg</a:t>
            </a:r>
          </a:p>
          <a:p>
            <a:r>
              <a:rPr lang="en-US" dirty="0"/>
              <a:t>Discuss most recent trends</a:t>
            </a:r>
          </a:p>
          <a:p>
            <a:pPr lvl="1"/>
            <a:r>
              <a:rPr lang="en-US" dirty="0"/>
              <a:t>What do I use – Inventories, currency strength, inflation, unemployment</a:t>
            </a:r>
          </a:p>
          <a:p>
            <a:pPr lvl="2"/>
            <a:r>
              <a:rPr lang="en-US" dirty="0"/>
              <a:t>Currency strength – are our exports too expensive</a:t>
            </a:r>
          </a:p>
          <a:p>
            <a:pPr lvl="2"/>
            <a:r>
              <a:rPr lang="en-US" dirty="0"/>
              <a:t>Are we seeing a pile up of inventories</a:t>
            </a:r>
          </a:p>
          <a:p>
            <a:pPr lvl="2"/>
            <a:r>
              <a:rPr lang="en-US" dirty="0"/>
              <a:t>New unemployment claims</a:t>
            </a:r>
          </a:p>
          <a:p>
            <a:pPr lvl="2"/>
            <a:r>
              <a:rPr lang="en-US" dirty="0"/>
              <a:t>Why important – for corporate bond purchases</a:t>
            </a:r>
          </a:p>
        </p:txBody>
      </p:sp>
    </p:spTree>
    <p:extLst>
      <p:ext uri="{BB962C8B-B14F-4D97-AF65-F5344CB8AC3E}">
        <p14:creationId xmlns:p14="http://schemas.microsoft.com/office/powerpoint/2010/main" val="4191177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6C74-76A0-4C6C-ABC0-A05BB00F8679}"/>
              </a:ext>
            </a:extLst>
          </p:cNvPr>
          <p:cNvSpPr>
            <a:spLocks noGrp="1"/>
          </p:cNvSpPr>
          <p:nvPr>
            <p:ph type="title"/>
          </p:nvPr>
        </p:nvSpPr>
        <p:spPr/>
        <p:txBody>
          <a:bodyPr/>
          <a:lstStyle/>
          <a:p>
            <a:r>
              <a:rPr lang="en-US" dirty="0"/>
              <a:t>Florida Local Government Investment Trust</a:t>
            </a:r>
            <a:br>
              <a:rPr lang="en-US" dirty="0"/>
            </a:br>
            <a:r>
              <a:rPr lang="en-US" dirty="0"/>
              <a:t>Annual Florida Trust Seminar</a:t>
            </a:r>
          </a:p>
        </p:txBody>
      </p:sp>
      <p:sp>
        <p:nvSpPr>
          <p:cNvPr id="3" name="Content Placeholder 2">
            <a:extLst>
              <a:ext uri="{FF2B5EF4-FFF2-40B4-BE49-F238E27FC236}">
                <a16:creationId xmlns:a16="http://schemas.microsoft.com/office/drawing/2014/main" id="{D6584C20-3063-4D4E-A1D2-642ECEC409FB}"/>
              </a:ext>
            </a:extLst>
          </p:cNvPr>
          <p:cNvSpPr>
            <a:spLocks noGrp="1"/>
          </p:cNvSpPr>
          <p:nvPr>
            <p:ph idx="1"/>
          </p:nvPr>
        </p:nvSpPr>
        <p:spPr/>
        <p:txBody>
          <a:bodyPr/>
          <a:lstStyle/>
          <a:p>
            <a:r>
              <a:rPr lang="en-US" dirty="0"/>
              <a:t>Excerpt Bloomberg - ECO</a:t>
            </a:r>
          </a:p>
        </p:txBody>
      </p:sp>
      <p:graphicFrame>
        <p:nvGraphicFramePr>
          <p:cNvPr id="4" name="Object 3">
            <a:extLst>
              <a:ext uri="{FF2B5EF4-FFF2-40B4-BE49-F238E27FC236}">
                <a16:creationId xmlns:a16="http://schemas.microsoft.com/office/drawing/2014/main" id="{FA31778F-7BF7-49CC-A2B6-4D080019C65E}"/>
              </a:ext>
            </a:extLst>
          </p:cNvPr>
          <p:cNvGraphicFramePr>
            <a:graphicFrameLocks noChangeAspect="1"/>
          </p:cNvGraphicFramePr>
          <p:nvPr>
            <p:extLst>
              <p:ext uri="{D42A27DB-BD31-4B8C-83A1-F6EECF244321}">
                <p14:modId xmlns:p14="http://schemas.microsoft.com/office/powerpoint/2010/main" val="1510385824"/>
              </p:ext>
            </p:extLst>
          </p:nvPr>
        </p:nvGraphicFramePr>
        <p:xfrm>
          <a:off x="2219324" y="2184400"/>
          <a:ext cx="8739407" cy="3386406"/>
        </p:xfrm>
        <a:graphic>
          <a:graphicData uri="http://schemas.openxmlformats.org/presentationml/2006/ole">
            <mc:AlternateContent xmlns:mc="http://schemas.openxmlformats.org/markup-compatibility/2006">
              <mc:Choice xmlns:v="urn:schemas-microsoft-com:vml" Requires="v">
                <p:oleObj spid="_x0000_s1027" name="Worksheet" r:id="rId3" imgW="7753270" imgH="2486084" progId="Excel.Sheet.12">
                  <p:embed/>
                </p:oleObj>
              </mc:Choice>
              <mc:Fallback>
                <p:oleObj name="Worksheet" r:id="rId3" imgW="7753270" imgH="2486084" progId="Excel.Sheet.12">
                  <p:embed/>
                  <p:pic>
                    <p:nvPicPr>
                      <p:cNvPr id="0" name=""/>
                      <p:cNvPicPr/>
                      <p:nvPr/>
                    </p:nvPicPr>
                    <p:blipFill>
                      <a:blip r:embed="rId4"/>
                      <a:stretch>
                        <a:fillRect/>
                      </a:stretch>
                    </p:blipFill>
                    <p:spPr>
                      <a:xfrm>
                        <a:off x="2219324" y="2184400"/>
                        <a:ext cx="8739407" cy="3386406"/>
                      </a:xfrm>
                      <a:prstGeom prst="rect">
                        <a:avLst/>
                      </a:prstGeom>
                    </p:spPr>
                  </p:pic>
                </p:oleObj>
              </mc:Fallback>
            </mc:AlternateContent>
          </a:graphicData>
        </a:graphic>
      </p:graphicFrame>
    </p:spTree>
    <p:extLst>
      <p:ext uri="{BB962C8B-B14F-4D97-AF65-F5344CB8AC3E}">
        <p14:creationId xmlns:p14="http://schemas.microsoft.com/office/powerpoint/2010/main" val="4413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4F5E0-1AFB-4993-B6D4-BC611CE49230}"/>
              </a:ext>
            </a:extLst>
          </p:cNvPr>
          <p:cNvSpPr>
            <a:spLocks noGrp="1"/>
          </p:cNvSpPr>
          <p:nvPr>
            <p:ph type="title"/>
          </p:nvPr>
        </p:nvSpPr>
        <p:spPr/>
        <p:txBody>
          <a:bodyPr/>
          <a:lstStyle/>
          <a:p>
            <a:r>
              <a:rPr lang="en-US" dirty="0"/>
              <a:t>Florida Local Government Investment Trust</a:t>
            </a:r>
            <a:br>
              <a:rPr lang="en-US" dirty="0"/>
            </a:br>
            <a:r>
              <a:rPr lang="en-US" dirty="0"/>
              <a:t>Annual Florida Trust Seminar</a:t>
            </a:r>
          </a:p>
        </p:txBody>
      </p:sp>
      <p:sp>
        <p:nvSpPr>
          <p:cNvPr id="3" name="Content Placeholder 2">
            <a:extLst>
              <a:ext uri="{FF2B5EF4-FFF2-40B4-BE49-F238E27FC236}">
                <a16:creationId xmlns:a16="http://schemas.microsoft.com/office/drawing/2014/main" id="{2DAB5F6F-2D27-49EC-9027-36A42CEA036D}"/>
              </a:ext>
            </a:extLst>
          </p:cNvPr>
          <p:cNvSpPr>
            <a:spLocks noGrp="1"/>
          </p:cNvSpPr>
          <p:nvPr>
            <p:ph idx="1"/>
          </p:nvPr>
        </p:nvSpPr>
        <p:spPr/>
        <p:txBody>
          <a:bodyPr/>
          <a:lstStyle/>
          <a:p>
            <a:r>
              <a:rPr lang="en-US" dirty="0"/>
              <a:t>Questions</a:t>
            </a:r>
          </a:p>
          <a:p>
            <a:r>
              <a:rPr lang="en-US" dirty="0"/>
              <a:t>Contact information</a:t>
            </a:r>
          </a:p>
        </p:txBody>
      </p:sp>
    </p:spTree>
    <p:extLst>
      <p:ext uri="{BB962C8B-B14F-4D97-AF65-F5344CB8AC3E}">
        <p14:creationId xmlns:p14="http://schemas.microsoft.com/office/powerpoint/2010/main" val="2977779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C5E9E-123B-4ACB-9C34-CAF7097E666A}"/>
              </a:ext>
            </a:extLst>
          </p:cNvPr>
          <p:cNvSpPr>
            <a:spLocks noGrp="1"/>
          </p:cNvSpPr>
          <p:nvPr>
            <p:ph type="title"/>
          </p:nvPr>
        </p:nvSpPr>
        <p:spPr/>
        <p:txBody>
          <a:bodyPr/>
          <a:lstStyle/>
          <a:p>
            <a:r>
              <a:rPr lang="en-US" dirty="0"/>
              <a:t>Florida Local Government Investment Trust</a:t>
            </a:r>
            <a:br>
              <a:rPr lang="en-US" dirty="0"/>
            </a:br>
            <a:r>
              <a:rPr lang="en-US" dirty="0"/>
              <a:t>Annual Florida Trust Seminar</a:t>
            </a:r>
          </a:p>
        </p:txBody>
      </p:sp>
      <p:sp>
        <p:nvSpPr>
          <p:cNvPr id="3" name="Content Placeholder 2">
            <a:extLst>
              <a:ext uri="{FF2B5EF4-FFF2-40B4-BE49-F238E27FC236}">
                <a16:creationId xmlns:a16="http://schemas.microsoft.com/office/drawing/2014/main" id="{D4227224-FE24-4628-B391-3C94F7D9D68D}"/>
              </a:ext>
            </a:extLst>
          </p:cNvPr>
          <p:cNvSpPr>
            <a:spLocks noGrp="1"/>
          </p:cNvSpPr>
          <p:nvPr>
            <p:ph idx="1"/>
          </p:nvPr>
        </p:nvSpPr>
        <p:spPr/>
        <p:txBody>
          <a:bodyPr/>
          <a:lstStyle/>
          <a:p>
            <a:r>
              <a:rPr lang="en-US" dirty="0"/>
              <a:t>Presentation</a:t>
            </a:r>
          </a:p>
          <a:p>
            <a:pPr lvl="1"/>
            <a:r>
              <a:rPr lang="en-US" dirty="0"/>
              <a:t>Brief overview of investing public funds (5)</a:t>
            </a:r>
          </a:p>
          <a:p>
            <a:pPr lvl="1"/>
            <a:r>
              <a:rPr lang="en-US" dirty="0"/>
              <a:t>Cash forecast and how it is used, results (15)</a:t>
            </a:r>
          </a:p>
          <a:p>
            <a:pPr lvl="1"/>
            <a:r>
              <a:rPr lang="en-US" dirty="0"/>
              <a:t>Economic indicators and how they are used to update the investment strategy (15)</a:t>
            </a:r>
          </a:p>
          <a:p>
            <a:pPr lvl="1"/>
            <a:r>
              <a:rPr lang="en-US" dirty="0"/>
              <a:t>Update of economic indicators (15)</a:t>
            </a:r>
          </a:p>
        </p:txBody>
      </p:sp>
    </p:spTree>
    <p:extLst>
      <p:ext uri="{BB962C8B-B14F-4D97-AF65-F5344CB8AC3E}">
        <p14:creationId xmlns:p14="http://schemas.microsoft.com/office/powerpoint/2010/main" val="2566565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6DC60-0409-4A6E-A4FA-917C961C05A9}"/>
              </a:ext>
            </a:extLst>
          </p:cNvPr>
          <p:cNvSpPr>
            <a:spLocks noGrp="1"/>
          </p:cNvSpPr>
          <p:nvPr>
            <p:ph type="title"/>
          </p:nvPr>
        </p:nvSpPr>
        <p:spPr/>
        <p:txBody>
          <a:bodyPr>
            <a:normAutofit fontScale="90000"/>
          </a:bodyPr>
          <a:lstStyle/>
          <a:p>
            <a:r>
              <a:rPr lang="en-US" dirty="0"/>
              <a:t>Florida Local Government Investment Trust</a:t>
            </a:r>
            <a:br>
              <a:rPr lang="en-US" dirty="0"/>
            </a:br>
            <a:r>
              <a:rPr lang="en-US" dirty="0"/>
              <a:t>Annual Florida Trust Seminar</a:t>
            </a:r>
            <a:br>
              <a:rPr lang="en-US" dirty="0"/>
            </a:br>
            <a:endParaRPr lang="en-US" dirty="0"/>
          </a:p>
        </p:txBody>
      </p:sp>
      <p:sp>
        <p:nvSpPr>
          <p:cNvPr id="3" name="Content Placeholder 2">
            <a:extLst>
              <a:ext uri="{FF2B5EF4-FFF2-40B4-BE49-F238E27FC236}">
                <a16:creationId xmlns:a16="http://schemas.microsoft.com/office/drawing/2014/main" id="{3869B224-C1FC-4B13-BEAA-3236C944FFDA}"/>
              </a:ext>
            </a:extLst>
          </p:cNvPr>
          <p:cNvSpPr>
            <a:spLocks noGrp="1"/>
          </p:cNvSpPr>
          <p:nvPr>
            <p:ph idx="1"/>
          </p:nvPr>
        </p:nvSpPr>
        <p:spPr/>
        <p:txBody>
          <a:bodyPr/>
          <a:lstStyle/>
          <a:p>
            <a:r>
              <a:rPr lang="en-US" dirty="0"/>
              <a:t>Investing</a:t>
            </a:r>
          </a:p>
          <a:p>
            <a:r>
              <a:rPr lang="en-US" dirty="0"/>
              <a:t>The pillars of investment management in the public sector are:</a:t>
            </a:r>
          </a:p>
          <a:p>
            <a:pPr lvl="1"/>
            <a:r>
              <a:rPr lang="en-US" dirty="0"/>
              <a:t>Preserve principal (inflation)</a:t>
            </a:r>
          </a:p>
          <a:p>
            <a:pPr lvl="1"/>
            <a:r>
              <a:rPr lang="en-US" dirty="0"/>
              <a:t>Safety (risk mgmt.)</a:t>
            </a:r>
          </a:p>
          <a:p>
            <a:pPr lvl="1"/>
            <a:r>
              <a:rPr lang="en-US" dirty="0"/>
              <a:t>Returns</a:t>
            </a:r>
          </a:p>
        </p:txBody>
      </p:sp>
    </p:spTree>
    <p:extLst>
      <p:ext uri="{BB962C8B-B14F-4D97-AF65-F5344CB8AC3E}">
        <p14:creationId xmlns:p14="http://schemas.microsoft.com/office/powerpoint/2010/main" val="2898434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F683-5B31-4493-A6CE-D797F795B43D}"/>
              </a:ext>
            </a:extLst>
          </p:cNvPr>
          <p:cNvSpPr>
            <a:spLocks noGrp="1"/>
          </p:cNvSpPr>
          <p:nvPr>
            <p:ph type="title"/>
          </p:nvPr>
        </p:nvSpPr>
        <p:spPr/>
        <p:txBody>
          <a:bodyPr/>
          <a:lstStyle/>
          <a:p>
            <a:r>
              <a:rPr lang="en-US" dirty="0"/>
              <a:t>Florida Local Government Investment Trust</a:t>
            </a:r>
            <a:br>
              <a:rPr lang="en-US" dirty="0"/>
            </a:br>
            <a:r>
              <a:rPr lang="en-US" dirty="0"/>
              <a:t>Annual Florida Trust Seminar</a:t>
            </a:r>
          </a:p>
        </p:txBody>
      </p:sp>
      <p:sp>
        <p:nvSpPr>
          <p:cNvPr id="3" name="Content Placeholder 2">
            <a:extLst>
              <a:ext uri="{FF2B5EF4-FFF2-40B4-BE49-F238E27FC236}">
                <a16:creationId xmlns:a16="http://schemas.microsoft.com/office/drawing/2014/main" id="{696BD5F8-D358-4A70-A59E-DFAABBECF803}"/>
              </a:ext>
            </a:extLst>
          </p:cNvPr>
          <p:cNvSpPr>
            <a:spLocks noGrp="1"/>
          </p:cNvSpPr>
          <p:nvPr>
            <p:ph idx="1"/>
          </p:nvPr>
        </p:nvSpPr>
        <p:spPr/>
        <p:txBody>
          <a:bodyPr/>
          <a:lstStyle/>
          <a:p>
            <a:r>
              <a:rPr lang="en-US" dirty="0"/>
              <a:t>Best practice suggests that one should have more than one portfolio</a:t>
            </a:r>
          </a:p>
          <a:p>
            <a:pPr lvl="1"/>
            <a:r>
              <a:rPr lang="en-US" dirty="0"/>
              <a:t>Cash – completely liquid</a:t>
            </a:r>
          </a:p>
          <a:p>
            <a:pPr lvl="1"/>
            <a:r>
              <a:rPr lang="en-US" dirty="0"/>
              <a:t>Enhanced Cash – up to 365 days</a:t>
            </a:r>
          </a:p>
          <a:p>
            <a:pPr lvl="1"/>
            <a:r>
              <a:rPr lang="en-US" dirty="0"/>
              <a:t>Bond – up to 5 years</a:t>
            </a:r>
          </a:p>
        </p:txBody>
      </p:sp>
    </p:spTree>
    <p:extLst>
      <p:ext uri="{BB962C8B-B14F-4D97-AF65-F5344CB8AC3E}">
        <p14:creationId xmlns:p14="http://schemas.microsoft.com/office/powerpoint/2010/main" val="1717366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5670F-EC57-4D19-B352-3B697026DAC3}"/>
              </a:ext>
            </a:extLst>
          </p:cNvPr>
          <p:cNvSpPr>
            <a:spLocks noGrp="1"/>
          </p:cNvSpPr>
          <p:nvPr>
            <p:ph type="title"/>
          </p:nvPr>
        </p:nvSpPr>
        <p:spPr/>
        <p:txBody>
          <a:bodyPr/>
          <a:lstStyle/>
          <a:p>
            <a:r>
              <a:rPr lang="en-US" dirty="0"/>
              <a:t>Florida Local Government Investment Trust</a:t>
            </a:r>
            <a:br>
              <a:rPr lang="en-US" dirty="0"/>
            </a:br>
            <a:r>
              <a:rPr lang="en-US" dirty="0"/>
              <a:t>Annual Florida Trust Seminar</a:t>
            </a:r>
          </a:p>
        </p:txBody>
      </p:sp>
      <p:sp>
        <p:nvSpPr>
          <p:cNvPr id="3" name="Content Placeholder 2">
            <a:extLst>
              <a:ext uri="{FF2B5EF4-FFF2-40B4-BE49-F238E27FC236}">
                <a16:creationId xmlns:a16="http://schemas.microsoft.com/office/drawing/2014/main" id="{40FD26C8-FD7D-4EF3-8BD8-AEED3A333660}"/>
              </a:ext>
            </a:extLst>
          </p:cNvPr>
          <p:cNvSpPr>
            <a:spLocks noGrp="1"/>
          </p:cNvSpPr>
          <p:nvPr>
            <p:ph idx="1"/>
          </p:nvPr>
        </p:nvSpPr>
        <p:spPr/>
        <p:txBody>
          <a:bodyPr/>
          <a:lstStyle/>
          <a:p>
            <a:r>
              <a:rPr lang="en-US" dirty="0"/>
              <a:t>Types of investment styles are:</a:t>
            </a:r>
          </a:p>
          <a:p>
            <a:pPr lvl="1"/>
            <a:r>
              <a:rPr lang="en-US" dirty="0"/>
              <a:t>Passive - laddering</a:t>
            </a:r>
          </a:p>
          <a:p>
            <a:pPr lvl="1"/>
            <a:r>
              <a:rPr lang="en-US" dirty="0"/>
              <a:t>Active – using investment portfolio management detailed below</a:t>
            </a:r>
          </a:p>
          <a:p>
            <a:endParaRPr lang="en-US" dirty="0"/>
          </a:p>
          <a:p>
            <a:r>
              <a:rPr lang="en-US" dirty="0"/>
              <a:t>We use a combination of active and passive styles</a:t>
            </a:r>
          </a:p>
          <a:p>
            <a:pPr lvl="1"/>
            <a:r>
              <a:rPr lang="en-US" dirty="0"/>
              <a:t>Diversification – limit amounts in each category – Corporate, Federal …</a:t>
            </a:r>
          </a:p>
          <a:p>
            <a:pPr lvl="1"/>
            <a:r>
              <a:rPr lang="en-US" dirty="0"/>
              <a:t>Individual name and sector maximums</a:t>
            </a:r>
          </a:p>
          <a:p>
            <a:pPr lvl="1"/>
            <a:r>
              <a:rPr lang="en-US" dirty="0"/>
              <a:t>Company and market reviews</a:t>
            </a:r>
          </a:p>
        </p:txBody>
      </p:sp>
    </p:spTree>
    <p:extLst>
      <p:ext uri="{BB962C8B-B14F-4D97-AF65-F5344CB8AC3E}">
        <p14:creationId xmlns:p14="http://schemas.microsoft.com/office/powerpoint/2010/main" val="2186749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17B7B-F254-4FEC-B741-E3BD10E0207B}"/>
              </a:ext>
            </a:extLst>
          </p:cNvPr>
          <p:cNvSpPr>
            <a:spLocks noGrp="1"/>
          </p:cNvSpPr>
          <p:nvPr>
            <p:ph type="title"/>
          </p:nvPr>
        </p:nvSpPr>
        <p:spPr/>
        <p:txBody>
          <a:bodyPr/>
          <a:lstStyle/>
          <a:p>
            <a:r>
              <a:rPr lang="en-US" dirty="0"/>
              <a:t>Florida Local Government Investment Trust</a:t>
            </a:r>
            <a:br>
              <a:rPr lang="en-US" dirty="0"/>
            </a:br>
            <a:r>
              <a:rPr lang="en-US" dirty="0"/>
              <a:t>Annual Florida Trust Seminar</a:t>
            </a:r>
          </a:p>
        </p:txBody>
      </p:sp>
      <p:sp>
        <p:nvSpPr>
          <p:cNvPr id="3" name="Content Placeholder 2">
            <a:extLst>
              <a:ext uri="{FF2B5EF4-FFF2-40B4-BE49-F238E27FC236}">
                <a16:creationId xmlns:a16="http://schemas.microsoft.com/office/drawing/2014/main" id="{9CA37D19-4B6D-4C75-84C7-210C4ECA22FB}"/>
              </a:ext>
            </a:extLst>
          </p:cNvPr>
          <p:cNvSpPr>
            <a:spLocks noGrp="1"/>
          </p:cNvSpPr>
          <p:nvPr>
            <p:ph idx="1"/>
          </p:nvPr>
        </p:nvSpPr>
        <p:spPr/>
        <p:txBody>
          <a:bodyPr/>
          <a:lstStyle/>
          <a:p>
            <a:r>
              <a:rPr lang="en-US" dirty="0"/>
              <a:t>Key tools in investment management are:</a:t>
            </a:r>
          </a:p>
          <a:p>
            <a:r>
              <a:rPr lang="en-US" dirty="0"/>
              <a:t>Cash forecast – daily, weekly, monthly, quarterly update</a:t>
            </a:r>
          </a:p>
          <a:p>
            <a:r>
              <a:rPr lang="en-US" dirty="0"/>
              <a:t>Investment policy – annual updates</a:t>
            </a:r>
          </a:p>
          <a:p>
            <a:r>
              <a:rPr lang="en-US" dirty="0"/>
              <a:t>Investment strategy – quarterly updates</a:t>
            </a:r>
          </a:p>
        </p:txBody>
      </p:sp>
    </p:spTree>
    <p:extLst>
      <p:ext uri="{BB962C8B-B14F-4D97-AF65-F5344CB8AC3E}">
        <p14:creationId xmlns:p14="http://schemas.microsoft.com/office/powerpoint/2010/main" val="667489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BE99D-F6DF-4297-AD60-76B4C7392467}"/>
              </a:ext>
            </a:extLst>
          </p:cNvPr>
          <p:cNvSpPr>
            <a:spLocks noGrp="1"/>
          </p:cNvSpPr>
          <p:nvPr>
            <p:ph type="title"/>
          </p:nvPr>
        </p:nvSpPr>
        <p:spPr/>
        <p:txBody>
          <a:bodyPr/>
          <a:lstStyle/>
          <a:p>
            <a:r>
              <a:rPr lang="en-US" dirty="0"/>
              <a:t>Florida Local Government Investment Trust</a:t>
            </a:r>
            <a:br>
              <a:rPr lang="en-US" dirty="0"/>
            </a:br>
            <a:r>
              <a:rPr lang="en-US" dirty="0"/>
              <a:t>Annual Florida Trust Seminar</a:t>
            </a:r>
          </a:p>
        </p:txBody>
      </p:sp>
      <p:sp>
        <p:nvSpPr>
          <p:cNvPr id="3" name="Content Placeholder 2">
            <a:extLst>
              <a:ext uri="{FF2B5EF4-FFF2-40B4-BE49-F238E27FC236}">
                <a16:creationId xmlns:a16="http://schemas.microsoft.com/office/drawing/2014/main" id="{AE1CF1A4-FED2-455A-A3AF-0007C108F1B2}"/>
              </a:ext>
            </a:extLst>
          </p:cNvPr>
          <p:cNvSpPr>
            <a:spLocks noGrp="1"/>
          </p:cNvSpPr>
          <p:nvPr>
            <p:ph idx="1"/>
          </p:nvPr>
        </p:nvSpPr>
        <p:spPr/>
        <p:txBody>
          <a:bodyPr/>
          <a:lstStyle/>
          <a:p>
            <a:r>
              <a:rPr lang="en-US" dirty="0"/>
              <a:t>Poll question:</a:t>
            </a:r>
          </a:p>
          <a:p>
            <a:pPr lvl="1"/>
            <a:r>
              <a:rPr lang="en-US" dirty="0"/>
              <a:t>How many of you update your cash forecast on a daily or weekly basis?</a:t>
            </a:r>
          </a:p>
          <a:p>
            <a:pPr lvl="1"/>
            <a:r>
              <a:rPr lang="en-US" dirty="0"/>
              <a:t>How many of  you engage in active vs passive portfolio management?</a:t>
            </a:r>
          </a:p>
        </p:txBody>
      </p:sp>
    </p:spTree>
    <p:extLst>
      <p:ext uri="{BB962C8B-B14F-4D97-AF65-F5344CB8AC3E}">
        <p14:creationId xmlns:p14="http://schemas.microsoft.com/office/powerpoint/2010/main" val="1866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47FF3-B035-4951-84DD-143A99E7CA2D}"/>
              </a:ext>
            </a:extLst>
          </p:cNvPr>
          <p:cNvSpPr>
            <a:spLocks noGrp="1"/>
          </p:cNvSpPr>
          <p:nvPr>
            <p:ph type="title"/>
          </p:nvPr>
        </p:nvSpPr>
        <p:spPr/>
        <p:txBody>
          <a:bodyPr/>
          <a:lstStyle/>
          <a:p>
            <a:r>
              <a:rPr lang="en-US" dirty="0"/>
              <a:t>Florida Local Government Investment Trust</a:t>
            </a:r>
            <a:br>
              <a:rPr lang="en-US" dirty="0"/>
            </a:br>
            <a:r>
              <a:rPr lang="en-US" dirty="0"/>
              <a:t>Annual Florida Trust Seminar</a:t>
            </a:r>
          </a:p>
        </p:txBody>
      </p:sp>
      <p:sp>
        <p:nvSpPr>
          <p:cNvPr id="3" name="Content Placeholder 2">
            <a:extLst>
              <a:ext uri="{FF2B5EF4-FFF2-40B4-BE49-F238E27FC236}">
                <a16:creationId xmlns:a16="http://schemas.microsoft.com/office/drawing/2014/main" id="{396075D8-6934-4954-8A74-6A52B6E3F1C2}"/>
              </a:ext>
            </a:extLst>
          </p:cNvPr>
          <p:cNvSpPr>
            <a:spLocks noGrp="1"/>
          </p:cNvSpPr>
          <p:nvPr>
            <p:ph idx="1"/>
          </p:nvPr>
        </p:nvSpPr>
        <p:spPr/>
        <p:txBody>
          <a:bodyPr/>
          <a:lstStyle/>
          <a:p>
            <a:r>
              <a:rPr lang="en-US" dirty="0"/>
              <a:t>Here is what we do</a:t>
            </a:r>
          </a:p>
          <a:p>
            <a:endParaRPr lang="en-US" dirty="0"/>
          </a:p>
          <a:p>
            <a:pPr lvl="1"/>
            <a:r>
              <a:rPr lang="en-US" dirty="0"/>
              <a:t>on a daily basis I update the cash forecast and on a monthly basis, I also update the cash flow projections for the next 90 days based on the activity from the rolling 12 months.  My adjustments are biased, meaning, I exclude one time or other extraordinary items.</a:t>
            </a:r>
          </a:p>
          <a:p>
            <a:pPr lvl="1"/>
            <a:endParaRPr lang="en-US" dirty="0"/>
          </a:p>
          <a:p>
            <a:pPr lvl="1"/>
            <a:r>
              <a:rPr lang="en-US" dirty="0"/>
              <a:t>We also use the cash flow to determine our term investments.</a:t>
            </a:r>
          </a:p>
        </p:txBody>
      </p:sp>
    </p:spTree>
    <p:extLst>
      <p:ext uri="{BB962C8B-B14F-4D97-AF65-F5344CB8AC3E}">
        <p14:creationId xmlns:p14="http://schemas.microsoft.com/office/powerpoint/2010/main" val="689450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24361</TotalTime>
  <Words>1142</Words>
  <Application>Microsoft Office PowerPoint</Application>
  <PresentationFormat>Widescreen</PresentationFormat>
  <Paragraphs>153</Paragraphs>
  <Slides>25</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0" baseType="lpstr">
      <vt:lpstr>Arial</vt:lpstr>
      <vt:lpstr>Calibri</vt:lpstr>
      <vt:lpstr>Calibri Light</vt:lpstr>
      <vt:lpstr>Office Theme</vt:lpstr>
      <vt:lpstr>Microsoft Excel Worksheet</vt:lpstr>
      <vt:lpstr>Florida Local Government Investment Trust </vt:lpstr>
      <vt:lpstr>Florida Local Government Investment Trust Annual Florida Trust Seminar</vt:lpstr>
      <vt:lpstr>Florida Local Government Investment Trust Annual Florida Trust Seminar</vt:lpstr>
      <vt:lpstr>Florida Local Government Investment Trust Annual Florida Trust Seminar </vt:lpstr>
      <vt:lpstr>Florida Local Government Investment Trust Annual Florida Trust Seminar</vt:lpstr>
      <vt:lpstr>Florida Local Government Investment Trust Annual Florida Trust Seminar</vt:lpstr>
      <vt:lpstr>Florida Local Government Investment Trust Annual Florida Trust Seminar</vt:lpstr>
      <vt:lpstr>Florida Local Government Investment Trust Annual Florida Trust Seminar</vt:lpstr>
      <vt:lpstr>Florida Local Government Investment Trust Annual Florida Trust Seminar</vt:lpstr>
      <vt:lpstr>Florida Local Government Investment Trust Annual Florida Trust Seminar</vt:lpstr>
      <vt:lpstr>Florida Local Government Investment Trust Annual Florida Trust Seminar</vt:lpstr>
      <vt:lpstr> Florida Local Government Investment Trust Annual Florida Trust Seminar</vt:lpstr>
      <vt:lpstr>Florida Local Government Investment Trust Annual Florida Trust Seminar</vt:lpstr>
      <vt:lpstr>Florida Local Government Investment Trust Sample Active Management – slide 14</vt:lpstr>
      <vt:lpstr>Florida Local Government Investment Trust Annual Florida Trust Seminar</vt:lpstr>
      <vt:lpstr>Florida Local Government Investment Trust</vt:lpstr>
      <vt:lpstr>Florida Local Government Investment Trust Florida Local Trust Seminar</vt:lpstr>
      <vt:lpstr>Florida Local Government Investment Trust Annual Florida Trust Seminar</vt:lpstr>
      <vt:lpstr>Florida Local Government Investment Trust Annual Florida Trust Seminar</vt:lpstr>
      <vt:lpstr>Florida Local Government Investment Trust Annual Florida Trust Seminar</vt:lpstr>
      <vt:lpstr>Florida Local Government Investment Trust Annual Florida Trust Seminar</vt:lpstr>
      <vt:lpstr>Florida Local Government Investment Trust Annual Florida Trust Seminar</vt:lpstr>
      <vt:lpstr>Florida Local Government Investment Trust Annual Florida Trust Seminar</vt:lpstr>
      <vt:lpstr>Florida Local Government Investment Trust Annual Florida Trust Seminar</vt:lpstr>
      <vt:lpstr>Florida Local Government Investment Trust Annual Florida Trust Seminar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 Local Government</dc:title>
  <dc:creator>Faye Henry</dc:creator>
  <cp:lastModifiedBy>Faye Henry</cp:lastModifiedBy>
  <cp:revision>22</cp:revision>
  <dcterms:created xsi:type="dcterms:W3CDTF">2019-07-21T15:33:02Z</dcterms:created>
  <dcterms:modified xsi:type="dcterms:W3CDTF">2019-08-14T15:25:38Z</dcterms:modified>
</cp:coreProperties>
</file>