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notesSlides/notesSlide13.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5.xml" ContentType="application/vnd.openxmlformats-officedocument.drawingml.chart+xml"/>
  <Override PartName="/ppt/notesSlides/notesSlide15.xml" ContentType="application/vnd.openxmlformats-officedocument.presentationml.notesSlide+xml"/>
  <Override PartName="/ppt/charts/chart6.xml" ContentType="application/vnd.openxmlformats-officedocument.drawingml.chart+xml"/>
  <Override PartName="/ppt/theme/themeOverride3.xml" ContentType="application/vnd.openxmlformats-officedocument.themeOverride+xml"/>
  <Override PartName="/ppt/notesSlides/notesSlide1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ppt/drawings/drawing1.xml" ContentType="application/vnd.openxmlformats-officedocument.drawingml.chartshapes+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5.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notesSlides/notesSlide24.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theme/themeOverride6.xml" ContentType="application/vnd.openxmlformats-officedocument.themeOverride+xml"/>
  <Override PartName="/ppt/charts/chart15.xml" ContentType="application/vnd.openxmlformats-officedocument.drawingml.chart+xml"/>
  <Override PartName="/ppt/notesSlides/notesSlide25.xml" ContentType="application/vnd.openxmlformats-officedocument.presentationml.notesSlide+xml"/>
  <Override PartName="/ppt/charts/chart16.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43"/>
  </p:notesMasterIdLst>
  <p:handoutMasterIdLst>
    <p:handoutMasterId r:id="rId44"/>
  </p:handoutMasterIdLst>
  <p:sldIdLst>
    <p:sldId id="449" r:id="rId2"/>
    <p:sldId id="667" r:id="rId3"/>
    <p:sldId id="870" r:id="rId4"/>
    <p:sldId id="2926" r:id="rId5"/>
    <p:sldId id="2927" r:id="rId6"/>
    <p:sldId id="337" r:id="rId7"/>
    <p:sldId id="2913" r:id="rId8"/>
    <p:sldId id="2916" r:id="rId9"/>
    <p:sldId id="2917" r:id="rId10"/>
    <p:sldId id="526" r:id="rId11"/>
    <p:sldId id="535" r:id="rId12"/>
    <p:sldId id="536" r:id="rId13"/>
    <p:sldId id="1534" r:id="rId14"/>
    <p:sldId id="2910" r:id="rId15"/>
    <p:sldId id="464" r:id="rId16"/>
    <p:sldId id="1535" r:id="rId17"/>
    <p:sldId id="376" r:id="rId18"/>
    <p:sldId id="2899" r:id="rId19"/>
    <p:sldId id="1532" r:id="rId20"/>
    <p:sldId id="606" r:id="rId21"/>
    <p:sldId id="2919" r:id="rId22"/>
    <p:sldId id="2911" r:id="rId23"/>
    <p:sldId id="2920" r:id="rId24"/>
    <p:sldId id="2921" r:id="rId25"/>
    <p:sldId id="471" r:id="rId26"/>
    <p:sldId id="2922" r:id="rId27"/>
    <p:sldId id="353" r:id="rId28"/>
    <p:sldId id="2923" r:id="rId29"/>
    <p:sldId id="2924" r:id="rId30"/>
    <p:sldId id="2925" r:id="rId31"/>
    <p:sldId id="2912" r:id="rId32"/>
    <p:sldId id="872" r:id="rId33"/>
    <p:sldId id="1043" r:id="rId34"/>
    <p:sldId id="2918" r:id="rId35"/>
    <p:sldId id="554" r:id="rId36"/>
    <p:sldId id="1377" r:id="rId37"/>
    <p:sldId id="460" r:id="rId38"/>
    <p:sldId id="462" r:id="rId39"/>
    <p:sldId id="463" r:id="rId40"/>
    <p:sldId id="461" r:id="rId41"/>
    <p:sldId id="527" r:id="rId42"/>
  </p:sldIdLst>
  <p:sldSz cx="9144000" cy="6858000" type="screen4x3"/>
  <p:notesSz cx="7010400" cy="9296400"/>
  <p:defaultTextStyle>
    <a:defPPr>
      <a:defRPr lang="en-US"/>
    </a:defPPr>
    <a:lvl1pPr algn="l" rtl="0" fontAlgn="base">
      <a:spcBef>
        <a:spcPct val="0"/>
      </a:spcBef>
      <a:spcAft>
        <a:spcPct val="0"/>
      </a:spcAft>
      <a:defRPr sz="1100" kern="1200">
        <a:solidFill>
          <a:schemeClr val="tx1"/>
        </a:solidFill>
        <a:latin typeface="Arial" charset="0"/>
        <a:ea typeface="+mn-ea"/>
        <a:cs typeface="+mn-cs"/>
      </a:defRPr>
    </a:lvl1pPr>
    <a:lvl2pPr marL="410127" algn="l" rtl="0" fontAlgn="base">
      <a:spcBef>
        <a:spcPct val="0"/>
      </a:spcBef>
      <a:spcAft>
        <a:spcPct val="0"/>
      </a:spcAft>
      <a:defRPr sz="1100" kern="1200">
        <a:solidFill>
          <a:schemeClr val="tx1"/>
        </a:solidFill>
        <a:latin typeface="Arial" charset="0"/>
        <a:ea typeface="+mn-ea"/>
        <a:cs typeface="+mn-cs"/>
      </a:defRPr>
    </a:lvl2pPr>
    <a:lvl3pPr marL="820256" algn="l" rtl="0" fontAlgn="base">
      <a:spcBef>
        <a:spcPct val="0"/>
      </a:spcBef>
      <a:spcAft>
        <a:spcPct val="0"/>
      </a:spcAft>
      <a:defRPr sz="1100" kern="1200">
        <a:solidFill>
          <a:schemeClr val="tx1"/>
        </a:solidFill>
        <a:latin typeface="Arial" charset="0"/>
        <a:ea typeface="+mn-ea"/>
        <a:cs typeface="+mn-cs"/>
      </a:defRPr>
    </a:lvl3pPr>
    <a:lvl4pPr marL="1230384" algn="l" rtl="0" fontAlgn="base">
      <a:spcBef>
        <a:spcPct val="0"/>
      </a:spcBef>
      <a:spcAft>
        <a:spcPct val="0"/>
      </a:spcAft>
      <a:defRPr sz="1100" kern="1200">
        <a:solidFill>
          <a:schemeClr val="tx1"/>
        </a:solidFill>
        <a:latin typeface="Arial" charset="0"/>
        <a:ea typeface="+mn-ea"/>
        <a:cs typeface="+mn-cs"/>
      </a:defRPr>
    </a:lvl4pPr>
    <a:lvl5pPr marL="1640511" algn="l" rtl="0" fontAlgn="base">
      <a:spcBef>
        <a:spcPct val="0"/>
      </a:spcBef>
      <a:spcAft>
        <a:spcPct val="0"/>
      </a:spcAft>
      <a:defRPr sz="1100" kern="1200">
        <a:solidFill>
          <a:schemeClr val="tx1"/>
        </a:solidFill>
        <a:latin typeface="Arial" charset="0"/>
        <a:ea typeface="+mn-ea"/>
        <a:cs typeface="+mn-cs"/>
      </a:defRPr>
    </a:lvl5pPr>
    <a:lvl6pPr marL="2050641" algn="l" defTabSz="820256" rtl="0" eaLnBrk="1" latinLnBrk="0" hangingPunct="1">
      <a:defRPr sz="1100" kern="1200">
        <a:solidFill>
          <a:schemeClr val="tx1"/>
        </a:solidFill>
        <a:latin typeface="Arial" charset="0"/>
        <a:ea typeface="+mn-ea"/>
        <a:cs typeface="+mn-cs"/>
      </a:defRPr>
    </a:lvl6pPr>
    <a:lvl7pPr marL="2460768" algn="l" defTabSz="820256" rtl="0" eaLnBrk="1" latinLnBrk="0" hangingPunct="1">
      <a:defRPr sz="1100" kern="1200">
        <a:solidFill>
          <a:schemeClr val="tx1"/>
        </a:solidFill>
        <a:latin typeface="Arial" charset="0"/>
        <a:ea typeface="+mn-ea"/>
        <a:cs typeface="+mn-cs"/>
      </a:defRPr>
    </a:lvl7pPr>
    <a:lvl8pPr marL="2870895" algn="l" defTabSz="820256" rtl="0" eaLnBrk="1" latinLnBrk="0" hangingPunct="1">
      <a:defRPr sz="1100" kern="1200">
        <a:solidFill>
          <a:schemeClr val="tx1"/>
        </a:solidFill>
        <a:latin typeface="Arial" charset="0"/>
        <a:ea typeface="+mn-ea"/>
        <a:cs typeface="+mn-cs"/>
      </a:defRPr>
    </a:lvl8pPr>
    <a:lvl9pPr marL="3281022" algn="l" defTabSz="820256" rtl="0" eaLnBrk="1" latinLnBrk="0" hangingPunct="1">
      <a:defRPr sz="11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504" userDrawn="1">
          <p15:clr>
            <a:srgbClr val="A4A3A4"/>
          </p15:clr>
        </p15:guide>
        <p15:guide id="2" orient="horz" pos="2487">
          <p15:clr>
            <a:srgbClr val="A4A3A4"/>
          </p15:clr>
        </p15:guide>
        <p15:guide id="3" orient="horz" pos="3945">
          <p15:clr>
            <a:srgbClr val="A4A3A4"/>
          </p15:clr>
        </p15:guide>
        <p15:guide id="4" pos="5176">
          <p15:clr>
            <a:srgbClr val="A4A3A4"/>
          </p15:clr>
        </p15:guide>
        <p15:guide id="5" pos="144" userDrawn="1">
          <p15:clr>
            <a:srgbClr val="A4A3A4"/>
          </p15:clr>
        </p15:guide>
        <p15:guide id="6" pos="2878">
          <p15:clr>
            <a:srgbClr val="A4A3A4"/>
          </p15:clr>
        </p15:guide>
        <p15:guide id="7" pos="432" userDrawn="1">
          <p15:clr>
            <a:srgbClr val="A4A3A4"/>
          </p15:clr>
        </p15:guide>
        <p15:guide id="8" pos="1104" userDrawn="1">
          <p15:clr>
            <a:srgbClr val="A4A3A4"/>
          </p15:clr>
        </p15:guide>
      </p15:sldGuideLst>
    </p:ext>
    <p:ext uri="{2D200454-40CA-4A62-9FC3-DE9A4176ACB9}">
      <p15:notesGuideLst xmlns:p15="http://schemas.microsoft.com/office/powerpoint/2012/main">
        <p15:guide id="1" orient="horz" pos="2859" userDrawn="1">
          <p15:clr>
            <a:srgbClr val="A4A3A4"/>
          </p15:clr>
        </p15:guide>
        <p15:guide id="2" pos="2117" userDrawn="1">
          <p15:clr>
            <a:srgbClr val="A4A3A4"/>
          </p15:clr>
        </p15:guide>
        <p15:guide id="3" orient="horz" pos="2929" userDrawn="1">
          <p15:clr>
            <a:srgbClr val="A4A3A4"/>
          </p15:clr>
        </p15:guide>
        <p15:guide id="4"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lastIdx="1" clrIdx="0"/>
  <p:cmAuthor id="1" name="David Folwell" initials="DF" lastIdx="30" clrIdx="1">
    <p:extLst>
      <p:ext uri="{19B8F6BF-5375-455C-9EA6-DF929625EA0E}">
        <p15:presenceInfo xmlns:p15="http://schemas.microsoft.com/office/powerpoint/2012/main" userId="S-1-5-21-44068718-2092659551-324685044-121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696B"/>
    <a:srgbClr val="FCFCFF"/>
    <a:srgbClr val="F9AEB0"/>
    <a:srgbClr val="FAD2D5"/>
    <a:srgbClr val="9DB9DE"/>
    <a:srgbClr val="C2D4EB"/>
    <a:srgbClr val="5A8AC6"/>
    <a:srgbClr val="396DB9"/>
    <a:srgbClr val="0C5184"/>
    <a:srgbClr val="8FB7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36" autoAdjust="0"/>
    <p:restoredTop sz="85057" autoAdjust="0"/>
  </p:normalViewPr>
  <p:slideViewPr>
    <p:cSldViewPr snapToGrid="0" snapToObjects="1" showGuides="1">
      <p:cViewPr varScale="1">
        <p:scale>
          <a:sx n="71" d="100"/>
          <a:sy n="71" d="100"/>
        </p:scale>
        <p:origin x="346" y="43"/>
      </p:cViewPr>
      <p:guideLst>
        <p:guide orient="horz" pos="504"/>
        <p:guide orient="horz" pos="2487"/>
        <p:guide orient="horz" pos="3945"/>
        <p:guide pos="5176"/>
        <p:guide pos="144"/>
        <p:guide pos="2878"/>
        <p:guide pos="432"/>
        <p:guide pos="1104"/>
      </p:guideLst>
    </p:cSldViewPr>
  </p:slideViewPr>
  <p:outlineViewPr>
    <p:cViewPr>
      <p:scale>
        <a:sx n="33" d="100"/>
        <a:sy n="33" d="100"/>
      </p:scale>
      <p:origin x="0" y="-10080"/>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showGuides="1">
      <p:cViewPr varScale="1">
        <p:scale>
          <a:sx n="77" d="100"/>
          <a:sy n="77" d="100"/>
        </p:scale>
        <p:origin x="3162" y="96"/>
      </p:cViewPr>
      <p:guideLst>
        <p:guide orient="horz" pos="2859"/>
        <p:guide pos="2117"/>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server1\prla\GRAPHICS\Economics\Other\Data\US\2019-06-04_leading-economic-indicators-prior-expansion-end.xlsx" TargetMode="Externa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6.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5.xml"/><Relationship Id="rId1" Type="http://schemas.microsoft.com/office/2011/relationships/chartStyle" Target="style5.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oleObject" Target="file:///C:\blp\data\grid1_hk24ohgu.xlsx" TargetMode="External"/><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oleObject" Target="file:///\\server1\prla\GRAPHICS\Economics\Other\Data\US\2019-06-04_leading-economic-indicators-prior-expansion-en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57650166114793"/>
          <c:y val="5.8234337027423672E-2"/>
          <c:w val="0.82977131330805898"/>
          <c:h val="0.79040793607203075"/>
        </c:manualLayout>
      </c:layout>
      <c:scatterChart>
        <c:scatterStyle val="smoothMarker"/>
        <c:varyColors val="0"/>
        <c:ser>
          <c:idx val="0"/>
          <c:order val="0"/>
          <c:tx>
            <c:strRef>
              <c:f>'Formula Sheet'!$B$1</c:f>
              <c:strCache>
                <c:ptCount val="1"/>
                <c:pt idx="0">
                  <c:v>12/31/2017</c:v>
                </c:pt>
              </c:strCache>
            </c:strRef>
          </c:tx>
          <c:spPr>
            <a:ln>
              <a:solidFill>
                <a:srgbClr val="77943C"/>
              </a:solidFill>
            </a:ln>
          </c:spPr>
          <c:marker>
            <c:symbol val="none"/>
          </c:marker>
          <c:xVal>
            <c:numRef>
              <c:f>'Formula Sheet'!$A$2:$A$11</c:f>
              <c:numCache>
                <c:formatCode>General</c:formatCode>
                <c:ptCount val="10"/>
                <c:pt idx="0">
                  <c:v>0.1</c:v>
                </c:pt>
                <c:pt idx="1">
                  <c:v>0.25</c:v>
                </c:pt>
                <c:pt idx="2">
                  <c:v>0.5</c:v>
                </c:pt>
                <c:pt idx="3">
                  <c:v>1</c:v>
                </c:pt>
                <c:pt idx="4">
                  <c:v>2</c:v>
                </c:pt>
                <c:pt idx="5">
                  <c:v>3</c:v>
                </c:pt>
                <c:pt idx="6">
                  <c:v>5</c:v>
                </c:pt>
                <c:pt idx="7">
                  <c:v>7</c:v>
                </c:pt>
                <c:pt idx="8">
                  <c:v>10</c:v>
                </c:pt>
                <c:pt idx="9">
                  <c:v>30</c:v>
                </c:pt>
              </c:numCache>
            </c:numRef>
          </c:xVal>
          <c:yVal>
            <c:numRef>
              <c:f>'Formula Sheet'!$B$2:$B$11</c:f>
              <c:numCache>
                <c:formatCode>0.00</c:formatCode>
                <c:ptCount val="10"/>
                <c:pt idx="0">
                  <c:v>1.2252000000000001</c:v>
                </c:pt>
                <c:pt idx="1">
                  <c:v>1.3756999999999999</c:v>
                </c:pt>
                <c:pt idx="2">
                  <c:v>1.5270000000000001</c:v>
                </c:pt>
                <c:pt idx="3">
                  <c:v>1.7316</c:v>
                </c:pt>
                <c:pt idx="4">
                  <c:v>1.883</c:v>
                </c:pt>
                <c:pt idx="5">
                  <c:v>1.9706999999999999</c:v>
                </c:pt>
                <c:pt idx="6">
                  <c:v>2.2063999999999999</c:v>
                </c:pt>
                <c:pt idx="7">
                  <c:v>2.3327</c:v>
                </c:pt>
                <c:pt idx="8">
                  <c:v>2.4054000000000002</c:v>
                </c:pt>
                <c:pt idx="9">
                  <c:v>2.7399</c:v>
                </c:pt>
              </c:numCache>
            </c:numRef>
          </c:yVal>
          <c:smooth val="1"/>
          <c:extLst>
            <c:ext xmlns:c16="http://schemas.microsoft.com/office/drawing/2014/chart" uri="{C3380CC4-5D6E-409C-BE32-E72D297353CC}">
              <c16:uniqueId val="{00000000-AEED-4BC6-AD76-734403FC3369}"/>
            </c:ext>
          </c:extLst>
        </c:ser>
        <c:ser>
          <c:idx val="1"/>
          <c:order val="1"/>
          <c:tx>
            <c:strRef>
              <c:f>'Formula Sheet'!$C$1</c:f>
              <c:strCache>
                <c:ptCount val="1"/>
                <c:pt idx="0">
                  <c:v>12/31/2018</c:v>
                </c:pt>
              </c:strCache>
            </c:strRef>
          </c:tx>
          <c:spPr>
            <a:ln>
              <a:solidFill>
                <a:srgbClr val="9FB6C7">
                  <a:lumMod val="75000"/>
                </a:srgbClr>
              </a:solidFill>
            </a:ln>
          </c:spPr>
          <c:marker>
            <c:symbol val="none"/>
          </c:marker>
          <c:xVal>
            <c:numRef>
              <c:f>'Formula Sheet'!$A$2:$A$11</c:f>
              <c:numCache>
                <c:formatCode>General</c:formatCode>
                <c:ptCount val="10"/>
                <c:pt idx="0">
                  <c:v>0.1</c:v>
                </c:pt>
                <c:pt idx="1">
                  <c:v>0.25</c:v>
                </c:pt>
                <c:pt idx="2">
                  <c:v>0.5</c:v>
                </c:pt>
                <c:pt idx="3">
                  <c:v>1</c:v>
                </c:pt>
                <c:pt idx="4">
                  <c:v>2</c:v>
                </c:pt>
                <c:pt idx="5">
                  <c:v>3</c:v>
                </c:pt>
                <c:pt idx="6">
                  <c:v>5</c:v>
                </c:pt>
                <c:pt idx="7">
                  <c:v>7</c:v>
                </c:pt>
                <c:pt idx="8">
                  <c:v>10</c:v>
                </c:pt>
                <c:pt idx="9">
                  <c:v>30</c:v>
                </c:pt>
              </c:numCache>
            </c:numRef>
          </c:xVal>
          <c:yVal>
            <c:numRef>
              <c:f>'Formula Sheet'!$C$2:$C$11</c:f>
              <c:numCache>
                <c:formatCode>0.00</c:formatCode>
                <c:ptCount val="10"/>
                <c:pt idx="0">
                  <c:v>2.4249999999999998</c:v>
                </c:pt>
                <c:pt idx="1">
                  <c:v>2.3548999999999998</c:v>
                </c:pt>
                <c:pt idx="2">
                  <c:v>2.4752000000000001</c:v>
                </c:pt>
                <c:pt idx="3">
                  <c:v>2.5960000000000001</c:v>
                </c:pt>
                <c:pt idx="4">
                  <c:v>2.4878</c:v>
                </c:pt>
                <c:pt idx="5">
                  <c:v>2.4563000000000001</c:v>
                </c:pt>
                <c:pt idx="6">
                  <c:v>2.5110999999999999</c:v>
                </c:pt>
                <c:pt idx="7">
                  <c:v>2.5857000000000001</c:v>
                </c:pt>
                <c:pt idx="8">
                  <c:v>2.6842000000000001</c:v>
                </c:pt>
                <c:pt idx="9">
                  <c:v>3.0145</c:v>
                </c:pt>
              </c:numCache>
            </c:numRef>
          </c:yVal>
          <c:smooth val="1"/>
          <c:extLst>
            <c:ext xmlns:c16="http://schemas.microsoft.com/office/drawing/2014/chart" uri="{C3380CC4-5D6E-409C-BE32-E72D297353CC}">
              <c16:uniqueId val="{00000001-AEED-4BC6-AD76-734403FC3369}"/>
            </c:ext>
          </c:extLst>
        </c:ser>
        <c:ser>
          <c:idx val="3"/>
          <c:order val="2"/>
          <c:tx>
            <c:strRef>
              <c:f>'Formula Sheet'!$D$1</c:f>
              <c:strCache>
                <c:ptCount val="1"/>
                <c:pt idx="0">
                  <c:v>6/30/2019</c:v>
                </c:pt>
              </c:strCache>
            </c:strRef>
          </c:tx>
          <c:marker>
            <c:symbol val="none"/>
          </c:marker>
          <c:xVal>
            <c:numRef>
              <c:f>'Formula Sheet'!$A$2:$A$11</c:f>
              <c:numCache>
                <c:formatCode>General</c:formatCode>
                <c:ptCount val="10"/>
                <c:pt idx="0">
                  <c:v>0.1</c:v>
                </c:pt>
                <c:pt idx="1">
                  <c:v>0.25</c:v>
                </c:pt>
                <c:pt idx="2">
                  <c:v>0.5</c:v>
                </c:pt>
                <c:pt idx="3">
                  <c:v>1</c:v>
                </c:pt>
                <c:pt idx="4">
                  <c:v>2</c:v>
                </c:pt>
                <c:pt idx="5">
                  <c:v>3</c:v>
                </c:pt>
                <c:pt idx="6">
                  <c:v>5</c:v>
                </c:pt>
                <c:pt idx="7">
                  <c:v>7</c:v>
                </c:pt>
                <c:pt idx="8">
                  <c:v>10</c:v>
                </c:pt>
                <c:pt idx="9">
                  <c:v>30</c:v>
                </c:pt>
              </c:numCache>
            </c:numRef>
          </c:xVal>
          <c:yVal>
            <c:numRef>
              <c:f>'Formula Sheet'!$D$2:$D$11</c:f>
              <c:numCache>
                <c:formatCode>0.00</c:formatCode>
                <c:ptCount val="10"/>
                <c:pt idx="0">
                  <c:v>2.13</c:v>
                </c:pt>
                <c:pt idx="1">
                  <c:v>2.09</c:v>
                </c:pt>
                <c:pt idx="2">
                  <c:v>2.09</c:v>
                </c:pt>
                <c:pt idx="3">
                  <c:v>1.93</c:v>
                </c:pt>
                <c:pt idx="4">
                  <c:v>1.76</c:v>
                </c:pt>
                <c:pt idx="5">
                  <c:v>1.71</c:v>
                </c:pt>
                <c:pt idx="6">
                  <c:v>1.77</c:v>
                </c:pt>
                <c:pt idx="7">
                  <c:v>1.88</c:v>
                </c:pt>
                <c:pt idx="8">
                  <c:v>2.0099999999999998</c:v>
                </c:pt>
                <c:pt idx="9">
                  <c:v>2.5299999999999998</c:v>
                </c:pt>
              </c:numCache>
            </c:numRef>
          </c:yVal>
          <c:smooth val="1"/>
          <c:extLst>
            <c:ext xmlns:c16="http://schemas.microsoft.com/office/drawing/2014/chart" uri="{C3380CC4-5D6E-409C-BE32-E72D297353CC}">
              <c16:uniqueId val="{00000003-AEED-4BC6-AD76-734403FC3369}"/>
            </c:ext>
          </c:extLst>
        </c:ser>
        <c:dLbls>
          <c:showLegendKey val="0"/>
          <c:showVal val="0"/>
          <c:showCatName val="0"/>
          <c:showSerName val="0"/>
          <c:showPercent val="0"/>
          <c:showBubbleSize val="0"/>
        </c:dLbls>
        <c:axId val="35126656"/>
        <c:axId val="34682368"/>
      </c:scatterChart>
      <c:valAx>
        <c:axId val="35126656"/>
        <c:scaling>
          <c:orientation val="minMax"/>
          <c:max val="10"/>
        </c:scaling>
        <c:delete val="0"/>
        <c:axPos val="b"/>
        <c:title>
          <c:tx>
            <c:rich>
              <a:bodyPr/>
              <a:lstStyle/>
              <a:p>
                <a:pPr>
                  <a:defRPr b="0"/>
                </a:pPr>
                <a:r>
                  <a:rPr lang="en-US" b="0" dirty="0"/>
                  <a:t>Maturity</a:t>
                </a:r>
              </a:p>
            </c:rich>
          </c:tx>
          <c:layout>
            <c:manualLayout>
              <c:xMode val="edge"/>
              <c:yMode val="edge"/>
              <c:x val="0.47284723952099444"/>
              <c:y val="0.91839138631386097"/>
            </c:manualLayout>
          </c:layout>
          <c:overlay val="0"/>
        </c:title>
        <c:numFmt formatCode="General" sourceLinked="1"/>
        <c:majorTickMark val="out"/>
        <c:minorTickMark val="none"/>
        <c:tickLblPos val="nextTo"/>
        <c:crossAx val="34682368"/>
        <c:crosses val="autoZero"/>
        <c:crossBetween val="midCat"/>
      </c:valAx>
      <c:valAx>
        <c:axId val="34682368"/>
        <c:scaling>
          <c:orientation val="minMax"/>
          <c:max val="3.5"/>
          <c:min val="0"/>
        </c:scaling>
        <c:delete val="0"/>
        <c:axPos val="l"/>
        <c:majorGridlines>
          <c:spPr>
            <a:ln>
              <a:solidFill>
                <a:srgbClr val="E1E1E1"/>
              </a:solidFill>
            </a:ln>
          </c:spPr>
        </c:majorGridlines>
        <c:title>
          <c:tx>
            <c:rich>
              <a:bodyPr rot="-5400000" vert="horz"/>
              <a:lstStyle/>
              <a:p>
                <a:pPr>
                  <a:defRPr b="0"/>
                </a:pPr>
                <a:r>
                  <a:rPr lang="en-US" b="0" dirty="0"/>
                  <a:t>Yield (%)</a:t>
                </a:r>
              </a:p>
            </c:rich>
          </c:tx>
          <c:overlay val="0"/>
        </c:title>
        <c:numFmt formatCode="#,##0.0" sourceLinked="0"/>
        <c:majorTickMark val="out"/>
        <c:minorTickMark val="none"/>
        <c:tickLblPos val="nextTo"/>
        <c:spPr>
          <a:ln>
            <a:noFill/>
          </a:ln>
        </c:spPr>
        <c:crossAx val="35126656"/>
        <c:crosses val="autoZero"/>
        <c:crossBetween val="midCat"/>
        <c:majorUnit val="0.5"/>
      </c:valAx>
    </c:plotArea>
    <c:legend>
      <c:legendPos val="t"/>
      <c:layout>
        <c:manualLayout>
          <c:xMode val="edge"/>
          <c:yMode val="edge"/>
          <c:x val="0.12687386953554669"/>
          <c:y val="3.2144533973861682E-2"/>
          <c:w val="0.82312608562699363"/>
          <c:h val="9.1414920547739489E-2"/>
        </c:manualLayout>
      </c:layout>
      <c:overlay val="0"/>
    </c:legend>
    <c:plotVisOnly val="1"/>
    <c:dispBlanksAs val="gap"/>
    <c:showDLblsOverMax val="0"/>
  </c:chart>
  <c:txPr>
    <a:bodyPr/>
    <a:lstStyle/>
    <a:p>
      <a:pPr>
        <a:defRPr sz="10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2"/>
          <c:order val="2"/>
          <c:tx>
            <c:strRef>
              <c:f>lei!$AA$5</c:f>
              <c:strCache>
                <c:ptCount val="1"/>
                <c:pt idx="0">
                  <c:v>Recession</c:v>
                </c:pt>
              </c:strCache>
            </c:strRef>
          </c:tx>
          <c:spPr>
            <a:solidFill>
              <a:sysClr val="window" lastClr="FFFFFF">
                <a:lumMod val="85000"/>
              </a:sysClr>
            </a:solidFill>
            <a:ln>
              <a:noFill/>
            </a:ln>
            <a:effectLst/>
          </c:spPr>
          <c:invertIfNegative val="0"/>
          <c:cat>
            <c:numRef>
              <c:f>lei!$X$6:$X$51</c:f>
              <c:numCache>
                <c:formatCode>m/d/yyyy</c:formatCode>
                <c:ptCount val="46"/>
                <c:pt idx="0">
                  <c:v>42460</c:v>
                </c:pt>
                <c:pt idx="1">
                  <c:v>42490</c:v>
                </c:pt>
                <c:pt idx="2">
                  <c:v>42521</c:v>
                </c:pt>
                <c:pt idx="3">
                  <c:v>42551</c:v>
                </c:pt>
                <c:pt idx="4">
                  <c:v>42582</c:v>
                </c:pt>
                <c:pt idx="5">
                  <c:v>42613</c:v>
                </c:pt>
                <c:pt idx="6">
                  <c:v>42643</c:v>
                </c:pt>
                <c:pt idx="7">
                  <c:v>42674</c:v>
                </c:pt>
                <c:pt idx="8">
                  <c:v>42704</c:v>
                </c:pt>
                <c:pt idx="9">
                  <c:v>42735</c:v>
                </c:pt>
                <c:pt idx="10">
                  <c:v>42766</c:v>
                </c:pt>
                <c:pt idx="11">
                  <c:v>42794</c:v>
                </c:pt>
                <c:pt idx="12">
                  <c:v>42825</c:v>
                </c:pt>
                <c:pt idx="13">
                  <c:v>42855</c:v>
                </c:pt>
                <c:pt idx="14">
                  <c:v>42886</c:v>
                </c:pt>
                <c:pt idx="15">
                  <c:v>42916</c:v>
                </c:pt>
                <c:pt idx="16">
                  <c:v>42947</c:v>
                </c:pt>
                <c:pt idx="17">
                  <c:v>42978</c:v>
                </c:pt>
                <c:pt idx="18">
                  <c:v>43008</c:v>
                </c:pt>
                <c:pt idx="19">
                  <c:v>43039</c:v>
                </c:pt>
                <c:pt idx="20">
                  <c:v>43069</c:v>
                </c:pt>
                <c:pt idx="21">
                  <c:v>43100</c:v>
                </c:pt>
                <c:pt idx="22">
                  <c:v>43131</c:v>
                </c:pt>
                <c:pt idx="23">
                  <c:v>43159</c:v>
                </c:pt>
                <c:pt idx="24">
                  <c:v>43190</c:v>
                </c:pt>
                <c:pt idx="25">
                  <c:v>43220</c:v>
                </c:pt>
                <c:pt idx="26">
                  <c:v>43251</c:v>
                </c:pt>
                <c:pt idx="27">
                  <c:v>43281</c:v>
                </c:pt>
                <c:pt idx="28">
                  <c:v>43312</c:v>
                </c:pt>
                <c:pt idx="29">
                  <c:v>43343</c:v>
                </c:pt>
                <c:pt idx="30">
                  <c:v>43373</c:v>
                </c:pt>
                <c:pt idx="31">
                  <c:v>43404</c:v>
                </c:pt>
                <c:pt idx="32">
                  <c:v>43434</c:v>
                </c:pt>
                <c:pt idx="33">
                  <c:v>43465</c:v>
                </c:pt>
                <c:pt idx="34">
                  <c:v>43496</c:v>
                </c:pt>
                <c:pt idx="35">
                  <c:v>43524</c:v>
                </c:pt>
                <c:pt idx="36">
                  <c:v>43555</c:v>
                </c:pt>
                <c:pt idx="37">
                  <c:v>43585</c:v>
                </c:pt>
                <c:pt idx="38">
                  <c:v>43616</c:v>
                </c:pt>
                <c:pt idx="39">
                  <c:v>43646</c:v>
                </c:pt>
                <c:pt idx="40">
                  <c:v>43677</c:v>
                </c:pt>
                <c:pt idx="41">
                  <c:v>43708</c:v>
                </c:pt>
                <c:pt idx="42">
                  <c:v>43738</c:v>
                </c:pt>
                <c:pt idx="43">
                  <c:v>43769</c:v>
                </c:pt>
                <c:pt idx="44">
                  <c:v>43799</c:v>
                </c:pt>
                <c:pt idx="45">
                  <c:v>43830</c:v>
                </c:pt>
              </c:numCache>
            </c:numRef>
          </c:cat>
          <c:val>
            <c:numRef>
              <c:f>lei!$AA$6:$AA$51</c:f>
              <c:numCache>
                <c:formatCode>General</c:formatCode>
                <c:ptCount val="4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1</c:v>
                </c:pt>
                <c:pt idx="40">
                  <c:v>1</c:v>
                </c:pt>
                <c:pt idx="41">
                  <c:v>1</c:v>
                </c:pt>
                <c:pt idx="42">
                  <c:v>1</c:v>
                </c:pt>
                <c:pt idx="43">
                  <c:v>1</c:v>
                </c:pt>
                <c:pt idx="44">
                  <c:v>1</c:v>
                </c:pt>
                <c:pt idx="45">
                  <c:v>1</c:v>
                </c:pt>
              </c:numCache>
            </c:numRef>
          </c:val>
          <c:extLst>
            <c:ext xmlns:c16="http://schemas.microsoft.com/office/drawing/2014/chart" uri="{C3380CC4-5D6E-409C-BE32-E72D297353CC}">
              <c16:uniqueId val="{00000000-F4B3-4C80-BEBE-344DE33AD9B4}"/>
            </c:ext>
          </c:extLst>
        </c:ser>
        <c:dLbls>
          <c:showLegendKey val="0"/>
          <c:showVal val="0"/>
          <c:showCatName val="0"/>
          <c:showSerName val="0"/>
          <c:showPercent val="0"/>
          <c:showBubbleSize val="0"/>
        </c:dLbls>
        <c:gapWidth val="0"/>
        <c:axId val="157610208"/>
        <c:axId val="157609816"/>
      </c:barChart>
      <c:lineChart>
        <c:grouping val="standard"/>
        <c:varyColors val="0"/>
        <c:ser>
          <c:idx val="0"/>
          <c:order val="0"/>
          <c:tx>
            <c:strRef>
              <c:f>lei!$Y$5</c:f>
              <c:strCache>
                <c:ptCount val="1"/>
                <c:pt idx="0">
                  <c:v>Average*</c:v>
                </c:pt>
              </c:strCache>
            </c:strRef>
          </c:tx>
          <c:spPr>
            <a:ln w="28575" cap="rnd">
              <a:solidFill>
                <a:srgbClr val="77943C"/>
              </a:solidFill>
              <a:round/>
            </a:ln>
            <a:effectLst/>
          </c:spPr>
          <c:marker>
            <c:symbol val="none"/>
          </c:marker>
          <c:cat>
            <c:numRef>
              <c:f>lei!$X$6:$X$51</c:f>
              <c:numCache>
                <c:formatCode>m/d/yyyy</c:formatCode>
                <c:ptCount val="46"/>
                <c:pt idx="0">
                  <c:v>42460</c:v>
                </c:pt>
                <c:pt idx="1">
                  <c:v>42490</c:v>
                </c:pt>
                <c:pt idx="2">
                  <c:v>42521</c:v>
                </c:pt>
                <c:pt idx="3">
                  <c:v>42551</c:v>
                </c:pt>
                <c:pt idx="4">
                  <c:v>42582</c:v>
                </c:pt>
                <c:pt idx="5">
                  <c:v>42613</c:v>
                </c:pt>
                <c:pt idx="6">
                  <c:v>42643</c:v>
                </c:pt>
                <c:pt idx="7">
                  <c:v>42674</c:v>
                </c:pt>
                <c:pt idx="8">
                  <c:v>42704</c:v>
                </c:pt>
                <c:pt idx="9">
                  <c:v>42735</c:v>
                </c:pt>
                <c:pt idx="10">
                  <c:v>42766</c:v>
                </c:pt>
                <c:pt idx="11">
                  <c:v>42794</c:v>
                </c:pt>
                <c:pt idx="12">
                  <c:v>42825</c:v>
                </c:pt>
                <c:pt idx="13">
                  <c:v>42855</c:v>
                </c:pt>
                <c:pt idx="14">
                  <c:v>42886</c:v>
                </c:pt>
                <c:pt idx="15">
                  <c:v>42916</c:v>
                </c:pt>
                <c:pt idx="16">
                  <c:v>42947</c:v>
                </c:pt>
                <c:pt idx="17">
                  <c:v>42978</c:v>
                </c:pt>
                <c:pt idx="18">
                  <c:v>43008</c:v>
                </c:pt>
                <c:pt idx="19">
                  <c:v>43039</c:v>
                </c:pt>
                <c:pt idx="20">
                  <c:v>43069</c:v>
                </c:pt>
                <c:pt idx="21">
                  <c:v>43100</c:v>
                </c:pt>
                <c:pt idx="22">
                  <c:v>43131</c:v>
                </c:pt>
                <c:pt idx="23">
                  <c:v>43159</c:v>
                </c:pt>
                <c:pt idx="24">
                  <c:v>43190</c:v>
                </c:pt>
                <c:pt idx="25">
                  <c:v>43220</c:v>
                </c:pt>
                <c:pt idx="26">
                  <c:v>43251</c:v>
                </c:pt>
                <c:pt idx="27">
                  <c:v>43281</c:v>
                </c:pt>
                <c:pt idx="28">
                  <c:v>43312</c:v>
                </c:pt>
                <c:pt idx="29">
                  <c:v>43343</c:v>
                </c:pt>
                <c:pt idx="30">
                  <c:v>43373</c:v>
                </c:pt>
                <c:pt idx="31">
                  <c:v>43404</c:v>
                </c:pt>
                <c:pt idx="32">
                  <c:v>43434</c:v>
                </c:pt>
                <c:pt idx="33">
                  <c:v>43465</c:v>
                </c:pt>
                <c:pt idx="34">
                  <c:v>43496</c:v>
                </c:pt>
                <c:pt idx="35">
                  <c:v>43524</c:v>
                </c:pt>
                <c:pt idx="36">
                  <c:v>43555</c:v>
                </c:pt>
                <c:pt idx="37">
                  <c:v>43585</c:v>
                </c:pt>
                <c:pt idx="38">
                  <c:v>43616</c:v>
                </c:pt>
                <c:pt idx="39">
                  <c:v>43646</c:v>
                </c:pt>
                <c:pt idx="40">
                  <c:v>43677</c:v>
                </c:pt>
                <c:pt idx="41">
                  <c:v>43708</c:v>
                </c:pt>
                <c:pt idx="42">
                  <c:v>43738</c:v>
                </c:pt>
                <c:pt idx="43">
                  <c:v>43769</c:v>
                </c:pt>
                <c:pt idx="44">
                  <c:v>43799</c:v>
                </c:pt>
                <c:pt idx="45">
                  <c:v>43830</c:v>
                </c:pt>
              </c:numCache>
            </c:numRef>
          </c:cat>
          <c:val>
            <c:numRef>
              <c:f>lei!$Y$6:$Y$51</c:f>
              <c:numCache>
                <c:formatCode>General</c:formatCode>
                <c:ptCount val="46"/>
                <c:pt idx="0">
                  <c:v>4.8</c:v>
                </c:pt>
                <c:pt idx="1">
                  <c:v>4.333333333333333</c:v>
                </c:pt>
                <c:pt idx="2">
                  <c:v>4.0666666666666664</c:v>
                </c:pt>
                <c:pt idx="3">
                  <c:v>3.8166666666666669</c:v>
                </c:pt>
                <c:pt idx="4">
                  <c:v>3.8666666666666667</c:v>
                </c:pt>
                <c:pt idx="5">
                  <c:v>4.0333333333333332</c:v>
                </c:pt>
                <c:pt idx="6">
                  <c:v>3.75</c:v>
                </c:pt>
                <c:pt idx="7">
                  <c:v>3.7666666666666671</c:v>
                </c:pt>
                <c:pt idx="8">
                  <c:v>3.9500000000000006</c:v>
                </c:pt>
                <c:pt idx="9">
                  <c:v>3.9666666666666663</c:v>
                </c:pt>
                <c:pt idx="10">
                  <c:v>3.9</c:v>
                </c:pt>
                <c:pt idx="11">
                  <c:v>4.1833333333333336</c:v>
                </c:pt>
                <c:pt idx="12">
                  <c:v>4.05</c:v>
                </c:pt>
                <c:pt idx="13">
                  <c:v>4.05</c:v>
                </c:pt>
                <c:pt idx="14">
                  <c:v>4.1833333333333327</c:v>
                </c:pt>
                <c:pt idx="15">
                  <c:v>4.0333333333333341</c:v>
                </c:pt>
                <c:pt idx="16">
                  <c:v>4.0166666666666666</c:v>
                </c:pt>
                <c:pt idx="17">
                  <c:v>4.0333333333333332</c:v>
                </c:pt>
                <c:pt idx="18">
                  <c:v>4.45</c:v>
                </c:pt>
                <c:pt idx="19">
                  <c:v>4.2833333333333332</c:v>
                </c:pt>
                <c:pt idx="20">
                  <c:v>4.2333333333333334</c:v>
                </c:pt>
                <c:pt idx="21">
                  <c:v>4.0666666666666664</c:v>
                </c:pt>
                <c:pt idx="22">
                  <c:v>4.05</c:v>
                </c:pt>
                <c:pt idx="23">
                  <c:v>3.6500000000000004</c:v>
                </c:pt>
                <c:pt idx="24">
                  <c:v>4.0999999999999996</c:v>
                </c:pt>
                <c:pt idx="25">
                  <c:v>4.083333333333333</c:v>
                </c:pt>
                <c:pt idx="26">
                  <c:v>3.5166666666666671</c:v>
                </c:pt>
                <c:pt idx="27">
                  <c:v>3.6333333333333329</c:v>
                </c:pt>
                <c:pt idx="28">
                  <c:v>3.3833333333333329</c:v>
                </c:pt>
                <c:pt idx="29">
                  <c:v>2.9333333333333331</c:v>
                </c:pt>
                <c:pt idx="30">
                  <c:v>2.1833333333333331</c:v>
                </c:pt>
                <c:pt idx="31">
                  <c:v>1.9666666666666666</c:v>
                </c:pt>
                <c:pt idx="32">
                  <c:v>1.3833333333333337</c:v>
                </c:pt>
                <c:pt idx="33">
                  <c:v>0.93333333333333346</c:v>
                </c:pt>
                <c:pt idx="34">
                  <c:v>0.3</c:v>
                </c:pt>
                <c:pt idx="35">
                  <c:v>-0.23333333333333331</c:v>
                </c:pt>
                <c:pt idx="36">
                  <c:v>-1.5000000000000002</c:v>
                </c:pt>
                <c:pt idx="37">
                  <c:v>-2.3166666666666669</c:v>
                </c:pt>
                <c:pt idx="38">
                  <c:v>-2.8666666666666667</c:v>
                </c:pt>
                <c:pt idx="39">
                  <c:v>-3.7166666666666668</c:v>
                </c:pt>
                <c:pt idx="40">
                  <c:v>-4.9833333333333334</c:v>
                </c:pt>
                <c:pt idx="41">
                  <c:v>-6</c:v>
                </c:pt>
                <c:pt idx="42">
                  <c:v>-7.0166666666666684</c:v>
                </c:pt>
                <c:pt idx="43">
                  <c:v>-7.916666666666667</c:v>
                </c:pt>
                <c:pt idx="44">
                  <c:v>-8.0833333333333339</c:v>
                </c:pt>
                <c:pt idx="45">
                  <c:v>-8.3333333333333339</c:v>
                </c:pt>
              </c:numCache>
            </c:numRef>
          </c:val>
          <c:smooth val="0"/>
          <c:extLst>
            <c:ext xmlns:c16="http://schemas.microsoft.com/office/drawing/2014/chart" uri="{C3380CC4-5D6E-409C-BE32-E72D297353CC}">
              <c16:uniqueId val="{00000001-F4B3-4C80-BEBE-344DE33AD9B4}"/>
            </c:ext>
          </c:extLst>
        </c:ser>
        <c:ser>
          <c:idx val="1"/>
          <c:order val="1"/>
          <c:tx>
            <c:strRef>
              <c:f>lei!$Z$5</c:f>
              <c:strCache>
                <c:ptCount val="1"/>
                <c:pt idx="0">
                  <c:v>Current</c:v>
                </c:pt>
              </c:strCache>
            </c:strRef>
          </c:tx>
          <c:spPr>
            <a:ln w="28575" cap="rnd">
              <a:solidFill>
                <a:srgbClr val="0C5184"/>
              </a:solidFill>
              <a:round/>
            </a:ln>
            <a:effectLst/>
          </c:spPr>
          <c:marker>
            <c:symbol val="none"/>
          </c:marker>
          <c:cat>
            <c:numRef>
              <c:f>lei!$X$6:$X$51</c:f>
              <c:numCache>
                <c:formatCode>m/d/yyyy</c:formatCode>
                <c:ptCount val="46"/>
                <c:pt idx="0">
                  <c:v>42460</c:v>
                </c:pt>
                <c:pt idx="1">
                  <c:v>42490</c:v>
                </c:pt>
                <c:pt idx="2">
                  <c:v>42521</c:v>
                </c:pt>
                <c:pt idx="3">
                  <c:v>42551</c:v>
                </c:pt>
                <c:pt idx="4">
                  <c:v>42582</c:v>
                </c:pt>
                <c:pt idx="5">
                  <c:v>42613</c:v>
                </c:pt>
                <c:pt idx="6">
                  <c:v>42643</c:v>
                </c:pt>
                <c:pt idx="7">
                  <c:v>42674</c:v>
                </c:pt>
                <c:pt idx="8">
                  <c:v>42704</c:v>
                </c:pt>
                <c:pt idx="9">
                  <c:v>42735</c:v>
                </c:pt>
                <c:pt idx="10">
                  <c:v>42766</c:v>
                </c:pt>
                <c:pt idx="11">
                  <c:v>42794</c:v>
                </c:pt>
                <c:pt idx="12">
                  <c:v>42825</c:v>
                </c:pt>
                <c:pt idx="13">
                  <c:v>42855</c:v>
                </c:pt>
                <c:pt idx="14">
                  <c:v>42886</c:v>
                </c:pt>
                <c:pt idx="15">
                  <c:v>42916</c:v>
                </c:pt>
                <c:pt idx="16">
                  <c:v>42947</c:v>
                </c:pt>
                <c:pt idx="17">
                  <c:v>42978</c:v>
                </c:pt>
                <c:pt idx="18">
                  <c:v>43008</c:v>
                </c:pt>
                <c:pt idx="19">
                  <c:v>43039</c:v>
                </c:pt>
                <c:pt idx="20">
                  <c:v>43069</c:v>
                </c:pt>
                <c:pt idx="21">
                  <c:v>43100</c:v>
                </c:pt>
                <c:pt idx="22">
                  <c:v>43131</c:v>
                </c:pt>
                <c:pt idx="23">
                  <c:v>43159</c:v>
                </c:pt>
                <c:pt idx="24">
                  <c:v>43190</c:v>
                </c:pt>
                <c:pt idx="25">
                  <c:v>43220</c:v>
                </c:pt>
                <c:pt idx="26">
                  <c:v>43251</c:v>
                </c:pt>
                <c:pt idx="27">
                  <c:v>43281</c:v>
                </c:pt>
                <c:pt idx="28">
                  <c:v>43312</c:v>
                </c:pt>
                <c:pt idx="29">
                  <c:v>43343</c:v>
                </c:pt>
                <c:pt idx="30">
                  <c:v>43373</c:v>
                </c:pt>
                <c:pt idx="31">
                  <c:v>43404</c:v>
                </c:pt>
                <c:pt idx="32">
                  <c:v>43434</c:v>
                </c:pt>
                <c:pt idx="33">
                  <c:v>43465</c:v>
                </c:pt>
                <c:pt idx="34">
                  <c:v>43496</c:v>
                </c:pt>
                <c:pt idx="35">
                  <c:v>43524</c:v>
                </c:pt>
                <c:pt idx="36">
                  <c:v>43555</c:v>
                </c:pt>
                <c:pt idx="37">
                  <c:v>43585</c:v>
                </c:pt>
                <c:pt idx="38">
                  <c:v>43616</c:v>
                </c:pt>
                <c:pt idx="39">
                  <c:v>43646</c:v>
                </c:pt>
                <c:pt idx="40">
                  <c:v>43677</c:v>
                </c:pt>
                <c:pt idx="41">
                  <c:v>43708</c:v>
                </c:pt>
                <c:pt idx="42">
                  <c:v>43738</c:v>
                </c:pt>
                <c:pt idx="43">
                  <c:v>43769</c:v>
                </c:pt>
                <c:pt idx="44">
                  <c:v>43799</c:v>
                </c:pt>
                <c:pt idx="45">
                  <c:v>43830</c:v>
                </c:pt>
              </c:numCache>
            </c:numRef>
          </c:cat>
          <c:val>
            <c:numRef>
              <c:f>lei!$Z$6:$Z$51</c:f>
              <c:numCache>
                <c:formatCode>General</c:formatCode>
                <c:ptCount val="46"/>
                <c:pt idx="0">
                  <c:v>1.1000000000000001</c:v>
                </c:pt>
                <c:pt idx="1">
                  <c:v>1</c:v>
                </c:pt>
                <c:pt idx="2">
                  <c:v>0.5</c:v>
                </c:pt>
                <c:pt idx="3">
                  <c:v>0.3</c:v>
                </c:pt>
                <c:pt idx="4">
                  <c:v>1</c:v>
                </c:pt>
                <c:pt idx="5">
                  <c:v>0.9</c:v>
                </c:pt>
                <c:pt idx="6">
                  <c:v>1.3</c:v>
                </c:pt>
                <c:pt idx="7">
                  <c:v>0.9</c:v>
                </c:pt>
                <c:pt idx="8">
                  <c:v>0.7</c:v>
                </c:pt>
                <c:pt idx="9">
                  <c:v>1.3</c:v>
                </c:pt>
                <c:pt idx="10">
                  <c:v>2.5</c:v>
                </c:pt>
                <c:pt idx="11">
                  <c:v>2.8</c:v>
                </c:pt>
                <c:pt idx="12">
                  <c:v>3.1</c:v>
                </c:pt>
                <c:pt idx="13">
                  <c:v>3.1</c:v>
                </c:pt>
                <c:pt idx="14">
                  <c:v>3.6</c:v>
                </c:pt>
                <c:pt idx="15">
                  <c:v>3.9</c:v>
                </c:pt>
                <c:pt idx="16">
                  <c:v>3.6</c:v>
                </c:pt>
                <c:pt idx="17">
                  <c:v>4.0999999999999996</c:v>
                </c:pt>
                <c:pt idx="18">
                  <c:v>4</c:v>
                </c:pt>
                <c:pt idx="19">
                  <c:v>5.4</c:v>
                </c:pt>
                <c:pt idx="20">
                  <c:v>5.6</c:v>
                </c:pt>
                <c:pt idx="21">
                  <c:v>5.7</c:v>
                </c:pt>
                <c:pt idx="22">
                  <c:v>5.6</c:v>
                </c:pt>
                <c:pt idx="23">
                  <c:v>6.1</c:v>
                </c:pt>
                <c:pt idx="24">
                  <c:v>6</c:v>
                </c:pt>
                <c:pt idx="25">
                  <c:v>6.1</c:v>
                </c:pt>
                <c:pt idx="26">
                  <c:v>5.8</c:v>
                </c:pt>
                <c:pt idx="27">
                  <c:v>5.8</c:v>
                </c:pt>
                <c:pt idx="28">
                  <c:v>6.3</c:v>
                </c:pt>
                <c:pt idx="29">
                  <c:v>6.3</c:v>
                </c:pt>
                <c:pt idx="30">
                  <c:v>6.6</c:v>
                </c:pt>
                <c:pt idx="31">
                  <c:v>5.3</c:v>
                </c:pt>
                <c:pt idx="32">
                  <c:v>5</c:v>
                </c:pt>
                <c:pt idx="33">
                  <c:v>4.0999999999999996</c:v>
                </c:pt>
                <c:pt idx="34">
                  <c:v>3.5</c:v>
                </c:pt>
                <c:pt idx="35">
                  <c:v>3</c:v>
                </c:pt>
                <c:pt idx="36">
                  <c:v>2.9</c:v>
                </c:pt>
                <c:pt idx="37">
                  <c:v>2.5</c:v>
                </c:pt>
                <c:pt idx="38">
                  <c:v>2.5</c:v>
                </c:pt>
              </c:numCache>
            </c:numRef>
          </c:val>
          <c:smooth val="0"/>
          <c:extLst>
            <c:ext xmlns:c16="http://schemas.microsoft.com/office/drawing/2014/chart" uri="{C3380CC4-5D6E-409C-BE32-E72D297353CC}">
              <c16:uniqueId val="{00000002-F4B3-4C80-BEBE-344DE33AD9B4}"/>
            </c:ext>
          </c:extLst>
        </c:ser>
        <c:dLbls>
          <c:showLegendKey val="0"/>
          <c:showVal val="0"/>
          <c:showCatName val="0"/>
          <c:showSerName val="0"/>
          <c:showPercent val="0"/>
          <c:showBubbleSize val="0"/>
        </c:dLbls>
        <c:marker val="1"/>
        <c:smooth val="0"/>
        <c:axId val="157609032"/>
        <c:axId val="157609424"/>
      </c:lineChart>
      <c:dateAx>
        <c:axId val="157609032"/>
        <c:scaling>
          <c:orientation val="minMax"/>
          <c:min val="42522"/>
        </c:scaling>
        <c:delete val="0"/>
        <c:axPos val="b"/>
        <c:numFmt formatCode="mmm\ \'yy" sourceLinked="0"/>
        <c:majorTickMark val="none"/>
        <c:minorTickMark val="none"/>
        <c:tickLblPos val="low"/>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7609424"/>
        <c:crosses val="autoZero"/>
        <c:auto val="1"/>
        <c:lblOffset val="100"/>
        <c:baseTimeUnit val="months"/>
        <c:majorUnit val="6"/>
        <c:majorTimeUnit val="months"/>
      </c:dateAx>
      <c:valAx>
        <c:axId val="157609424"/>
        <c:scaling>
          <c:orientation val="minMax"/>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 Change Year-Over-Year</a:t>
                </a:r>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0"/>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7609032"/>
        <c:crosses val="autoZero"/>
        <c:crossBetween val="midCat"/>
      </c:valAx>
      <c:valAx>
        <c:axId val="157609816"/>
        <c:scaling>
          <c:orientation val="minMax"/>
          <c:max val="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7610208"/>
        <c:crosses val="max"/>
        <c:crossBetween val="between"/>
      </c:valAx>
      <c:dateAx>
        <c:axId val="157610208"/>
        <c:scaling>
          <c:orientation val="minMax"/>
        </c:scaling>
        <c:delete val="1"/>
        <c:axPos val="b"/>
        <c:numFmt formatCode="m/d/yyyy" sourceLinked="1"/>
        <c:majorTickMark val="out"/>
        <c:minorTickMark val="none"/>
        <c:tickLblPos val="nextTo"/>
        <c:crossAx val="157609816"/>
        <c:crosses val="autoZero"/>
        <c:auto val="1"/>
        <c:lblOffset val="100"/>
        <c:baseTimeUnit val="months"/>
        <c:majorUnit val="1"/>
        <c:minorUnit val="1"/>
      </c:date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08920187793445"/>
          <c:y val="0.20679886685552423"/>
          <c:w val="0.5093896713615027"/>
          <c:h val="0.61473087818696881"/>
        </c:manualLayout>
      </c:layout>
      <c:pieChart>
        <c:varyColors val="1"/>
        <c:ser>
          <c:idx val="0"/>
          <c:order val="0"/>
          <c:tx>
            <c:strRef>
              <c:f>Sheet1!$B$1</c:f>
              <c:strCache>
                <c:ptCount val="1"/>
                <c:pt idx="0">
                  <c:v>6/30/2019</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7BB-4668-928C-5115E01F747B}"/>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77BB-4668-928C-5115E01F747B}"/>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77BB-4668-928C-5115E01F747B}"/>
              </c:ext>
            </c:extLst>
          </c:dPt>
          <c:dPt>
            <c:idx val="3"/>
            <c:bubble3D val="0"/>
            <c:spPr>
              <a:solidFill>
                <a:schemeClr val="tx2"/>
              </a:solidFill>
              <a:ln w="19050">
                <a:solidFill>
                  <a:schemeClr val="lt1"/>
                </a:solidFill>
              </a:ln>
              <a:effectLst/>
            </c:spPr>
            <c:extLst>
              <c:ext xmlns:c16="http://schemas.microsoft.com/office/drawing/2014/chart" uri="{C3380CC4-5D6E-409C-BE32-E72D297353CC}">
                <c16:uniqueId val="{00000007-77BB-4668-928C-5115E01F747B}"/>
              </c:ext>
            </c:extLst>
          </c:dPt>
          <c:dPt>
            <c:idx val="4"/>
            <c:bubble3D val="0"/>
            <c:spPr>
              <a:solidFill>
                <a:srgbClr val="77943C"/>
              </a:solidFill>
              <a:ln w="19050">
                <a:solidFill>
                  <a:schemeClr val="lt1"/>
                </a:solidFill>
              </a:ln>
              <a:effectLst/>
            </c:spPr>
            <c:extLst>
              <c:ext xmlns:c16="http://schemas.microsoft.com/office/drawing/2014/chart" uri="{C3380CC4-5D6E-409C-BE32-E72D297353CC}">
                <c16:uniqueId val="{00000009-77BB-4668-928C-5115E01F747B}"/>
              </c:ext>
            </c:extLst>
          </c:dPt>
          <c:dPt>
            <c:idx val="5"/>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B-77BB-4668-928C-5115E01F747B}"/>
              </c:ext>
            </c:extLst>
          </c:dPt>
          <c:dPt>
            <c:idx val="6"/>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0D-77BB-4668-928C-5115E01F747B}"/>
              </c:ext>
            </c:extLst>
          </c:dPt>
          <c:dPt>
            <c:idx val="7"/>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2-183D-495A-921E-33F483290D15}"/>
              </c:ext>
            </c:extLst>
          </c:dPt>
          <c:dPt>
            <c:idx val="8"/>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0F-77BB-4668-928C-5115E01F747B}"/>
              </c:ext>
            </c:extLst>
          </c:dPt>
          <c:dPt>
            <c:idx val="9"/>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11-77BB-4668-928C-5115E01F747B}"/>
              </c:ext>
            </c:extLst>
          </c:dPt>
          <c:dLbls>
            <c:dLbl>
              <c:idx val="0"/>
              <c:layout>
                <c:manualLayout>
                  <c:x val="0.12643535520174801"/>
                  <c:y val="-5.546687948922603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77BB-4668-928C-5115E01F747B}"/>
                </c:ext>
              </c:extLst>
            </c:dLbl>
            <c:dLbl>
              <c:idx val="1"/>
              <c:layout>
                <c:manualLayout>
                  <c:x val="-7.6755077368513853E-3"/>
                  <c:y val="-0.11480515596221078"/>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77BB-4668-928C-5115E01F747B}"/>
                </c:ext>
              </c:extLst>
            </c:dLbl>
            <c:dLbl>
              <c:idx val="2"/>
              <c:layout>
                <c:manualLayout>
                  <c:x val="-9.5863263952249873E-3"/>
                  <c:y val="6.0580419612432983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77BB-4668-928C-5115E01F747B}"/>
                </c:ext>
              </c:extLst>
            </c:dLbl>
            <c:dLbl>
              <c:idx val="3"/>
              <c:layout>
                <c:manualLayout>
                  <c:x val="7.6755077368513619E-3"/>
                  <c:y val="1.937987453438707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77BB-4668-928C-5115E01F747B}"/>
                </c:ext>
              </c:extLst>
            </c:dLbl>
            <c:dLbl>
              <c:idx val="4"/>
              <c:layout>
                <c:manualLayout>
                  <c:x val="8.9547590263265794E-2"/>
                  <c:y val="-1.1713760779101476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77BB-4668-928C-5115E01F747B}"/>
                </c:ext>
              </c:extLst>
            </c:dLbl>
            <c:dLbl>
              <c:idx val="5"/>
              <c:layout>
                <c:manualLayout>
                  <c:x val="4.6053046421108079E-2"/>
                  <c:y val="-2.42248431679838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77BB-4668-928C-5115E01F747B}"/>
                </c:ext>
              </c:extLst>
            </c:dLbl>
            <c:dLbl>
              <c:idx val="6"/>
              <c:layout>
                <c:manualLayout>
                  <c:x val="3.8377538684256716E-2"/>
                  <c:y val="-9.6899372671935789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77BB-4668-928C-5115E01F747B}"/>
                </c:ext>
              </c:extLst>
            </c:dLbl>
            <c:dLbl>
              <c:idx val="7"/>
              <c:layout>
                <c:manualLayout>
                  <c:x val="3.984817402491337E-2"/>
                  <c:y val="3.875974906877414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2-183D-495A-921E-33F483290D15}"/>
                </c:ext>
              </c:extLst>
            </c:dLbl>
            <c:dLbl>
              <c:idx val="8"/>
              <c:layout>
                <c:manualLayout>
                  <c:x val="5.17921504737964E-2"/>
                  <c:y val="0.11385065899203289"/>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77BB-4668-928C-5115E01F747B}"/>
                </c:ext>
              </c:extLst>
            </c:dLbl>
            <c:dLbl>
              <c:idx val="9"/>
              <c:layout>
                <c:manualLayout>
                  <c:x val="2.4730042722963835E-2"/>
                  <c:y val="7.468614522087715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1-77BB-4668-928C-5115E01F747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j-lt"/>
                    <a:ea typeface="+mn-ea"/>
                    <a:cs typeface="+mn-cs"/>
                  </a:defRPr>
                </a:pPr>
                <a:endParaRPr lang="en-US"/>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Repo</c:v>
                </c:pt>
                <c:pt idx="1">
                  <c:v>Commercial Paper</c:v>
                </c:pt>
                <c:pt idx="2">
                  <c:v>Corporates</c:v>
                </c:pt>
                <c:pt idx="3">
                  <c:v>Yankee CDs</c:v>
                </c:pt>
                <c:pt idx="4">
                  <c:v>ABS</c:v>
                </c:pt>
                <c:pt idx="5">
                  <c:v>Tsy/Agy</c:v>
                </c:pt>
                <c:pt idx="6">
                  <c:v>Gov't
Rel.</c:v>
                </c:pt>
                <c:pt idx="7">
                  <c:v>Muni</c:v>
                </c:pt>
                <c:pt idx="8">
                  <c:v>MBS</c:v>
                </c:pt>
              </c:strCache>
            </c:strRef>
          </c:cat>
          <c:val>
            <c:numRef>
              <c:f>Sheet1!$B$2:$B$10</c:f>
              <c:numCache>
                <c:formatCode>0%</c:formatCode>
                <c:ptCount val="9"/>
                <c:pt idx="0">
                  <c:v>0.251</c:v>
                </c:pt>
                <c:pt idx="1">
                  <c:v>0.35</c:v>
                </c:pt>
                <c:pt idx="2">
                  <c:v>5.6000000000000001E-2</c:v>
                </c:pt>
                <c:pt idx="3">
                  <c:v>5.2999999999999999E-2</c:v>
                </c:pt>
                <c:pt idx="4">
                  <c:v>0.106</c:v>
                </c:pt>
                <c:pt idx="5">
                  <c:v>9.1999999999999998E-2</c:v>
                </c:pt>
                <c:pt idx="6">
                  <c:v>3.5999999999999997E-2</c:v>
                </c:pt>
                <c:pt idx="7">
                  <c:v>3.3000000000000002E-2</c:v>
                </c:pt>
                <c:pt idx="8">
                  <c:v>2.1999999999999999E-2</c:v>
                </c:pt>
              </c:numCache>
            </c:numRef>
          </c:val>
          <c:extLst>
            <c:ext xmlns:c16="http://schemas.microsoft.com/office/drawing/2014/chart" uri="{C3380CC4-5D6E-409C-BE32-E72D297353CC}">
              <c16:uniqueId val="{00000012-77BB-4668-928C-5115E01F747B}"/>
            </c:ext>
          </c:extLst>
        </c:ser>
        <c:dLbls>
          <c:showLegendKey val="0"/>
          <c:showVal val="1"/>
          <c:showCatName val="0"/>
          <c:showSerName val="0"/>
          <c:showPercent val="0"/>
          <c:showBubbleSize val="0"/>
          <c:showLeaderLines val="1"/>
        </c:dLbls>
        <c:firstSliceAng val="101"/>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1887321276982"/>
          <c:y val="5.949008498583578E-2"/>
          <c:w val="0.80033718054367908"/>
          <c:h val="0.66987052993572005"/>
        </c:manualLayout>
      </c:layout>
      <c:barChart>
        <c:barDir val="col"/>
        <c:grouping val="clustered"/>
        <c:varyColors val="0"/>
        <c:ser>
          <c:idx val="0"/>
          <c:order val="0"/>
          <c:tx>
            <c:strRef>
              <c:f>Sheet1!$B$1</c:f>
              <c:strCache>
                <c:ptCount val="1"/>
                <c:pt idx="0">
                  <c:v>6/30/2019</c:v>
                </c:pt>
              </c:strCache>
            </c:strRef>
          </c:tx>
          <c:spPr>
            <a:solidFill>
              <a:schemeClr val="tx2"/>
            </a:solidFill>
            <a:ln w="25400">
              <a:noFill/>
            </a:ln>
          </c:spPr>
          <c:invertIfNegative val="0"/>
          <c:dLbls>
            <c:numFmt formatCode="0%" sourceLinked="0"/>
            <c:spPr>
              <a:noFill/>
              <a:ln w="25400">
                <a:noFill/>
              </a:ln>
            </c:spPr>
            <c:txPr>
              <a:bodyPr/>
              <a:lstStyle/>
              <a:p>
                <a:pPr>
                  <a:defRPr sz="1000"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Overnight</c:v>
                </c:pt>
                <c:pt idx="1">
                  <c:v>&lt;30</c:v>
                </c:pt>
                <c:pt idx="2">
                  <c:v>31-90 </c:v>
                </c:pt>
                <c:pt idx="3">
                  <c:v>90-180</c:v>
                </c:pt>
                <c:pt idx="4">
                  <c:v>180+</c:v>
                </c:pt>
              </c:strCache>
            </c:strRef>
          </c:cat>
          <c:val>
            <c:numRef>
              <c:f>Sheet1!$B$2:$B$6</c:f>
              <c:numCache>
                <c:formatCode>0.00%</c:formatCode>
                <c:ptCount val="5"/>
                <c:pt idx="0">
                  <c:v>6.5000000000000002E-2</c:v>
                </c:pt>
                <c:pt idx="1">
                  <c:v>0.4</c:v>
                </c:pt>
                <c:pt idx="2">
                  <c:v>0.217</c:v>
                </c:pt>
                <c:pt idx="3">
                  <c:v>0.112</c:v>
                </c:pt>
                <c:pt idx="4">
                  <c:v>0.20599999999999999</c:v>
                </c:pt>
              </c:numCache>
            </c:numRef>
          </c:val>
          <c:extLst>
            <c:ext xmlns:c16="http://schemas.microsoft.com/office/drawing/2014/chart" uri="{C3380CC4-5D6E-409C-BE32-E72D297353CC}">
              <c16:uniqueId val="{00000000-5E2D-49F2-A349-307AD0309E37}"/>
            </c:ext>
          </c:extLst>
        </c:ser>
        <c:dLbls>
          <c:showLegendKey val="0"/>
          <c:showVal val="0"/>
          <c:showCatName val="0"/>
          <c:showSerName val="0"/>
          <c:showPercent val="0"/>
          <c:showBubbleSize val="0"/>
        </c:dLbls>
        <c:gapWidth val="150"/>
        <c:axId val="111391488"/>
        <c:axId val="111393408"/>
      </c:barChart>
      <c:catAx>
        <c:axId val="111391488"/>
        <c:scaling>
          <c:orientation val="minMax"/>
        </c:scaling>
        <c:delete val="0"/>
        <c:axPos val="b"/>
        <c:title>
          <c:tx>
            <c:rich>
              <a:bodyPr/>
              <a:lstStyle/>
              <a:p>
                <a:pPr>
                  <a:defRPr sz="1000" b="0" i="0" u="none" strike="noStrike" baseline="0">
                    <a:solidFill>
                      <a:schemeClr val="tx1"/>
                    </a:solidFill>
                    <a:latin typeface="Arial"/>
                    <a:ea typeface="Arial"/>
                    <a:cs typeface="Arial"/>
                  </a:defRPr>
                </a:pPr>
                <a:r>
                  <a:rPr lang="en-US" dirty="0"/>
                  <a:t>Maturity (Days)</a:t>
                </a:r>
              </a:p>
            </c:rich>
          </c:tx>
          <c:layout>
            <c:manualLayout>
              <c:xMode val="edge"/>
              <c:yMode val="edge"/>
              <c:x val="0.5"/>
              <c:y val="0.8193927756075069"/>
            </c:manualLayout>
          </c:layout>
          <c:overlay val="0"/>
          <c:spPr>
            <a:noFill/>
            <a:ln w="25400">
              <a:noFill/>
            </a:ln>
          </c:spPr>
        </c:title>
        <c:numFmt formatCode="General" sourceLinked="1"/>
        <c:majorTickMark val="out"/>
        <c:minorTickMark val="none"/>
        <c:tickLblPos val="nextTo"/>
        <c:spPr>
          <a:ln w="3175">
            <a:solidFill>
              <a:schemeClr val="tx1"/>
            </a:solidFill>
            <a:prstDash val="solid"/>
          </a:ln>
        </c:spPr>
        <c:txPr>
          <a:bodyPr rot="0" vert="horz"/>
          <a:lstStyle/>
          <a:p>
            <a:pPr>
              <a:defRPr sz="1000" b="0" i="0" u="none" strike="noStrike" baseline="0">
                <a:solidFill>
                  <a:schemeClr val="tx1"/>
                </a:solidFill>
                <a:latin typeface="Arial"/>
                <a:ea typeface="Arial"/>
                <a:cs typeface="Arial"/>
              </a:defRPr>
            </a:pPr>
            <a:endParaRPr lang="en-US"/>
          </a:p>
        </c:txPr>
        <c:crossAx val="111393408"/>
        <c:crosses val="autoZero"/>
        <c:auto val="1"/>
        <c:lblAlgn val="ctr"/>
        <c:lblOffset val="100"/>
        <c:tickLblSkip val="1"/>
        <c:tickMarkSkip val="1"/>
        <c:noMultiLvlLbl val="0"/>
      </c:catAx>
      <c:valAx>
        <c:axId val="111393408"/>
        <c:scaling>
          <c:orientation val="minMax"/>
        </c:scaling>
        <c:delete val="0"/>
        <c:axPos val="l"/>
        <c:majorGridlines>
          <c:spPr>
            <a:ln w="12700">
              <a:solidFill>
                <a:srgbClr val="C0C0C0"/>
              </a:solidFill>
              <a:prstDash val="solid"/>
            </a:ln>
          </c:spPr>
        </c:majorGridlines>
        <c:title>
          <c:tx>
            <c:rich>
              <a:bodyPr/>
              <a:lstStyle/>
              <a:p>
                <a:pPr>
                  <a:defRPr sz="1000" b="0" i="0" u="none" strike="noStrike" baseline="0">
                    <a:solidFill>
                      <a:schemeClr val="tx1"/>
                    </a:solidFill>
                    <a:latin typeface="Arial"/>
                    <a:ea typeface="Arial"/>
                    <a:cs typeface="Arial"/>
                  </a:defRPr>
                </a:pPr>
                <a:r>
                  <a:rPr lang="en-US"/>
                  <a:t>Percent (%)</a:t>
                </a:r>
              </a:p>
            </c:rich>
          </c:tx>
          <c:layout>
            <c:manualLayout>
              <c:xMode val="edge"/>
              <c:yMode val="edge"/>
              <c:x val="2.5821596244131443E-2"/>
              <c:y val="0.31161473087818697"/>
            </c:manualLayout>
          </c:layout>
          <c:overlay val="0"/>
          <c:spPr>
            <a:noFill/>
            <a:ln w="25400">
              <a:noFill/>
            </a:ln>
          </c:spPr>
        </c:title>
        <c:numFmt formatCode="0%" sourceLinked="0"/>
        <c:majorTickMark val="out"/>
        <c:minorTickMark val="none"/>
        <c:tickLblPos val="nextTo"/>
        <c:spPr>
          <a:ln w="9525">
            <a:noFill/>
          </a:ln>
        </c:spPr>
        <c:txPr>
          <a:bodyPr rot="0" vert="horz"/>
          <a:lstStyle/>
          <a:p>
            <a:pPr>
              <a:defRPr sz="1000" b="0" i="0" u="none" strike="noStrike" baseline="0">
                <a:solidFill>
                  <a:schemeClr val="tx1"/>
                </a:solidFill>
                <a:latin typeface="Arial"/>
                <a:ea typeface="Arial"/>
                <a:cs typeface="Arial"/>
              </a:defRPr>
            </a:pPr>
            <a:endParaRPr lang="en-US"/>
          </a:p>
        </c:txPr>
        <c:crossAx val="111391488"/>
        <c:crosses val="autoZero"/>
        <c:crossBetween val="between"/>
      </c:valAx>
      <c:spPr>
        <a:noFill/>
        <a:ln w="25400">
          <a:noFill/>
        </a:ln>
      </c:spPr>
    </c:plotArea>
    <c:plotVisOnly val="1"/>
    <c:dispBlanksAs val="gap"/>
    <c:showDLblsOverMax val="0"/>
  </c:chart>
  <c:spPr>
    <a:noFill/>
    <a:ln>
      <a:noFill/>
    </a:ln>
  </c:spPr>
  <c:txPr>
    <a:bodyPr/>
    <a:lstStyle/>
    <a:p>
      <a:pPr>
        <a:defRPr sz="1000" b="0" i="0" u="none" strike="noStrike" baseline="0">
          <a:solidFill>
            <a:schemeClr val="tx1"/>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105069458531529E-2"/>
          <c:y val="8.3886556514531793E-2"/>
          <c:w val="0.87083909588988595"/>
          <c:h val="0.71070938215102974"/>
        </c:manualLayout>
      </c:layout>
      <c:lineChart>
        <c:grouping val="standard"/>
        <c:varyColors val="0"/>
        <c:ser>
          <c:idx val="0"/>
          <c:order val="0"/>
          <c:tx>
            <c:strRef>
              <c:f>Sheet1!$B$1</c:f>
              <c:strCache>
                <c:ptCount val="1"/>
                <c:pt idx="0">
                  <c:v>Day to Day Fund Net 7-Day SEC Yield</c:v>
                </c:pt>
              </c:strCache>
            </c:strRef>
          </c:tx>
          <c:spPr>
            <a:ln w="25390">
              <a:solidFill>
                <a:srgbClr val="800000"/>
              </a:solidFill>
              <a:prstDash val="solid"/>
            </a:ln>
          </c:spPr>
          <c:marker>
            <c:symbol val="none"/>
          </c:marker>
          <c:cat>
            <c:numRef>
              <c:f>Sheet1!$A$2:$A$127</c:f>
              <c:numCache>
                <c:formatCode>m/d/yyyy</c:formatCode>
                <c:ptCount val="126"/>
                <c:pt idx="0">
                  <c:v>39843</c:v>
                </c:pt>
                <c:pt idx="1">
                  <c:v>39872</c:v>
                </c:pt>
                <c:pt idx="2">
                  <c:v>39903</c:v>
                </c:pt>
                <c:pt idx="3">
                  <c:v>39933</c:v>
                </c:pt>
                <c:pt idx="4">
                  <c:v>39964</c:v>
                </c:pt>
                <c:pt idx="5">
                  <c:v>39994</c:v>
                </c:pt>
                <c:pt idx="6">
                  <c:v>40025</c:v>
                </c:pt>
                <c:pt idx="7">
                  <c:v>40056</c:v>
                </c:pt>
                <c:pt idx="8">
                  <c:v>40086</c:v>
                </c:pt>
                <c:pt idx="9">
                  <c:v>40116</c:v>
                </c:pt>
                <c:pt idx="10">
                  <c:v>40147</c:v>
                </c:pt>
                <c:pt idx="11">
                  <c:v>40178</c:v>
                </c:pt>
                <c:pt idx="12">
                  <c:v>40208</c:v>
                </c:pt>
                <c:pt idx="13">
                  <c:v>40237</c:v>
                </c:pt>
                <c:pt idx="14">
                  <c:v>40268</c:v>
                </c:pt>
                <c:pt idx="15">
                  <c:v>40298</c:v>
                </c:pt>
                <c:pt idx="16">
                  <c:v>40329</c:v>
                </c:pt>
                <c:pt idx="17">
                  <c:v>40359</c:v>
                </c:pt>
                <c:pt idx="18">
                  <c:v>40390</c:v>
                </c:pt>
                <c:pt idx="19">
                  <c:v>40421</c:v>
                </c:pt>
                <c:pt idx="20">
                  <c:v>40451</c:v>
                </c:pt>
                <c:pt idx="21">
                  <c:v>40482</c:v>
                </c:pt>
                <c:pt idx="22">
                  <c:v>40512</c:v>
                </c:pt>
                <c:pt idx="23">
                  <c:v>40543</c:v>
                </c:pt>
                <c:pt idx="24">
                  <c:v>40574</c:v>
                </c:pt>
                <c:pt idx="25">
                  <c:v>40602</c:v>
                </c:pt>
                <c:pt idx="26">
                  <c:v>40633</c:v>
                </c:pt>
                <c:pt idx="27">
                  <c:v>40663</c:v>
                </c:pt>
                <c:pt idx="28">
                  <c:v>40694</c:v>
                </c:pt>
                <c:pt idx="29">
                  <c:v>40724</c:v>
                </c:pt>
                <c:pt idx="30">
                  <c:v>40755</c:v>
                </c:pt>
                <c:pt idx="31">
                  <c:v>40786</c:v>
                </c:pt>
                <c:pt idx="32">
                  <c:v>40816</c:v>
                </c:pt>
                <c:pt idx="33">
                  <c:v>40847</c:v>
                </c:pt>
                <c:pt idx="34">
                  <c:v>40877</c:v>
                </c:pt>
                <c:pt idx="35">
                  <c:v>40908</c:v>
                </c:pt>
                <c:pt idx="36">
                  <c:v>40939</c:v>
                </c:pt>
                <c:pt idx="37">
                  <c:v>40968</c:v>
                </c:pt>
                <c:pt idx="38">
                  <c:v>40999</c:v>
                </c:pt>
                <c:pt idx="39">
                  <c:v>41029</c:v>
                </c:pt>
                <c:pt idx="40">
                  <c:v>41060</c:v>
                </c:pt>
                <c:pt idx="41">
                  <c:v>41090</c:v>
                </c:pt>
                <c:pt idx="42">
                  <c:v>41121</c:v>
                </c:pt>
                <c:pt idx="43">
                  <c:v>41152</c:v>
                </c:pt>
                <c:pt idx="44">
                  <c:v>41182</c:v>
                </c:pt>
                <c:pt idx="45">
                  <c:v>41213</c:v>
                </c:pt>
                <c:pt idx="46">
                  <c:v>41243</c:v>
                </c:pt>
                <c:pt idx="47">
                  <c:v>41274</c:v>
                </c:pt>
                <c:pt idx="48">
                  <c:v>41305</c:v>
                </c:pt>
                <c:pt idx="49">
                  <c:v>41333</c:v>
                </c:pt>
                <c:pt idx="50">
                  <c:v>41364</c:v>
                </c:pt>
                <c:pt idx="51">
                  <c:v>41394</c:v>
                </c:pt>
                <c:pt idx="52">
                  <c:v>41425</c:v>
                </c:pt>
                <c:pt idx="53">
                  <c:v>41455</c:v>
                </c:pt>
                <c:pt idx="54">
                  <c:v>41486</c:v>
                </c:pt>
                <c:pt idx="55">
                  <c:v>41517</c:v>
                </c:pt>
                <c:pt idx="56">
                  <c:v>41547</c:v>
                </c:pt>
                <c:pt idx="57">
                  <c:v>41578</c:v>
                </c:pt>
                <c:pt idx="58">
                  <c:v>41608</c:v>
                </c:pt>
                <c:pt idx="59">
                  <c:v>41639</c:v>
                </c:pt>
                <c:pt idx="60">
                  <c:v>41670</c:v>
                </c:pt>
                <c:pt idx="61">
                  <c:v>41698</c:v>
                </c:pt>
                <c:pt idx="62">
                  <c:v>41729</c:v>
                </c:pt>
                <c:pt idx="63">
                  <c:v>41759</c:v>
                </c:pt>
                <c:pt idx="64">
                  <c:v>41790</c:v>
                </c:pt>
                <c:pt idx="65">
                  <c:v>41820</c:v>
                </c:pt>
                <c:pt idx="66">
                  <c:v>41851</c:v>
                </c:pt>
                <c:pt idx="67">
                  <c:v>41882</c:v>
                </c:pt>
                <c:pt idx="68">
                  <c:v>41912</c:v>
                </c:pt>
                <c:pt idx="69">
                  <c:v>41943</c:v>
                </c:pt>
                <c:pt idx="70">
                  <c:v>41973</c:v>
                </c:pt>
                <c:pt idx="71">
                  <c:v>42004</c:v>
                </c:pt>
                <c:pt idx="72">
                  <c:v>42035</c:v>
                </c:pt>
                <c:pt idx="73">
                  <c:v>42063</c:v>
                </c:pt>
                <c:pt idx="74">
                  <c:v>42094</c:v>
                </c:pt>
                <c:pt idx="75">
                  <c:v>42124</c:v>
                </c:pt>
                <c:pt idx="76">
                  <c:v>42155</c:v>
                </c:pt>
                <c:pt idx="77">
                  <c:v>42185</c:v>
                </c:pt>
                <c:pt idx="78">
                  <c:v>42216</c:v>
                </c:pt>
                <c:pt idx="79">
                  <c:v>42247</c:v>
                </c:pt>
                <c:pt idx="80">
                  <c:v>42277</c:v>
                </c:pt>
                <c:pt idx="81">
                  <c:v>42308</c:v>
                </c:pt>
                <c:pt idx="82">
                  <c:v>42338</c:v>
                </c:pt>
                <c:pt idx="83">
                  <c:v>42369</c:v>
                </c:pt>
                <c:pt idx="84">
                  <c:v>42400</c:v>
                </c:pt>
                <c:pt idx="85">
                  <c:v>42429</c:v>
                </c:pt>
                <c:pt idx="86" formatCode="d\-mmm">
                  <c:v>42460</c:v>
                </c:pt>
                <c:pt idx="87">
                  <c:v>42490</c:v>
                </c:pt>
                <c:pt idx="88">
                  <c:v>42521</c:v>
                </c:pt>
                <c:pt idx="89">
                  <c:v>42551</c:v>
                </c:pt>
                <c:pt idx="90">
                  <c:v>42582</c:v>
                </c:pt>
                <c:pt idx="91">
                  <c:v>42613</c:v>
                </c:pt>
                <c:pt idx="92">
                  <c:v>42643</c:v>
                </c:pt>
                <c:pt idx="93">
                  <c:v>42674</c:v>
                </c:pt>
                <c:pt idx="94">
                  <c:v>42704</c:v>
                </c:pt>
                <c:pt idx="95">
                  <c:v>42735</c:v>
                </c:pt>
                <c:pt idx="96">
                  <c:v>42766</c:v>
                </c:pt>
                <c:pt idx="97">
                  <c:v>42794</c:v>
                </c:pt>
                <c:pt idx="98">
                  <c:v>42825</c:v>
                </c:pt>
                <c:pt idx="99">
                  <c:v>42855</c:v>
                </c:pt>
                <c:pt idx="100">
                  <c:v>42886</c:v>
                </c:pt>
                <c:pt idx="101">
                  <c:v>42916</c:v>
                </c:pt>
                <c:pt idx="102">
                  <c:v>42947</c:v>
                </c:pt>
                <c:pt idx="103">
                  <c:v>42978</c:v>
                </c:pt>
                <c:pt idx="104">
                  <c:v>43008</c:v>
                </c:pt>
                <c:pt idx="105">
                  <c:v>43039</c:v>
                </c:pt>
                <c:pt idx="106">
                  <c:v>43069</c:v>
                </c:pt>
                <c:pt idx="107">
                  <c:v>43100</c:v>
                </c:pt>
                <c:pt idx="108">
                  <c:v>43131</c:v>
                </c:pt>
                <c:pt idx="109">
                  <c:v>43159</c:v>
                </c:pt>
                <c:pt idx="110">
                  <c:v>43190</c:v>
                </c:pt>
                <c:pt idx="111">
                  <c:v>43220</c:v>
                </c:pt>
                <c:pt idx="112">
                  <c:v>43251</c:v>
                </c:pt>
                <c:pt idx="113">
                  <c:v>43281</c:v>
                </c:pt>
                <c:pt idx="114">
                  <c:v>43312</c:v>
                </c:pt>
                <c:pt idx="115">
                  <c:v>43343</c:v>
                </c:pt>
                <c:pt idx="116">
                  <c:v>43373</c:v>
                </c:pt>
                <c:pt idx="117">
                  <c:v>43404</c:v>
                </c:pt>
                <c:pt idx="118">
                  <c:v>43434</c:v>
                </c:pt>
                <c:pt idx="119">
                  <c:v>43465</c:v>
                </c:pt>
                <c:pt idx="120">
                  <c:v>43496</c:v>
                </c:pt>
                <c:pt idx="121">
                  <c:v>43524</c:v>
                </c:pt>
                <c:pt idx="122">
                  <c:v>43555</c:v>
                </c:pt>
                <c:pt idx="123">
                  <c:v>43585</c:v>
                </c:pt>
                <c:pt idx="124">
                  <c:v>43616</c:v>
                </c:pt>
                <c:pt idx="125">
                  <c:v>43646</c:v>
                </c:pt>
              </c:numCache>
            </c:numRef>
          </c:cat>
          <c:val>
            <c:numRef>
              <c:f>Sheet1!$B$2:$B$127</c:f>
              <c:numCache>
                <c:formatCode>0.00%</c:formatCode>
                <c:ptCount val="126"/>
                <c:pt idx="0">
                  <c:v>2.0129352053330821E-3</c:v>
                </c:pt>
                <c:pt idx="1">
                  <c:v>3.3823603334210213E-3</c:v>
                </c:pt>
                <c:pt idx="2">
                  <c:v>4.4529818779076372E-3</c:v>
                </c:pt>
                <c:pt idx="3">
                  <c:v>4.8389162812462255E-3</c:v>
                </c:pt>
                <c:pt idx="4">
                  <c:v>4.668981684143445E-3</c:v>
                </c:pt>
                <c:pt idx="5">
                  <c:v>6.7510365655865223E-3</c:v>
                </c:pt>
                <c:pt idx="6">
                  <c:v>3.9678264054808536E-3</c:v>
                </c:pt>
                <c:pt idx="7">
                  <c:v>2.8428935355276938E-3</c:v>
                </c:pt>
                <c:pt idx="8">
                  <c:v>2.434620056149586E-3</c:v>
                </c:pt>
                <c:pt idx="9">
                  <c:v>1.6628012647090357E-3</c:v>
                </c:pt>
                <c:pt idx="10">
                  <c:v>1.1635059940982508E-3</c:v>
                </c:pt>
                <c:pt idx="11">
                  <c:v>1.0001191294781474E-3</c:v>
                </c:pt>
                <c:pt idx="12">
                  <c:v>1.2392384918460185E-3</c:v>
                </c:pt>
                <c:pt idx="13">
                  <c:v>1.8163570763880543E-3</c:v>
                </c:pt>
                <c:pt idx="14">
                  <c:v>1.3566340072869859E-3</c:v>
                </c:pt>
                <c:pt idx="15">
                  <c:v>1.6106282774048576E-3</c:v>
                </c:pt>
                <c:pt idx="16">
                  <c:v>1.518596487571796E-3</c:v>
                </c:pt>
                <c:pt idx="17">
                  <c:v>1.7040600439049316E-3</c:v>
                </c:pt>
                <c:pt idx="18">
                  <c:v>1.6762435155712231E-3</c:v>
                </c:pt>
                <c:pt idx="19">
                  <c:v>1.6980976887843618E-3</c:v>
                </c:pt>
                <c:pt idx="20">
                  <c:v>1.7565816310749775E-3</c:v>
                </c:pt>
                <c:pt idx="21">
                  <c:v>1.3144254831155679E-3</c:v>
                </c:pt>
                <c:pt idx="22">
                  <c:v>1.6700859317674336E-3</c:v>
                </c:pt>
                <c:pt idx="23">
                  <c:v>1.1788663561392878E-3</c:v>
                </c:pt>
                <c:pt idx="24">
                  <c:v>1.3142404848912081E-3</c:v>
                </c:pt>
                <c:pt idx="25">
                  <c:v>2.1063550815436189E-3</c:v>
                </c:pt>
                <c:pt idx="26">
                  <c:v>1.0027562560913509E-3</c:v>
                </c:pt>
                <c:pt idx="27">
                  <c:v>9.5538187655718908E-4</c:v>
                </c:pt>
                <c:pt idx="28">
                  <c:v>6.9834153419503521E-4</c:v>
                </c:pt>
                <c:pt idx="29">
                  <c:v>7.7823834091532938E-4</c:v>
                </c:pt>
                <c:pt idx="30">
                  <c:v>6.8147197045873194E-4</c:v>
                </c:pt>
                <c:pt idx="31">
                  <c:v>4.7846451964631801E-4</c:v>
                </c:pt>
                <c:pt idx="32">
                  <c:v>1.1850518096216353E-3</c:v>
                </c:pt>
                <c:pt idx="33">
                  <c:v>1.0978390123829057E-3</c:v>
                </c:pt>
                <c:pt idx="34">
                  <c:v>2.192605092624555E-3</c:v>
                </c:pt>
                <c:pt idx="35">
                  <c:v>1.428913538345123E-3</c:v>
                </c:pt>
                <c:pt idx="36">
                  <c:v>1.6070315313157686E-3</c:v>
                </c:pt>
                <c:pt idx="37">
                  <c:v>2.2822690485009155E-3</c:v>
                </c:pt>
                <c:pt idx="38">
                  <c:v>1.6882679511677611E-3</c:v>
                </c:pt>
                <c:pt idx="39">
                  <c:v>1.9527731103677944E-3</c:v>
                </c:pt>
                <c:pt idx="40">
                  <c:v>1.639072824271774E-3</c:v>
                </c:pt>
                <c:pt idx="41">
                  <c:v>1.8796769610710698E-3</c:v>
                </c:pt>
                <c:pt idx="42">
                  <c:v>1.4459254465901542E-3</c:v>
                </c:pt>
                <c:pt idx="43">
                  <c:v>1.7878994653565249E-3</c:v>
                </c:pt>
                <c:pt idx="44">
                  <c:v>2.1194088254752773E-3</c:v>
                </c:pt>
                <c:pt idx="45">
                  <c:v>1.766639279318066E-3</c:v>
                </c:pt>
                <c:pt idx="46">
                  <c:v>1.7496835073133776E-3</c:v>
                </c:pt>
                <c:pt idx="47">
                  <c:v>1.3063155703276394E-3</c:v>
                </c:pt>
                <c:pt idx="48">
                  <c:v>9.1372854163807591E-4</c:v>
                </c:pt>
                <c:pt idx="49">
                  <c:v>1.7209012633413829E-3</c:v>
                </c:pt>
                <c:pt idx="50">
                  <c:v>9.7498711309709405E-4</c:v>
                </c:pt>
                <c:pt idx="51">
                  <c:v>1.095503611813161E-3</c:v>
                </c:pt>
                <c:pt idx="52">
                  <c:v>8.8261359749981924E-4</c:v>
                </c:pt>
                <c:pt idx="53">
                  <c:v>9.8430503164497678E-4</c:v>
                </c:pt>
                <c:pt idx="54">
                  <c:v>7.0710538179636869E-4</c:v>
                </c:pt>
                <c:pt idx="55">
                  <c:v>6.7283642718490833E-4</c:v>
                </c:pt>
                <c:pt idx="56">
                  <c:v>7.5885820415555016E-4</c:v>
                </c:pt>
                <c:pt idx="57">
                  <c:v>6.8036270099985626E-4</c:v>
                </c:pt>
                <c:pt idx="58">
                  <c:v>8.0929892930972115E-4</c:v>
                </c:pt>
                <c:pt idx="59">
                  <c:v>6.5674863527364637E-4</c:v>
                </c:pt>
                <c:pt idx="60">
                  <c:v>5.8091452273238155E-4</c:v>
                </c:pt>
                <c:pt idx="61">
                  <c:v>1.0708397550782498E-3</c:v>
                </c:pt>
                <c:pt idx="62">
                  <c:v>6.5960892502582591E-4</c:v>
                </c:pt>
                <c:pt idx="63">
                  <c:v>8.1154338330938095E-4</c:v>
                </c:pt>
                <c:pt idx="64">
                  <c:v>6.1139131370436986E-4</c:v>
                </c:pt>
                <c:pt idx="65">
                  <c:v>7.5964798892021136E-4</c:v>
                </c:pt>
                <c:pt idx="66">
                  <c:v>6.8220519887700749E-4</c:v>
                </c:pt>
                <c:pt idx="67">
                  <c:v>6.8924421171895735E-4</c:v>
                </c:pt>
                <c:pt idx="68">
                  <c:v>8.3925218042300723E-4</c:v>
                </c:pt>
                <c:pt idx="69">
                  <c:v>7.8531318060891427E-4</c:v>
                </c:pt>
                <c:pt idx="70">
                  <c:v>1.0320645049308173E-3</c:v>
                </c:pt>
                <c:pt idx="71">
                  <c:v>1.0251137925827039E-3</c:v>
                </c:pt>
                <c:pt idx="72">
                  <c:v>8.0696600769685032E-4</c:v>
                </c:pt>
                <c:pt idx="73">
                  <c:v>1.047107204103796E-3</c:v>
                </c:pt>
                <c:pt idx="74">
                  <c:v>7.6665218100108602E-4</c:v>
                </c:pt>
                <c:pt idx="75">
                  <c:v>9.9904313572098591E-4</c:v>
                </c:pt>
                <c:pt idx="76">
                  <c:v>1.1851114672028777E-3</c:v>
                </c:pt>
                <c:pt idx="77">
                  <c:v>1.5306105716751972E-3</c:v>
                </c:pt>
                <c:pt idx="78">
                  <c:v>1.5074202952457306E-3</c:v>
                </c:pt>
                <c:pt idx="79">
                  <c:v>1.6454219939429067E-3</c:v>
                </c:pt>
                <c:pt idx="80">
                  <c:v>1.540739465043091E-3</c:v>
                </c:pt>
                <c:pt idx="81">
                  <c:v>1.5392526578414366E-3</c:v>
                </c:pt>
                <c:pt idx="82">
                  <c:v>1.7777700715817953E-3</c:v>
                </c:pt>
                <c:pt idx="83">
                  <c:v>2.6901984871995879E-3</c:v>
                </c:pt>
                <c:pt idx="84">
                  <c:v>3.4374746348970033E-3</c:v>
                </c:pt>
                <c:pt idx="85">
                  <c:v>3.911662220653288E-3</c:v>
                </c:pt>
                <c:pt idx="86">
                  <c:v>4.3098281976559237E-3</c:v>
                </c:pt>
                <c:pt idx="87">
                  <c:v>4.8431885664815865E-3</c:v>
                </c:pt>
                <c:pt idx="88">
                  <c:v>4.7911596058950665E-3</c:v>
                </c:pt>
                <c:pt idx="89">
                  <c:v>5.0981501787046466E-3</c:v>
                </c:pt>
                <c:pt idx="90">
                  <c:v>5.0032406573966267E-3</c:v>
                </c:pt>
                <c:pt idx="91">
                  <c:v>5.2813631845124009E-3</c:v>
                </c:pt>
                <c:pt idx="92">
                  <c:v>5.8698330410319214E-3</c:v>
                </c:pt>
                <c:pt idx="93">
                  <c:v>6.6068337041909151E-3</c:v>
                </c:pt>
                <c:pt idx="94">
                  <c:v>6.0526927059758604E-3</c:v>
                </c:pt>
                <c:pt idx="95">
                  <c:v>7.1999999999999998E-3</c:v>
                </c:pt>
                <c:pt idx="96">
                  <c:v>7.7999999999999996E-3</c:v>
                </c:pt>
                <c:pt idx="97">
                  <c:v>8.3000000000000001E-3</c:v>
                </c:pt>
                <c:pt idx="98">
                  <c:v>9.2999999999999992E-3</c:v>
                </c:pt>
                <c:pt idx="99">
                  <c:v>9.5999999999999992E-3</c:v>
                </c:pt>
                <c:pt idx="100">
                  <c:v>0.01</c:v>
                </c:pt>
                <c:pt idx="101">
                  <c:v>1.0699999999999999E-2</c:v>
                </c:pt>
                <c:pt idx="102">
                  <c:v>1.1299999999999999E-2</c:v>
                </c:pt>
                <c:pt idx="103">
                  <c:v>1.14E-2</c:v>
                </c:pt>
                <c:pt idx="104">
                  <c:v>1.15E-2</c:v>
                </c:pt>
                <c:pt idx="105">
                  <c:v>1.17E-2</c:v>
                </c:pt>
                <c:pt idx="106">
                  <c:v>1.17E-2</c:v>
                </c:pt>
                <c:pt idx="107">
                  <c:v>1.3100000000000001E-2</c:v>
                </c:pt>
                <c:pt idx="108">
                  <c:v>1.4200000000000001E-2</c:v>
                </c:pt>
                <c:pt idx="109">
                  <c:v>1.5599999999999999E-2</c:v>
                </c:pt>
                <c:pt idx="110">
                  <c:v>1.78E-2</c:v>
                </c:pt>
                <c:pt idx="111">
                  <c:v>1.9E-2</c:v>
                </c:pt>
                <c:pt idx="112">
                  <c:v>1.9400000000000001E-2</c:v>
                </c:pt>
                <c:pt idx="113">
                  <c:v>2.0199999999999999E-2</c:v>
                </c:pt>
                <c:pt idx="114">
                  <c:v>2.0799999999999999E-2</c:v>
                </c:pt>
                <c:pt idx="115">
                  <c:v>2.1299999999999999E-2</c:v>
                </c:pt>
                <c:pt idx="116">
                  <c:v>2.1999999999999999E-2</c:v>
                </c:pt>
                <c:pt idx="117">
                  <c:v>2.2599999999999999E-2</c:v>
                </c:pt>
                <c:pt idx="118">
                  <c:v>2.3099999999999999E-2</c:v>
                </c:pt>
                <c:pt idx="119">
                  <c:v>2.4899999999999999E-2</c:v>
                </c:pt>
                <c:pt idx="120">
                  <c:v>2.5999999999999999E-2</c:v>
                </c:pt>
                <c:pt idx="121">
                  <c:v>2.6200000000000001E-2</c:v>
                </c:pt>
                <c:pt idx="122">
                  <c:v>2.58E-2</c:v>
                </c:pt>
                <c:pt idx="123">
                  <c:v>2.5399999999999999E-2</c:v>
                </c:pt>
                <c:pt idx="124">
                  <c:v>2.47E-2</c:v>
                </c:pt>
                <c:pt idx="125">
                  <c:v>2.4299999999999999E-2</c:v>
                </c:pt>
              </c:numCache>
            </c:numRef>
          </c:val>
          <c:smooth val="0"/>
          <c:extLst>
            <c:ext xmlns:c16="http://schemas.microsoft.com/office/drawing/2014/chart" uri="{C3380CC4-5D6E-409C-BE32-E72D297353CC}">
              <c16:uniqueId val="{00000000-54E0-45C2-9CF0-3D07746811F5}"/>
            </c:ext>
          </c:extLst>
        </c:ser>
        <c:ser>
          <c:idx val="2"/>
          <c:order val="1"/>
          <c:tx>
            <c:strRef>
              <c:f>Sheet1!$C$1</c:f>
              <c:strCache>
                <c:ptCount val="1"/>
                <c:pt idx="0">
                  <c:v>Crane Money Fund Average Yield*</c:v>
                </c:pt>
              </c:strCache>
            </c:strRef>
          </c:tx>
          <c:spPr>
            <a:ln>
              <a:solidFill>
                <a:schemeClr val="bg2"/>
              </a:solidFill>
            </a:ln>
          </c:spPr>
          <c:marker>
            <c:symbol val="none"/>
          </c:marker>
          <c:cat>
            <c:numRef>
              <c:f>Sheet1!$A$2:$A$127</c:f>
              <c:numCache>
                <c:formatCode>m/d/yyyy</c:formatCode>
                <c:ptCount val="126"/>
                <c:pt idx="0">
                  <c:v>39843</c:v>
                </c:pt>
                <c:pt idx="1">
                  <c:v>39872</c:v>
                </c:pt>
                <c:pt idx="2">
                  <c:v>39903</c:v>
                </c:pt>
                <c:pt idx="3">
                  <c:v>39933</c:v>
                </c:pt>
                <c:pt idx="4">
                  <c:v>39964</c:v>
                </c:pt>
                <c:pt idx="5">
                  <c:v>39994</c:v>
                </c:pt>
                <c:pt idx="6">
                  <c:v>40025</c:v>
                </c:pt>
                <c:pt idx="7">
                  <c:v>40056</c:v>
                </c:pt>
                <c:pt idx="8">
                  <c:v>40086</c:v>
                </c:pt>
                <c:pt idx="9">
                  <c:v>40116</c:v>
                </c:pt>
                <c:pt idx="10">
                  <c:v>40147</c:v>
                </c:pt>
                <c:pt idx="11">
                  <c:v>40178</c:v>
                </c:pt>
                <c:pt idx="12">
                  <c:v>40208</c:v>
                </c:pt>
                <c:pt idx="13">
                  <c:v>40237</c:v>
                </c:pt>
                <c:pt idx="14">
                  <c:v>40268</c:v>
                </c:pt>
                <c:pt idx="15">
                  <c:v>40298</c:v>
                </c:pt>
                <c:pt idx="16">
                  <c:v>40329</c:v>
                </c:pt>
                <c:pt idx="17">
                  <c:v>40359</c:v>
                </c:pt>
                <c:pt idx="18">
                  <c:v>40390</c:v>
                </c:pt>
                <c:pt idx="19">
                  <c:v>40421</c:v>
                </c:pt>
                <c:pt idx="20">
                  <c:v>40451</c:v>
                </c:pt>
                <c:pt idx="21">
                  <c:v>40482</c:v>
                </c:pt>
                <c:pt idx="22">
                  <c:v>40512</c:v>
                </c:pt>
                <c:pt idx="23">
                  <c:v>40543</c:v>
                </c:pt>
                <c:pt idx="24">
                  <c:v>40574</c:v>
                </c:pt>
                <c:pt idx="25">
                  <c:v>40602</c:v>
                </c:pt>
                <c:pt idx="26">
                  <c:v>40633</c:v>
                </c:pt>
                <c:pt idx="27">
                  <c:v>40663</c:v>
                </c:pt>
                <c:pt idx="28">
                  <c:v>40694</c:v>
                </c:pt>
                <c:pt idx="29">
                  <c:v>40724</c:v>
                </c:pt>
                <c:pt idx="30">
                  <c:v>40755</c:v>
                </c:pt>
                <c:pt idx="31">
                  <c:v>40786</c:v>
                </c:pt>
                <c:pt idx="32">
                  <c:v>40816</c:v>
                </c:pt>
                <c:pt idx="33">
                  <c:v>40847</c:v>
                </c:pt>
                <c:pt idx="34">
                  <c:v>40877</c:v>
                </c:pt>
                <c:pt idx="35">
                  <c:v>40908</c:v>
                </c:pt>
                <c:pt idx="36">
                  <c:v>40939</c:v>
                </c:pt>
                <c:pt idx="37">
                  <c:v>40968</c:v>
                </c:pt>
                <c:pt idx="38">
                  <c:v>40999</c:v>
                </c:pt>
                <c:pt idx="39">
                  <c:v>41029</c:v>
                </c:pt>
                <c:pt idx="40">
                  <c:v>41060</c:v>
                </c:pt>
                <c:pt idx="41">
                  <c:v>41090</c:v>
                </c:pt>
                <c:pt idx="42">
                  <c:v>41121</c:v>
                </c:pt>
                <c:pt idx="43">
                  <c:v>41152</c:v>
                </c:pt>
                <c:pt idx="44">
                  <c:v>41182</c:v>
                </c:pt>
                <c:pt idx="45">
                  <c:v>41213</c:v>
                </c:pt>
                <c:pt idx="46">
                  <c:v>41243</c:v>
                </c:pt>
                <c:pt idx="47">
                  <c:v>41274</c:v>
                </c:pt>
                <c:pt idx="48">
                  <c:v>41305</c:v>
                </c:pt>
                <c:pt idx="49">
                  <c:v>41333</c:v>
                </c:pt>
                <c:pt idx="50">
                  <c:v>41364</c:v>
                </c:pt>
                <c:pt idx="51">
                  <c:v>41394</c:v>
                </c:pt>
                <c:pt idx="52">
                  <c:v>41425</c:v>
                </c:pt>
                <c:pt idx="53">
                  <c:v>41455</c:v>
                </c:pt>
                <c:pt idx="54">
                  <c:v>41486</c:v>
                </c:pt>
                <c:pt idx="55">
                  <c:v>41517</c:v>
                </c:pt>
                <c:pt idx="56">
                  <c:v>41547</c:v>
                </c:pt>
                <c:pt idx="57">
                  <c:v>41578</c:v>
                </c:pt>
                <c:pt idx="58">
                  <c:v>41608</c:v>
                </c:pt>
                <c:pt idx="59">
                  <c:v>41639</c:v>
                </c:pt>
                <c:pt idx="60">
                  <c:v>41670</c:v>
                </c:pt>
                <c:pt idx="61">
                  <c:v>41698</c:v>
                </c:pt>
                <c:pt idx="62">
                  <c:v>41729</c:v>
                </c:pt>
                <c:pt idx="63">
                  <c:v>41759</c:v>
                </c:pt>
                <c:pt idx="64">
                  <c:v>41790</c:v>
                </c:pt>
                <c:pt idx="65">
                  <c:v>41820</c:v>
                </c:pt>
                <c:pt idx="66">
                  <c:v>41851</c:v>
                </c:pt>
                <c:pt idx="67">
                  <c:v>41882</c:v>
                </c:pt>
                <c:pt idx="68">
                  <c:v>41912</c:v>
                </c:pt>
                <c:pt idx="69">
                  <c:v>41943</c:v>
                </c:pt>
                <c:pt idx="70">
                  <c:v>41973</c:v>
                </c:pt>
                <c:pt idx="71">
                  <c:v>42004</c:v>
                </c:pt>
                <c:pt idx="72">
                  <c:v>42035</c:v>
                </c:pt>
                <c:pt idx="73">
                  <c:v>42063</c:v>
                </c:pt>
                <c:pt idx="74">
                  <c:v>42094</c:v>
                </c:pt>
                <c:pt idx="75">
                  <c:v>42124</c:v>
                </c:pt>
                <c:pt idx="76">
                  <c:v>42155</c:v>
                </c:pt>
                <c:pt idx="77">
                  <c:v>42185</c:v>
                </c:pt>
                <c:pt idx="78">
                  <c:v>42216</c:v>
                </c:pt>
                <c:pt idx="79">
                  <c:v>42247</c:v>
                </c:pt>
                <c:pt idx="80">
                  <c:v>42277</c:v>
                </c:pt>
                <c:pt idx="81">
                  <c:v>42308</c:v>
                </c:pt>
                <c:pt idx="82">
                  <c:v>42338</c:v>
                </c:pt>
                <c:pt idx="83">
                  <c:v>42369</c:v>
                </c:pt>
                <c:pt idx="84">
                  <c:v>42400</c:v>
                </c:pt>
                <c:pt idx="85">
                  <c:v>42429</c:v>
                </c:pt>
                <c:pt idx="86" formatCode="d\-mmm">
                  <c:v>42460</c:v>
                </c:pt>
                <c:pt idx="87">
                  <c:v>42490</c:v>
                </c:pt>
                <c:pt idx="88">
                  <c:v>42521</c:v>
                </c:pt>
                <c:pt idx="89">
                  <c:v>42551</c:v>
                </c:pt>
                <c:pt idx="90">
                  <c:v>42582</c:v>
                </c:pt>
                <c:pt idx="91">
                  <c:v>42613</c:v>
                </c:pt>
                <c:pt idx="92">
                  <c:v>42643</c:v>
                </c:pt>
                <c:pt idx="93">
                  <c:v>42674</c:v>
                </c:pt>
                <c:pt idx="94">
                  <c:v>42704</c:v>
                </c:pt>
                <c:pt idx="95">
                  <c:v>42735</c:v>
                </c:pt>
                <c:pt idx="96">
                  <c:v>42766</c:v>
                </c:pt>
                <c:pt idx="97">
                  <c:v>42794</c:v>
                </c:pt>
                <c:pt idx="98">
                  <c:v>42825</c:v>
                </c:pt>
                <c:pt idx="99">
                  <c:v>42855</c:v>
                </c:pt>
                <c:pt idx="100">
                  <c:v>42886</c:v>
                </c:pt>
                <c:pt idx="101">
                  <c:v>42916</c:v>
                </c:pt>
                <c:pt idx="102">
                  <c:v>42947</c:v>
                </c:pt>
                <c:pt idx="103">
                  <c:v>42978</c:v>
                </c:pt>
                <c:pt idx="104">
                  <c:v>43008</c:v>
                </c:pt>
                <c:pt idx="105">
                  <c:v>43039</c:v>
                </c:pt>
                <c:pt idx="106">
                  <c:v>43069</c:v>
                </c:pt>
                <c:pt idx="107">
                  <c:v>43100</c:v>
                </c:pt>
                <c:pt idx="108">
                  <c:v>43131</c:v>
                </c:pt>
                <c:pt idx="109">
                  <c:v>43159</c:v>
                </c:pt>
                <c:pt idx="110">
                  <c:v>43190</c:v>
                </c:pt>
                <c:pt idx="111">
                  <c:v>43220</c:v>
                </c:pt>
                <c:pt idx="112">
                  <c:v>43251</c:v>
                </c:pt>
                <c:pt idx="113">
                  <c:v>43281</c:v>
                </c:pt>
                <c:pt idx="114">
                  <c:v>43312</c:v>
                </c:pt>
                <c:pt idx="115">
                  <c:v>43343</c:v>
                </c:pt>
                <c:pt idx="116">
                  <c:v>43373</c:v>
                </c:pt>
                <c:pt idx="117">
                  <c:v>43404</c:v>
                </c:pt>
                <c:pt idx="118">
                  <c:v>43434</c:v>
                </c:pt>
                <c:pt idx="119">
                  <c:v>43465</c:v>
                </c:pt>
                <c:pt idx="120">
                  <c:v>43496</c:v>
                </c:pt>
                <c:pt idx="121">
                  <c:v>43524</c:v>
                </c:pt>
                <c:pt idx="122">
                  <c:v>43555</c:v>
                </c:pt>
                <c:pt idx="123">
                  <c:v>43585</c:v>
                </c:pt>
                <c:pt idx="124">
                  <c:v>43616</c:v>
                </c:pt>
                <c:pt idx="125">
                  <c:v>43646</c:v>
                </c:pt>
              </c:numCache>
            </c:numRef>
          </c:cat>
          <c:val>
            <c:numRef>
              <c:f>Sheet1!$C$2:$C$127</c:f>
              <c:numCache>
                <c:formatCode>0.00%</c:formatCode>
                <c:ptCount val="126"/>
                <c:pt idx="0">
                  <c:v>4.5617134404761905E-3</c:v>
                </c:pt>
                <c:pt idx="1">
                  <c:v>3.3968076470588244E-3</c:v>
                </c:pt>
                <c:pt idx="2">
                  <c:v>2.4742717765567765E-3</c:v>
                </c:pt>
                <c:pt idx="3">
                  <c:v>1.7441688909774428E-3</c:v>
                </c:pt>
                <c:pt idx="4">
                  <c:v>1.4862044706632652E-3</c:v>
                </c:pt>
                <c:pt idx="5">
                  <c:v>1.1069455625790144E-3</c:v>
                </c:pt>
                <c:pt idx="6">
                  <c:v>8.716205994897966E-4</c:v>
                </c:pt>
                <c:pt idx="7">
                  <c:v>6.2827236164736085E-4</c:v>
                </c:pt>
                <c:pt idx="8">
                  <c:v>5.3428095881595831E-4</c:v>
                </c:pt>
                <c:pt idx="9">
                  <c:v>4.0690258043757935E-4</c:v>
                </c:pt>
                <c:pt idx="10">
                  <c:v>3.6969476611883629E-4</c:v>
                </c:pt>
                <c:pt idx="11">
                  <c:v>2.5148166666666633E-4</c:v>
                </c:pt>
                <c:pt idx="12">
                  <c:v>1.8558632561132543E-4</c:v>
                </c:pt>
                <c:pt idx="13">
                  <c:v>1.5090983766233773E-4</c:v>
                </c:pt>
                <c:pt idx="14">
                  <c:v>1.9181892857142845E-4</c:v>
                </c:pt>
                <c:pt idx="15">
                  <c:v>2.3960074675324631E-4</c:v>
                </c:pt>
                <c:pt idx="16">
                  <c:v>3.1423948051947996E-4</c:v>
                </c:pt>
                <c:pt idx="17">
                  <c:v>2.7424070129870095E-4</c:v>
                </c:pt>
                <c:pt idx="18">
                  <c:v>3.950740740740733E-4</c:v>
                </c:pt>
                <c:pt idx="19">
                  <c:v>3.8817757009345743E-4</c:v>
                </c:pt>
                <c:pt idx="20">
                  <c:v>3.7830487850467291E-4</c:v>
                </c:pt>
                <c:pt idx="21">
                  <c:v>3.2142056074766293E-4</c:v>
                </c:pt>
                <c:pt idx="22">
                  <c:v>3.0624528301886704E-4</c:v>
                </c:pt>
                <c:pt idx="23">
                  <c:v>2.1158878504672863E-4</c:v>
                </c:pt>
                <c:pt idx="24">
                  <c:v>1.8958878504672918E-4</c:v>
                </c:pt>
                <c:pt idx="25">
                  <c:v>1.8207476635514027E-4</c:v>
                </c:pt>
                <c:pt idx="26">
                  <c:v>1.5130841121495332E-4</c:v>
                </c:pt>
                <c:pt idx="27">
                  <c:v>1.2730188679245286E-4</c:v>
                </c:pt>
                <c:pt idx="28">
                  <c:v>1.1126415094339625E-4</c:v>
                </c:pt>
                <c:pt idx="29">
                  <c:v>1.0188679245283025E-4</c:v>
                </c:pt>
                <c:pt idx="30">
                  <c:v>9.7169905660377413E-5</c:v>
                </c:pt>
                <c:pt idx="31">
                  <c:v>8.1132264150943437E-5</c:v>
                </c:pt>
                <c:pt idx="32">
                  <c:v>8.6758699460916486E-5</c:v>
                </c:pt>
                <c:pt idx="33">
                  <c:v>1.0471716981132083E-4</c:v>
                </c:pt>
                <c:pt idx="34">
                  <c:v>1.0476209523809531E-4</c:v>
                </c:pt>
                <c:pt idx="35">
                  <c:v>1.1046707547169816E-4</c:v>
                </c:pt>
                <c:pt idx="36">
                  <c:v>1.2850962264150954E-4</c:v>
                </c:pt>
                <c:pt idx="37">
                  <c:v>1.1320773584905668E-4</c:v>
                </c:pt>
                <c:pt idx="38">
                  <c:v>1.527454716981133E-4</c:v>
                </c:pt>
                <c:pt idx="39">
                  <c:v>1.4622650943396233E-4</c:v>
                </c:pt>
                <c:pt idx="40">
                  <c:v>1.547549056603774E-4</c:v>
                </c:pt>
                <c:pt idx="41">
                  <c:v>1.5253352380952388E-4</c:v>
                </c:pt>
                <c:pt idx="42">
                  <c:v>1.5428590476190487E-4</c:v>
                </c:pt>
                <c:pt idx="43">
                  <c:v>1.4761923809523817E-4</c:v>
                </c:pt>
                <c:pt idx="44">
                  <c:v>1.609614909847435E-4</c:v>
                </c:pt>
                <c:pt idx="45">
                  <c:v>1.7809126907073519E-4</c:v>
                </c:pt>
                <c:pt idx="46">
                  <c:v>1.825437864077671E-4</c:v>
                </c:pt>
                <c:pt idx="47">
                  <c:v>1.8141757281553406E-4</c:v>
                </c:pt>
                <c:pt idx="48">
                  <c:v>1.4394184466019427E-4</c:v>
                </c:pt>
                <c:pt idx="49">
                  <c:v>1.5183999999999998E-4</c:v>
                </c:pt>
                <c:pt idx="50">
                  <c:v>1.4223E-4</c:v>
                </c:pt>
                <c:pt idx="51">
                  <c:v>1.3596999999999999E-4</c:v>
                </c:pt>
                <c:pt idx="52">
                  <c:v>1.2421000000000001E-4</c:v>
                </c:pt>
                <c:pt idx="53">
                  <c:v>1.3222E-4</c:v>
                </c:pt>
                <c:pt idx="54">
                  <c:v>1.2941999999999999E-4</c:v>
                </c:pt>
                <c:pt idx="55">
                  <c:v>1.2644000000000002E-4</c:v>
                </c:pt>
                <c:pt idx="56">
                  <c:v>1.3580999999999999E-4</c:v>
                </c:pt>
                <c:pt idx="57">
                  <c:v>1.5096E-4</c:v>
                </c:pt>
                <c:pt idx="58">
                  <c:v>1.4807000000000001E-4</c:v>
                </c:pt>
                <c:pt idx="59">
                  <c:v>1.5061E-4</c:v>
                </c:pt>
                <c:pt idx="60">
                  <c:v>1.4603000000000001E-4</c:v>
                </c:pt>
                <c:pt idx="61">
                  <c:v>1.5161999999999999E-4</c:v>
                </c:pt>
                <c:pt idx="62">
                  <c:v>1.4977999999999999E-4</c:v>
                </c:pt>
                <c:pt idx="63">
                  <c:v>1.4883999999999999E-4</c:v>
                </c:pt>
                <c:pt idx="64">
                  <c:v>1.2543999999999999E-4</c:v>
                </c:pt>
                <c:pt idx="65">
                  <c:v>1.3178000000000002E-4</c:v>
                </c:pt>
                <c:pt idx="66">
                  <c:v>1.3359E-4</c:v>
                </c:pt>
                <c:pt idx="67">
                  <c:v>1.3297E-4</c:v>
                </c:pt>
                <c:pt idx="68">
                  <c:v>1.3024999999999999E-4</c:v>
                </c:pt>
                <c:pt idx="69">
                  <c:v>1.3908E-4</c:v>
                </c:pt>
                <c:pt idx="70">
                  <c:v>1.5098999999999999E-4</c:v>
                </c:pt>
                <c:pt idx="71">
                  <c:v>1.4024E-4</c:v>
                </c:pt>
                <c:pt idx="72">
                  <c:v>1.5098999999999999E-4</c:v>
                </c:pt>
                <c:pt idx="73">
                  <c:v>1.4160999999999999E-4</c:v>
                </c:pt>
                <c:pt idx="74">
                  <c:v>1.5233E-4</c:v>
                </c:pt>
                <c:pt idx="75">
                  <c:v>1.5858000000000002E-4</c:v>
                </c:pt>
                <c:pt idx="76">
                  <c:v>1.6927999999999998E-4</c:v>
                </c:pt>
                <c:pt idx="77">
                  <c:v>1.7221000000000001E-4</c:v>
                </c:pt>
                <c:pt idx="78">
                  <c:v>1.9439000000000001E-4</c:v>
                </c:pt>
                <c:pt idx="79">
                  <c:v>1.7333999999999999E-4</c:v>
                </c:pt>
                <c:pt idx="80">
                  <c:v>1.7165E-4</c:v>
                </c:pt>
                <c:pt idx="81">
                  <c:v>1.6341999999999998E-4</c:v>
                </c:pt>
                <c:pt idx="82">
                  <c:v>1.7459999999999999E-4</c:v>
                </c:pt>
                <c:pt idx="83">
                  <c:v>6.3885820543093221E-4</c:v>
                </c:pt>
                <c:pt idx="84">
                  <c:v>1.0316400000000001E-3</c:v>
                </c:pt>
                <c:pt idx="85">
                  <c:v>1.1521700000000001E-3</c:v>
                </c:pt>
                <c:pt idx="86">
                  <c:v>1.2260496930803567E-3</c:v>
                </c:pt>
                <c:pt idx="87">
                  <c:v>1.3008533771428571E-3</c:v>
                </c:pt>
                <c:pt idx="88">
                  <c:v>1.2687990685714284E-3</c:v>
                </c:pt>
                <c:pt idx="89">
                  <c:v>1.5837201417233568E-3</c:v>
                </c:pt>
                <c:pt idx="90">
                  <c:v>1.5837201417233568E-3</c:v>
                </c:pt>
                <c:pt idx="91">
                  <c:v>1.5837201417233568E-3</c:v>
                </c:pt>
                <c:pt idx="92">
                  <c:v>1.5837201417233568E-3</c:v>
                </c:pt>
                <c:pt idx="93">
                  <c:v>1.6999999999999999E-3</c:v>
                </c:pt>
                <c:pt idx="94">
                  <c:v>1.6999999999999999E-3</c:v>
                </c:pt>
                <c:pt idx="95">
                  <c:v>2.7000000000000001E-3</c:v>
                </c:pt>
                <c:pt idx="96">
                  <c:v>3.0999999999999999E-3</c:v>
                </c:pt>
                <c:pt idx="97">
                  <c:v>3.2000000000000002E-3</c:v>
                </c:pt>
                <c:pt idx="98">
                  <c:v>4.4999999999999997E-3</c:v>
                </c:pt>
                <c:pt idx="99">
                  <c:v>5.1000000000000004E-3</c:v>
                </c:pt>
                <c:pt idx="100">
                  <c:v>5.4000000000000003E-3</c:v>
                </c:pt>
                <c:pt idx="101">
                  <c:v>6.8999999999999999E-3</c:v>
                </c:pt>
                <c:pt idx="102">
                  <c:v>7.3000000000000001E-3</c:v>
                </c:pt>
                <c:pt idx="103">
                  <c:v>7.4999999999999997E-3</c:v>
                </c:pt>
                <c:pt idx="104">
                  <c:v>7.4999999999999997E-3</c:v>
                </c:pt>
                <c:pt idx="105">
                  <c:v>7.7999999999999996E-3</c:v>
                </c:pt>
                <c:pt idx="106">
                  <c:v>8.2000000000000007E-3</c:v>
                </c:pt>
                <c:pt idx="107">
                  <c:v>0.01</c:v>
                </c:pt>
                <c:pt idx="108">
                  <c:v>1.06E-2</c:v>
                </c:pt>
                <c:pt idx="109">
                  <c:v>1.1200000000000002E-2</c:v>
                </c:pt>
                <c:pt idx="110">
                  <c:v>1.3600000000000001E-2</c:v>
                </c:pt>
                <c:pt idx="111">
                  <c:v>1.43E-2</c:v>
                </c:pt>
                <c:pt idx="112">
                  <c:v>1.49E-2</c:v>
                </c:pt>
                <c:pt idx="113">
                  <c:v>1.6200000000000003E-2</c:v>
                </c:pt>
                <c:pt idx="114">
                  <c:v>1.6500000000000001E-2</c:v>
                </c:pt>
                <c:pt idx="115">
                  <c:v>1.7000000000000001E-2</c:v>
                </c:pt>
                <c:pt idx="116">
                  <c:v>1.8000000000000002E-2</c:v>
                </c:pt>
                <c:pt idx="117">
                  <c:v>1.9199999999999998E-2</c:v>
                </c:pt>
                <c:pt idx="118">
                  <c:v>2.1099999999999997E-2</c:v>
                </c:pt>
                <c:pt idx="119">
                  <c:v>2.1499999999999998E-2</c:v>
                </c:pt>
                <c:pt idx="120">
                  <c:v>2.1700000000000001E-2</c:v>
                </c:pt>
                <c:pt idx="121">
                  <c:v>2.18E-2</c:v>
                </c:pt>
                <c:pt idx="122">
                  <c:v>2.2099999999999998E-2</c:v>
                </c:pt>
                <c:pt idx="123">
                  <c:v>2.2099999999999998E-2</c:v>
                </c:pt>
                <c:pt idx="124">
                  <c:v>2.1600000000000001E-2</c:v>
                </c:pt>
                <c:pt idx="125">
                  <c:v>2.0499999999999997E-2</c:v>
                </c:pt>
              </c:numCache>
            </c:numRef>
          </c:val>
          <c:smooth val="0"/>
          <c:extLst>
            <c:ext xmlns:c16="http://schemas.microsoft.com/office/drawing/2014/chart" uri="{C3380CC4-5D6E-409C-BE32-E72D297353CC}">
              <c16:uniqueId val="{00000001-54E0-45C2-9CF0-3D07746811F5}"/>
            </c:ext>
          </c:extLst>
        </c:ser>
        <c:dLbls>
          <c:showLegendKey val="0"/>
          <c:showVal val="0"/>
          <c:showCatName val="0"/>
          <c:showSerName val="0"/>
          <c:showPercent val="0"/>
          <c:showBubbleSize val="0"/>
        </c:dLbls>
        <c:smooth val="0"/>
        <c:axId val="106243584"/>
        <c:axId val="106245120"/>
      </c:lineChart>
      <c:dateAx>
        <c:axId val="106243584"/>
        <c:scaling>
          <c:orientation val="minMax"/>
          <c:max val="43646"/>
        </c:scaling>
        <c:delete val="0"/>
        <c:axPos val="b"/>
        <c:numFmt formatCode="yyyy" sourceLinked="0"/>
        <c:majorTickMark val="in"/>
        <c:minorTickMark val="none"/>
        <c:tickLblPos val="nextTo"/>
        <c:spPr>
          <a:ln w="1269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06245120"/>
        <c:crosses val="autoZero"/>
        <c:auto val="1"/>
        <c:lblOffset val="100"/>
        <c:baseTimeUnit val="months"/>
        <c:majorUnit val="12"/>
        <c:majorTimeUnit val="months"/>
      </c:dateAx>
      <c:valAx>
        <c:axId val="106245120"/>
        <c:scaling>
          <c:orientation val="minMax"/>
        </c:scaling>
        <c:delete val="0"/>
        <c:axPos val="l"/>
        <c:majorGridlines>
          <c:spPr>
            <a:ln w="12695">
              <a:solidFill>
                <a:srgbClr val="C0C0C0"/>
              </a:solidFill>
              <a:prstDash val="solid"/>
            </a:ln>
          </c:spPr>
        </c:majorGridlines>
        <c:title>
          <c:tx>
            <c:rich>
              <a:bodyPr rot="-5400000" vert="horz"/>
              <a:lstStyle/>
              <a:p>
                <a:pPr>
                  <a:defRPr/>
                </a:pPr>
                <a:r>
                  <a:rPr lang="en-US" dirty="0"/>
                  <a:t>Yield</a:t>
                </a:r>
              </a:p>
            </c:rich>
          </c:tx>
          <c:layout>
            <c:manualLayout>
              <c:xMode val="edge"/>
              <c:yMode val="edge"/>
              <c:x val="1.1966009864672856E-2"/>
              <c:y val="0.39981332996990937"/>
            </c:manualLayout>
          </c:layout>
          <c:overlay val="0"/>
        </c:title>
        <c:numFmt formatCode="0.00%" sourceLinked="1"/>
        <c:majorTickMark val="in"/>
        <c:minorTickMark val="none"/>
        <c:tickLblPos val="nextTo"/>
        <c:spPr>
          <a:ln w="9521">
            <a:noFill/>
          </a:ln>
        </c:spPr>
        <c:txPr>
          <a:bodyPr rot="0" vert="horz"/>
          <a:lstStyle/>
          <a:p>
            <a:pPr>
              <a:defRPr sz="1000" b="0" i="0" u="none" strike="noStrike" baseline="0">
                <a:solidFill>
                  <a:srgbClr val="000000"/>
                </a:solidFill>
                <a:latin typeface="Arial"/>
                <a:ea typeface="Arial"/>
                <a:cs typeface="Arial"/>
              </a:defRPr>
            </a:pPr>
            <a:endParaRPr lang="en-US"/>
          </a:p>
        </c:txPr>
        <c:crossAx val="106243584"/>
        <c:crosses val="autoZero"/>
        <c:crossBetween val="between"/>
      </c:valAx>
      <c:spPr>
        <a:noFill/>
        <a:ln w="25390">
          <a:noFill/>
        </a:ln>
      </c:spPr>
    </c:plotArea>
    <c:legend>
      <c:legendPos val="t"/>
      <c:layout>
        <c:manualLayout>
          <c:xMode val="edge"/>
          <c:yMode val="edge"/>
          <c:x val="0.20791806735957571"/>
          <c:y val="1.3729977116704805E-2"/>
          <c:w val="0.56256302338536823"/>
          <c:h val="7.2519865222796812E-2"/>
        </c:manualLayout>
      </c:layout>
      <c:overlay val="0"/>
      <c:txPr>
        <a:bodyPr/>
        <a:lstStyle/>
        <a:p>
          <a:pPr>
            <a:defRPr sz="1000"/>
          </a:pPr>
          <a:endParaRPr lang="en-US"/>
        </a:p>
      </c:txPr>
    </c:legend>
    <c:plotVisOnly val="1"/>
    <c:dispBlanksAs val="span"/>
    <c:showDLblsOverMax val="0"/>
  </c:chart>
  <c:spPr>
    <a:noFill/>
    <a:ln>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873578739999155"/>
          <c:y val="0.14975391862519524"/>
          <c:w val="0.43967823123310984"/>
          <c:h val="0.73976829555868462"/>
        </c:manualLayout>
      </c:layout>
      <c:pieChart>
        <c:varyColors val="1"/>
        <c:ser>
          <c:idx val="0"/>
          <c:order val="0"/>
          <c:tx>
            <c:strRef>
              <c:f>Sheet1!$B$1</c:f>
              <c:strCache>
                <c:ptCount val="1"/>
                <c:pt idx="0">
                  <c:v>Series 1</c:v>
                </c:pt>
              </c:strCache>
            </c:strRef>
          </c:tx>
          <c:spPr>
            <a:ln w="19050">
              <a:solidFill>
                <a:sysClr val="window" lastClr="FFFFFF"/>
              </a:solidFill>
            </a:ln>
          </c:spPr>
          <c:dPt>
            <c:idx val="0"/>
            <c:bubble3D val="0"/>
            <c:spPr>
              <a:solidFill>
                <a:srgbClr val="D7E4BE"/>
              </a:solidFill>
              <a:ln w="19050">
                <a:solidFill>
                  <a:sysClr val="window" lastClr="FFFFFF"/>
                </a:solidFill>
              </a:ln>
            </c:spPr>
            <c:extLst>
              <c:ext xmlns:c16="http://schemas.microsoft.com/office/drawing/2014/chart" uri="{C3380CC4-5D6E-409C-BE32-E72D297353CC}">
                <c16:uniqueId val="{00000001-F84A-4003-9469-9DBF24C9A37F}"/>
              </c:ext>
            </c:extLst>
          </c:dPt>
          <c:dPt>
            <c:idx val="1"/>
            <c:bubble3D val="0"/>
            <c:spPr>
              <a:solidFill>
                <a:srgbClr val="77943C"/>
              </a:solidFill>
              <a:ln w="19050">
                <a:solidFill>
                  <a:sysClr val="window" lastClr="FFFFFF"/>
                </a:solidFill>
              </a:ln>
            </c:spPr>
            <c:extLst>
              <c:ext xmlns:c16="http://schemas.microsoft.com/office/drawing/2014/chart" uri="{C3380CC4-5D6E-409C-BE32-E72D297353CC}">
                <c16:uniqueId val="{00000003-F84A-4003-9469-9DBF24C9A37F}"/>
              </c:ext>
            </c:extLst>
          </c:dPt>
          <c:dPt>
            <c:idx val="2"/>
            <c:bubble3D val="0"/>
            <c:spPr>
              <a:solidFill>
                <a:srgbClr val="9FB6C7"/>
              </a:solidFill>
              <a:ln w="19050">
                <a:solidFill>
                  <a:sysClr val="window" lastClr="FFFFFF"/>
                </a:solidFill>
              </a:ln>
            </c:spPr>
            <c:extLst>
              <c:ext xmlns:c16="http://schemas.microsoft.com/office/drawing/2014/chart" uri="{C3380CC4-5D6E-409C-BE32-E72D297353CC}">
                <c16:uniqueId val="{00000005-F84A-4003-9469-9DBF24C9A37F}"/>
              </c:ext>
            </c:extLst>
          </c:dPt>
          <c:dPt>
            <c:idx val="3"/>
            <c:bubble3D val="0"/>
            <c:spPr>
              <a:solidFill>
                <a:srgbClr val="0C5184"/>
              </a:solidFill>
              <a:ln w="19050">
                <a:solidFill>
                  <a:sysClr val="window" lastClr="FFFFFF"/>
                </a:solidFill>
              </a:ln>
            </c:spPr>
            <c:extLst>
              <c:ext xmlns:c16="http://schemas.microsoft.com/office/drawing/2014/chart" uri="{C3380CC4-5D6E-409C-BE32-E72D297353CC}">
                <c16:uniqueId val="{00000007-F84A-4003-9469-9DBF24C9A37F}"/>
              </c:ext>
            </c:extLst>
          </c:dPt>
          <c:dPt>
            <c:idx val="4"/>
            <c:bubble3D val="0"/>
            <c:spPr>
              <a:solidFill>
                <a:srgbClr val="666666"/>
              </a:solidFill>
              <a:ln w="19050">
                <a:solidFill>
                  <a:sysClr val="window" lastClr="FFFFFF"/>
                </a:solidFill>
              </a:ln>
            </c:spPr>
            <c:extLst>
              <c:ext xmlns:c16="http://schemas.microsoft.com/office/drawing/2014/chart" uri="{C3380CC4-5D6E-409C-BE32-E72D297353CC}">
                <c16:uniqueId val="{00000009-F84A-4003-9469-9DBF24C9A37F}"/>
              </c:ext>
            </c:extLst>
          </c:dPt>
          <c:dPt>
            <c:idx val="5"/>
            <c:bubble3D val="0"/>
            <c:spPr>
              <a:solidFill>
                <a:srgbClr val="666666">
                  <a:lumMod val="40000"/>
                  <a:lumOff val="60000"/>
                </a:srgbClr>
              </a:solidFill>
              <a:ln w="19050">
                <a:solidFill>
                  <a:sysClr val="window" lastClr="FFFFFF"/>
                </a:solidFill>
              </a:ln>
            </c:spPr>
            <c:extLst>
              <c:ext xmlns:c16="http://schemas.microsoft.com/office/drawing/2014/chart" uri="{C3380CC4-5D6E-409C-BE32-E72D297353CC}">
                <c16:uniqueId val="{0000000B-F84A-4003-9469-9DBF24C9A37F}"/>
              </c:ext>
            </c:extLst>
          </c:dPt>
          <c:dPt>
            <c:idx val="6"/>
            <c:bubble3D val="0"/>
            <c:spPr>
              <a:solidFill>
                <a:srgbClr val="601A3D"/>
              </a:solidFill>
              <a:ln w="19050">
                <a:solidFill>
                  <a:sysClr val="window" lastClr="FFFFFF"/>
                </a:solidFill>
              </a:ln>
            </c:spPr>
            <c:extLst>
              <c:ext xmlns:c16="http://schemas.microsoft.com/office/drawing/2014/chart" uri="{C3380CC4-5D6E-409C-BE32-E72D297353CC}">
                <c16:uniqueId val="{0000000D-F84A-4003-9469-9DBF24C9A37F}"/>
              </c:ext>
            </c:extLst>
          </c:dPt>
          <c:dPt>
            <c:idx val="7"/>
            <c:bubble3D val="0"/>
            <c:spPr>
              <a:solidFill>
                <a:srgbClr val="CCECFF"/>
              </a:solidFill>
              <a:ln w="19050">
                <a:solidFill>
                  <a:sysClr val="window" lastClr="FFFFFF"/>
                </a:solidFill>
              </a:ln>
            </c:spPr>
            <c:extLst>
              <c:ext xmlns:c16="http://schemas.microsoft.com/office/drawing/2014/chart" uri="{C3380CC4-5D6E-409C-BE32-E72D297353CC}">
                <c16:uniqueId val="{0000000F-F84A-4003-9469-9DBF24C9A37F}"/>
              </c:ext>
            </c:extLst>
          </c:dPt>
          <c:dLbls>
            <c:dLbl>
              <c:idx val="0"/>
              <c:layout>
                <c:manualLayout>
                  <c:x val="-4.4635961907051689E-3"/>
                  <c:y val="0"/>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84A-4003-9469-9DBF24C9A37F}"/>
                </c:ext>
              </c:extLst>
            </c:dLbl>
            <c:dLbl>
              <c:idx val="1"/>
              <c:layout>
                <c:manualLayout>
                  <c:x val="1.5054271151547694E-2"/>
                  <c:y val="0.1057412497873445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84A-4003-9469-9DBF24C9A37F}"/>
                </c:ext>
              </c:extLst>
            </c:dLbl>
            <c:dLbl>
              <c:idx val="2"/>
              <c:layout>
                <c:manualLayout>
                  <c:x val="3.4151279215252933E-2"/>
                  <c:y val="2.728794892687338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84A-4003-9469-9DBF24C9A37F}"/>
                </c:ext>
              </c:extLst>
            </c:dLbl>
            <c:dLbl>
              <c:idx val="3"/>
              <c:layout>
                <c:manualLayout>
                  <c:x val="2.5661484154758434E-2"/>
                  <c:y val="2.10061515748031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84A-4003-9469-9DBF24C9A37F}"/>
                </c:ext>
              </c:extLst>
            </c:dLbl>
            <c:dLbl>
              <c:idx val="4"/>
              <c:layout>
                <c:manualLayout>
                  <c:x val="3.4552104598036711E-3"/>
                  <c:y val="8.2677165354331852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84A-4003-9469-9DBF24C9A37F}"/>
                </c:ext>
              </c:extLst>
            </c:dLbl>
            <c:dLbl>
              <c:idx val="5"/>
              <c:layout>
                <c:manualLayout>
                  <c:x val="-1.7733167468649752E-2"/>
                  <c:y val="-9.9532480314960623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F84A-4003-9469-9DBF24C9A37F}"/>
                </c:ext>
              </c:extLst>
            </c:dLbl>
            <c:dLbl>
              <c:idx val="6"/>
              <c:layout>
                <c:manualLayout>
                  <c:x val="1.6187755176436279E-3"/>
                  <c:y val="1.035433070866141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F84A-4003-9469-9DBF24C9A37F}"/>
                </c:ext>
              </c:extLst>
            </c:dLbl>
            <c:dLbl>
              <c:idx val="7"/>
              <c:layout>
                <c:manualLayout>
                  <c:x val="3.4705438295907456E-2"/>
                  <c:y val="-2.041461614173228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F84A-4003-9469-9DBF24C9A37F}"/>
                </c:ext>
              </c:extLst>
            </c:dLbl>
            <c:spPr>
              <a:noFill/>
              <a:ln>
                <a:noFill/>
              </a:ln>
              <a:effectLst/>
            </c:spPr>
            <c:txPr>
              <a:bodyPr wrap="square" lIns="38100" tIns="19050" rIns="38100" bIns="19050" anchor="ctr">
                <a:spAutoFit/>
              </a:bodyPr>
              <a:lstStyle/>
              <a:p>
                <a:pPr>
                  <a:defRPr>
                    <a:latin typeface="+mj-lt"/>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Sheet1!$A$2:$A$7</c:f>
              <c:strCache>
                <c:ptCount val="6"/>
                <c:pt idx="0">
                  <c:v>MBS</c:v>
                </c:pt>
                <c:pt idx="1">
                  <c:v>Gov't Related</c:v>
                </c:pt>
                <c:pt idx="2">
                  <c:v>Agency</c:v>
                </c:pt>
                <c:pt idx="3">
                  <c:v>Treasuries</c:v>
                </c:pt>
                <c:pt idx="4">
                  <c:v>Credit</c:v>
                </c:pt>
                <c:pt idx="5">
                  <c:v>ABS</c:v>
                </c:pt>
              </c:strCache>
            </c:strRef>
          </c:cat>
          <c:val>
            <c:numRef>
              <c:f>Sheet1!$B$2:$B$7</c:f>
              <c:numCache>
                <c:formatCode>0.0%</c:formatCode>
                <c:ptCount val="6"/>
                <c:pt idx="0">
                  <c:v>4.2999999999999997E-2</c:v>
                </c:pt>
                <c:pt idx="1">
                  <c:v>0.17799999999999999</c:v>
                </c:pt>
                <c:pt idx="2">
                  <c:v>4.2000000000000003E-2</c:v>
                </c:pt>
                <c:pt idx="3">
                  <c:v>0.29199999999999998</c:v>
                </c:pt>
                <c:pt idx="4">
                  <c:v>0.23100000000000001</c:v>
                </c:pt>
                <c:pt idx="5">
                  <c:v>0.20699999999999999</c:v>
                </c:pt>
              </c:numCache>
            </c:numRef>
          </c:val>
          <c:extLst>
            <c:ext xmlns:c16="http://schemas.microsoft.com/office/drawing/2014/chart" uri="{C3380CC4-5D6E-409C-BE32-E72D297353CC}">
              <c16:uniqueId val="{00000010-F84A-4003-9469-9DBF24C9A37F}"/>
            </c:ext>
          </c:extLst>
        </c:ser>
        <c:dLbls>
          <c:showLegendKey val="0"/>
          <c:showVal val="1"/>
          <c:showCatName val="0"/>
          <c:showSerName val="0"/>
          <c:showPercent val="0"/>
          <c:showBubbleSize val="0"/>
          <c:showLeaderLines val="0"/>
        </c:dLbls>
        <c:firstSliceAng val="0"/>
      </c:pieChart>
    </c:plotArea>
    <c:plotVisOnly val="1"/>
    <c:dispBlanksAs val="gap"/>
    <c:showDLblsOverMax val="0"/>
  </c:chart>
  <c:txPr>
    <a:bodyPr/>
    <a:lstStyle/>
    <a:p>
      <a:pPr>
        <a:defRPr sz="1000">
          <a:latin typeface="Arial" pitchFamily="34" charset="0"/>
          <a:cs typeface="Arial"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84507042253527"/>
          <c:y val="5.9322033898305128E-2"/>
          <c:w val="0.8356807511737091"/>
          <c:h val="0.73569469681674404"/>
        </c:manualLayout>
      </c:layout>
      <c:barChart>
        <c:barDir val="col"/>
        <c:grouping val="clustered"/>
        <c:varyColors val="0"/>
        <c:ser>
          <c:idx val="0"/>
          <c:order val="0"/>
          <c:tx>
            <c:strRef>
              <c:f>Sheet1!$B$1</c:f>
              <c:strCache>
                <c:ptCount val="1"/>
                <c:pt idx="0">
                  <c:v>6/30/2019</c:v>
                </c:pt>
              </c:strCache>
            </c:strRef>
          </c:tx>
          <c:spPr>
            <a:solidFill>
              <a:schemeClr val="tx2"/>
            </a:solidFill>
            <a:ln w="25399">
              <a:noFill/>
            </a:ln>
          </c:spPr>
          <c:invertIfNegative val="0"/>
          <c:dLbls>
            <c:dLbl>
              <c:idx val="0"/>
              <c:layout>
                <c:manualLayout>
                  <c:x val="-2.8032295944264207E-17"/>
                  <c:y val="1.0989010989010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C51-4211-AE0A-5460F88533D2}"/>
                </c:ext>
              </c:extLst>
            </c:dLbl>
            <c:dLbl>
              <c:idx val="1"/>
              <c:layout>
                <c:manualLayout>
                  <c:x val="0"/>
                  <c:y val="-3.6630036630036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C51-4211-AE0A-5460F88533D2}"/>
                </c:ext>
              </c:extLst>
            </c:dLbl>
            <c:numFmt formatCode="0%" sourceLinked="0"/>
            <c:spPr>
              <a:noFill/>
              <a:ln w="25399">
                <a:noFill/>
              </a:ln>
            </c:spPr>
            <c:txPr>
              <a:bodyPr/>
              <a:lstStyle/>
              <a:p>
                <a:pPr>
                  <a:defRPr sz="1000"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0-1</c:v>
                </c:pt>
                <c:pt idx="1">
                  <c:v>1-2</c:v>
                </c:pt>
                <c:pt idx="2">
                  <c:v>2-3</c:v>
                </c:pt>
                <c:pt idx="3">
                  <c:v>3+</c:v>
                </c:pt>
              </c:strCache>
            </c:strRef>
          </c:cat>
          <c:val>
            <c:numRef>
              <c:f>Sheet1!$B$2:$B$5</c:f>
              <c:numCache>
                <c:formatCode>0.00%</c:formatCode>
                <c:ptCount val="4"/>
                <c:pt idx="0">
                  <c:v>0.21199999999999999</c:v>
                </c:pt>
                <c:pt idx="1">
                  <c:v>0.35</c:v>
                </c:pt>
                <c:pt idx="2">
                  <c:v>0.41199999999999998</c:v>
                </c:pt>
                <c:pt idx="3">
                  <c:v>2.5999999999999999E-2</c:v>
                </c:pt>
              </c:numCache>
            </c:numRef>
          </c:val>
          <c:extLst>
            <c:ext xmlns:c16="http://schemas.microsoft.com/office/drawing/2014/chart" uri="{C3380CC4-5D6E-409C-BE32-E72D297353CC}">
              <c16:uniqueId val="{00000002-5C51-4211-AE0A-5460F88533D2}"/>
            </c:ext>
          </c:extLst>
        </c:ser>
        <c:dLbls>
          <c:showLegendKey val="0"/>
          <c:showVal val="0"/>
          <c:showCatName val="0"/>
          <c:showSerName val="0"/>
          <c:showPercent val="0"/>
          <c:showBubbleSize val="0"/>
        </c:dLbls>
        <c:gapWidth val="150"/>
        <c:axId val="83518592"/>
        <c:axId val="83520512"/>
      </c:barChart>
      <c:catAx>
        <c:axId val="83518592"/>
        <c:scaling>
          <c:orientation val="minMax"/>
        </c:scaling>
        <c:delete val="0"/>
        <c:axPos val="b"/>
        <c:title>
          <c:tx>
            <c:rich>
              <a:bodyPr/>
              <a:lstStyle/>
              <a:p>
                <a:pPr>
                  <a:defRPr sz="1000" b="0" i="0" u="none" strike="noStrike" baseline="0">
                    <a:solidFill>
                      <a:schemeClr val="tx1"/>
                    </a:solidFill>
                    <a:latin typeface="Arial"/>
                    <a:ea typeface="Arial"/>
                    <a:cs typeface="Arial"/>
                  </a:defRPr>
                </a:pPr>
                <a:r>
                  <a:rPr lang="en-US"/>
                  <a:t>Years</a:t>
                </a:r>
              </a:p>
            </c:rich>
          </c:tx>
          <c:layout>
            <c:manualLayout>
              <c:xMode val="edge"/>
              <c:yMode val="edge"/>
              <c:x val="0.50840071012071608"/>
              <c:y val="0.85999899051080142"/>
            </c:manualLayout>
          </c:layout>
          <c:overlay val="0"/>
          <c:spPr>
            <a:noFill/>
            <a:ln w="25399">
              <a:noFill/>
            </a:ln>
          </c:spPr>
        </c:title>
        <c:numFmt formatCode="General" sourceLinked="1"/>
        <c:majorTickMark val="out"/>
        <c:minorTickMark val="none"/>
        <c:tickLblPos val="nextTo"/>
        <c:spPr>
          <a:ln w="3175">
            <a:solidFill>
              <a:schemeClr val="tx1"/>
            </a:solidFill>
            <a:prstDash val="solid"/>
          </a:ln>
        </c:spPr>
        <c:txPr>
          <a:bodyPr rot="0" vert="horz"/>
          <a:lstStyle/>
          <a:p>
            <a:pPr>
              <a:defRPr sz="1000" b="0" i="0" u="none" strike="noStrike" baseline="0">
                <a:solidFill>
                  <a:schemeClr val="tx1"/>
                </a:solidFill>
                <a:latin typeface="Arial"/>
                <a:ea typeface="Arial"/>
                <a:cs typeface="Arial"/>
              </a:defRPr>
            </a:pPr>
            <a:endParaRPr lang="en-US"/>
          </a:p>
        </c:txPr>
        <c:crossAx val="83520512"/>
        <c:crosses val="autoZero"/>
        <c:auto val="1"/>
        <c:lblAlgn val="ctr"/>
        <c:lblOffset val="100"/>
        <c:tickLblSkip val="1"/>
        <c:tickMarkSkip val="1"/>
        <c:noMultiLvlLbl val="0"/>
      </c:catAx>
      <c:valAx>
        <c:axId val="83520512"/>
        <c:scaling>
          <c:orientation val="minMax"/>
        </c:scaling>
        <c:delete val="0"/>
        <c:axPos val="l"/>
        <c:majorGridlines>
          <c:spPr>
            <a:ln w="12700">
              <a:solidFill>
                <a:srgbClr val="C0C0C0"/>
              </a:solidFill>
              <a:prstDash val="solid"/>
            </a:ln>
          </c:spPr>
        </c:majorGridlines>
        <c:title>
          <c:tx>
            <c:rich>
              <a:bodyPr/>
              <a:lstStyle/>
              <a:p>
                <a:pPr>
                  <a:defRPr sz="1000" b="0" i="0" u="none" strike="noStrike" baseline="0">
                    <a:solidFill>
                      <a:schemeClr val="tx1"/>
                    </a:solidFill>
                    <a:latin typeface="+mj-lt"/>
                    <a:ea typeface="Arial"/>
                    <a:cs typeface="Arial"/>
                  </a:defRPr>
                </a:pPr>
                <a:r>
                  <a:rPr lang="en-US">
                    <a:latin typeface="+mj-lt"/>
                  </a:rPr>
                  <a:t>Percent (%)</a:t>
                </a:r>
              </a:p>
            </c:rich>
          </c:tx>
          <c:layout>
            <c:manualLayout>
              <c:xMode val="edge"/>
              <c:yMode val="edge"/>
              <c:x val="0"/>
              <c:y val="0.34348417986213264"/>
            </c:manualLayout>
          </c:layout>
          <c:overlay val="0"/>
          <c:spPr>
            <a:noFill/>
            <a:ln w="25399">
              <a:noFill/>
            </a:ln>
          </c:spPr>
        </c:title>
        <c:numFmt formatCode="0%" sourceLinked="0"/>
        <c:majorTickMark val="out"/>
        <c:minorTickMark val="none"/>
        <c:tickLblPos val="nextTo"/>
        <c:spPr>
          <a:ln w="9525">
            <a:noFill/>
          </a:ln>
        </c:spPr>
        <c:txPr>
          <a:bodyPr rot="0" vert="horz"/>
          <a:lstStyle/>
          <a:p>
            <a:pPr>
              <a:defRPr sz="1000" b="0" i="0" u="none" strike="noStrike" baseline="0">
                <a:solidFill>
                  <a:schemeClr val="tx1"/>
                </a:solidFill>
                <a:latin typeface="Arial"/>
                <a:ea typeface="Arial"/>
                <a:cs typeface="Arial"/>
              </a:defRPr>
            </a:pPr>
            <a:endParaRPr lang="en-US"/>
          </a:p>
        </c:txPr>
        <c:crossAx val="83518592"/>
        <c:crosses val="autoZero"/>
        <c:crossBetween val="between"/>
        <c:majorUnit val="0.1"/>
      </c:valAx>
      <c:spPr>
        <a:noFill/>
        <a:ln w="25399">
          <a:noFill/>
        </a:ln>
      </c:spPr>
    </c:plotArea>
    <c:plotVisOnly val="1"/>
    <c:dispBlanksAs val="gap"/>
    <c:showDLblsOverMax val="0"/>
  </c:chart>
  <c:spPr>
    <a:noFill/>
    <a:ln>
      <a:noFill/>
    </a:ln>
  </c:spPr>
  <c:txPr>
    <a:bodyPr/>
    <a:lstStyle/>
    <a:p>
      <a:pPr>
        <a:defRPr sz="1000" b="0" i="0" u="none" strike="noStrike" baseline="0">
          <a:solidFill>
            <a:schemeClr val="tx1"/>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26574939730567"/>
          <c:y val="5.642660228112218E-2"/>
          <c:w val="0.8449182117769628"/>
          <c:h val="0.77935943060498325"/>
        </c:manualLayout>
      </c:layout>
      <c:lineChart>
        <c:grouping val="standard"/>
        <c:varyColors val="0"/>
        <c:ser>
          <c:idx val="0"/>
          <c:order val="0"/>
          <c:tx>
            <c:strRef>
              <c:f>Sheet1!$B$1</c:f>
              <c:strCache>
                <c:ptCount val="1"/>
                <c:pt idx="0">
                  <c:v>FLIGIT NAV</c:v>
                </c:pt>
              </c:strCache>
            </c:strRef>
          </c:tx>
          <c:spPr>
            <a:ln w="25400" cap="rnd" cmpd="sng" algn="ctr">
              <a:solidFill>
                <a:schemeClr val="accent2"/>
              </a:solidFill>
              <a:prstDash val="solid"/>
              <a:round/>
            </a:ln>
            <a:effectLst/>
          </c:spPr>
          <c:marker>
            <c:symbol val="none"/>
          </c:marker>
          <c:cat>
            <c:numRef>
              <c:f>Sheet1!$A$2:$A$330</c:f>
              <c:numCache>
                <c:formatCode>m/d/yyyy</c:formatCode>
                <c:ptCount val="327"/>
                <c:pt idx="0">
                  <c:v>33694</c:v>
                </c:pt>
                <c:pt idx="1">
                  <c:v>33724</c:v>
                </c:pt>
                <c:pt idx="2">
                  <c:v>33755</c:v>
                </c:pt>
                <c:pt idx="3">
                  <c:v>33785</c:v>
                </c:pt>
                <c:pt idx="4">
                  <c:v>33816</c:v>
                </c:pt>
                <c:pt idx="5">
                  <c:v>33847</c:v>
                </c:pt>
                <c:pt idx="6">
                  <c:v>33877</c:v>
                </c:pt>
                <c:pt idx="7">
                  <c:v>33908</c:v>
                </c:pt>
                <c:pt idx="8">
                  <c:v>33938</c:v>
                </c:pt>
                <c:pt idx="9">
                  <c:v>33969</c:v>
                </c:pt>
                <c:pt idx="10">
                  <c:v>34000</c:v>
                </c:pt>
                <c:pt idx="11">
                  <c:v>34028</c:v>
                </c:pt>
                <c:pt idx="12">
                  <c:v>34059</c:v>
                </c:pt>
                <c:pt idx="13">
                  <c:v>34089</c:v>
                </c:pt>
                <c:pt idx="14">
                  <c:v>34120</c:v>
                </c:pt>
                <c:pt idx="15">
                  <c:v>34150</c:v>
                </c:pt>
                <c:pt idx="16">
                  <c:v>34181</c:v>
                </c:pt>
                <c:pt idx="17">
                  <c:v>34212</c:v>
                </c:pt>
                <c:pt idx="18">
                  <c:v>34242</c:v>
                </c:pt>
                <c:pt idx="19">
                  <c:v>34273</c:v>
                </c:pt>
                <c:pt idx="20">
                  <c:v>34303</c:v>
                </c:pt>
                <c:pt idx="21">
                  <c:v>34334</c:v>
                </c:pt>
                <c:pt idx="22">
                  <c:v>34365</c:v>
                </c:pt>
                <c:pt idx="23">
                  <c:v>34393</c:v>
                </c:pt>
                <c:pt idx="24">
                  <c:v>34424</c:v>
                </c:pt>
                <c:pt idx="25">
                  <c:v>34454</c:v>
                </c:pt>
                <c:pt idx="26">
                  <c:v>34485</c:v>
                </c:pt>
                <c:pt idx="27">
                  <c:v>34515</c:v>
                </c:pt>
                <c:pt idx="28">
                  <c:v>34546</c:v>
                </c:pt>
                <c:pt idx="29">
                  <c:v>34577</c:v>
                </c:pt>
                <c:pt idx="30">
                  <c:v>34607</c:v>
                </c:pt>
                <c:pt idx="31">
                  <c:v>34638</c:v>
                </c:pt>
                <c:pt idx="32">
                  <c:v>34668</c:v>
                </c:pt>
                <c:pt idx="33">
                  <c:v>34699</c:v>
                </c:pt>
                <c:pt idx="34">
                  <c:v>34730</c:v>
                </c:pt>
                <c:pt idx="35">
                  <c:v>34758</c:v>
                </c:pt>
                <c:pt idx="36">
                  <c:v>34789</c:v>
                </c:pt>
                <c:pt idx="37">
                  <c:v>34819</c:v>
                </c:pt>
                <c:pt idx="38">
                  <c:v>34850</c:v>
                </c:pt>
                <c:pt idx="39">
                  <c:v>34880</c:v>
                </c:pt>
                <c:pt idx="40">
                  <c:v>34911</c:v>
                </c:pt>
                <c:pt idx="41">
                  <c:v>34942</c:v>
                </c:pt>
                <c:pt idx="42">
                  <c:v>34972</c:v>
                </c:pt>
                <c:pt idx="43">
                  <c:v>35003</c:v>
                </c:pt>
                <c:pt idx="44">
                  <c:v>35033</c:v>
                </c:pt>
                <c:pt idx="45">
                  <c:v>35064</c:v>
                </c:pt>
                <c:pt idx="46">
                  <c:v>35095</c:v>
                </c:pt>
                <c:pt idx="47">
                  <c:v>35124</c:v>
                </c:pt>
                <c:pt idx="48">
                  <c:v>35155</c:v>
                </c:pt>
                <c:pt idx="49">
                  <c:v>35185</c:v>
                </c:pt>
                <c:pt idx="50">
                  <c:v>35216</c:v>
                </c:pt>
                <c:pt idx="51">
                  <c:v>35246</c:v>
                </c:pt>
                <c:pt idx="52">
                  <c:v>35277</c:v>
                </c:pt>
                <c:pt idx="53">
                  <c:v>35308</c:v>
                </c:pt>
                <c:pt idx="54">
                  <c:v>35338</c:v>
                </c:pt>
                <c:pt idx="55">
                  <c:v>35369</c:v>
                </c:pt>
                <c:pt idx="56">
                  <c:v>35399</c:v>
                </c:pt>
                <c:pt idx="57">
                  <c:v>35430</c:v>
                </c:pt>
                <c:pt idx="58">
                  <c:v>35461</c:v>
                </c:pt>
                <c:pt idx="59">
                  <c:v>35489</c:v>
                </c:pt>
                <c:pt idx="60">
                  <c:v>35520</c:v>
                </c:pt>
                <c:pt idx="61">
                  <c:v>35550</c:v>
                </c:pt>
                <c:pt idx="62">
                  <c:v>35581</c:v>
                </c:pt>
                <c:pt idx="63">
                  <c:v>35611</c:v>
                </c:pt>
                <c:pt idx="64">
                  <c:v>35642</c:v>
                </c:pt>
                <c:pt idx="65">
                  <c:v>35673</c:v>
                </c:pt>
                <c:pt idx="66">
                  <c:v>35703</c:v>
                </c:pt>
                <c:pt idx="67">
                  <c:v>35734</c:v>
                </c:pt>
                <c:pt idx="68">
                  <c:v>35764</c:v>
                </c:pt>
                <c:pt idx="69">
                  <c:v>35795</c:v>
                </c:pt>
                <c:pt idx="70">
                  <c:v>35826</c:v>
                </c:pt>
                <c:pt idx="71">
                  <c:v>35854</c:v>
                </c:pt>
                <c:pt idx="72">
                  <c:v>35885</c:v>
                </c:pt>
                <c:pt idx="73">
                  <c:v>35915</c:v>
                </c:pt>
                <c:pt idx="74">
                  <c:v>35946</c:v>
                </c:pt>
                <c:pt idx="75">
                  <c:v>35976</c:v>
                </c:pt>
                <c:pt idx="76">
                  <c:v>36007</c:v>
                </c:pt>
                <c:pt idx="77">
                  <c:v>36038</c:v>
                </c:pt>
                <c:pt idx="78">
                  <c:v>36068</c:v>
                </c:pt>
                <c:pt idx="79">
                  <c:v>36099</c:v>
                </c:pt>
                <c:pt idx="80">
                  <c:v>36129</c:v>
                </c:pt>
                <c:pt idx="81">
                  <c:v>36160</c:v>
                </c:pt>
                <c:pt idx="82">
                  <c:v>36191</c:v>
                </c:pt>
                <c:pt idx="83">
                  <c:v>36219</c:v>
                </c:pt>
                <c:pt idx="84">
                  <c:v>36250</c:v>
                </c:pt>
                <c:pt idx="85">
                  <c:v>36280</c:v>
                </c:pt>
                <c:pt idx="86">
                  <c:v>36311</c:v>
                </c:pt>
                <c:pt idx="87">
                  <c:v>36341</c:v>
                </c:pt>
                <c:pt idx="88">
                  <c:v>36372</c:v>
                </c:pt>
                <c:pt idx="89">
                  <c:v>36403</c:v>
                </c:pt>
                <c:pt idx="90">
                  <c:v>36433</c:v>
                </c:pt>
                <c:pt idx="91">
                  <c:v>36464</c:v>
                </c:pt>
                <c:pt idx="92">
                  <c:v>36494</c:v>
                </c:pt>
                <c:pt idx="93">
                  <c:v>36525</c:v>
                </c:pt>
                <c:pt idx="94">
                  <c:v>36556</c:v>
                </c:pt>
                <c:pt idx="95">
                  <c:v>36585</c:v>
                </c:pt>
                <c:pt idx="96">
                  <c:v>36616</c:v>
                </c:pt>
                <c:pt idx="97">
                  <c:v>36646</c:v>
                </c:pt>
                <c:pt idx="98">
                  <c:v>36677</c:v>
                </c:pt>
                <c:pt idx="99">
                  <c:v>36707</c:v>
                </c:pt>
                <c:pt idx="100">
                  <c:v>36738</c:v>
                </c:pt>
                <c:pt idx="101">
                  <c:v>36769</c:v>
                </c:pt>
                <c:pt idx="102">
                  <c:v>36799</c:v>
                </c:pt>
                <c:pt idx="103">
                  <c:v>36830</c:v>
                </c:pt>
                <c:pt idx="104">
                  <c:v>36860</c:v>
                </c:pt>
                <c:pt idx="105">
                  <c:v>36891</c:v>
                </c:pt>
                <c:pt idx="106">
                  <c:v>36922</c:v>
                </c:pt>
                <c:pt idx="107">
                  <c:v>36950</c:v>
                </c:pt>
                <c:pt idx="108">
                  <c:v>36981</c:v>
                </c:pt>
                <c:pt idx="109">
                  <c:v>37011</c:v>
                </c:pt>
                <c:pt idx="110">
                  <c:v>37042</c:v>
                </c:pt>
                <c:pt idx="111">
                  <c:v>37072</c:v>
                </c:pt>
                <c:pt idx="112">
                  <c:v>37103</c:v>
                </c:pt>
                <c:pt idx="113">
                  <c:v>37134</c:v>
                </c:pt>
                <c:pt idx="114">
                  <c:v>37164</c:v>
                </c:pt>
                <c:pt idx="115">
                  <c:v>37195</c:v>
                </c:pt>
                <c:pt idx="116">
                  <c:v>37225</c:v>
                </c:pt>
                <c:pt idx="117">
                  <c:v>37256</c:v>
                </c:pt>
                <c:pt idx="118">
                  <c:v>37287</c:v>
                </c:pt>
                <c:pt idx="119">
                  <c:v>37315</c:v>
                </c:pt>
                <c:pt idx="120">
                  <c:v>37346</c:v>
                </c:pt>
                <c:pt idx="121">
                  <c:v>37376</c:v>
                </c:pt>
                <c:pt idx="122">
                  <c:v>37407</c:v>
                </c:pt>
                <c:pt idx="123">
                  <c:v>37437</c:v>
                </c:pt>
                <c:pt idx="124">
                  <c:v>37468</c:v>
                </c:pt>
                <c:pt idx="125">
                  <c:v>37499</c:v>
                </c:pt>
                <c:pt idx="126">
                  <c:v>37529</c:v>
                </c:pt>
                <c:pt idx="127">
                  <c:v>37560</c:v>
                </c:pt>
                <c:pt idx="128">
                  <c:v>37590</c:v>
                </c:pt>
                <c:pt idx="129">
                  <c:v>37621</c:v>
                </c:pt>
                <c:pt idx="130">
                  <c:v>37652</c:v>
                </c:pt>
                <c:pt idx="131">
                  <c:v>37680</c:v>
                </c:pt>
                <c:pt idx="132">
                  <c:v>37711</c:v>
                </c:pt>
                <c:pt idx="133">
                  <c:v>37741</c:v>
                </c:pt>
                <c:pt idx="134">
                  <c:v>37772</c:v>
                </c:pt>
                <c:pt idx="135">
                  <c:v>37802</c:v>
                </c:pt>
                <c:pt idx="136">
                  <c:v>37833</c:v>
                </c:pt>
                <c:pt idx="137">
                  <c:v>37864</c:v>
                </c:pt>
                <c:pt idx="138">
                  <c:v>37894</c:v>
                </c:pt>
                <c:pt idx="139">
                  <c:v>37925</c:v>
                </c:pt>
                <c:pt idx="140">
                  <c:v>37955</c:v>
                </c:pt>
                <c:pt idx="141">
                  <c:v>37986</c:v>
                </c:pt>
                <c:pt idx="142">
                  <c:v>38017</c:v>
                </c:pt>
                <c:pt idx="143">
                  <c:v>38046</c:v>
                </c:pt>
                <c:pt idx="144">
                  <c:v>38077</c:v>
                </c:pt>
                <c:pt idx="145">
                  <c:v>38107</c:v>
                </c:pt>
                <c:pt idx="146">
                  <c:v>38138</c:v>
                </c:pt>
                <c:pt idx="147">
                  <c:v>38168</c:v>
                </c:pt>
                <c:pt idx="148">
                  <c:v>38199</c:v>
                </c:pt>
                <c:pt idx="149">
                  <c:v>38230</c:v>
                </c:pt>
                <c:pt idx="150">
                  <c:v>38260</c:v>
                </c:pt>
                <c:pt idx="151">
                  <c:v>38291</c:v>
                </c:pt>
                <c:pt idx="152">
                  <c:v>38321</c:v>
                </c:pt>
                <c:pt idx="153">
                  <c:v>38352</c:v>
                </c:pt>
                <c:pt idx="154">
                  <c:v>38383</c:v>
                </c:pt>
                <c:pt idx="155">
                  <c:v>38411</c:v>
                </c:pt>
                <c:pt idx="156">
                  <c:v>38442</c:v>
                </c:pt>
                <c:pt idx="157">
                  <c:v>38471</c:v>
                </c:pt>
                <c:pt idx="158">
                  <c:v>38503</c:v>
                </c:pt>
                <c:pt idx="159">
                  <c:v>38533</c:v>
                </c:pt>
                <c:pt idx="160">
                  <c:v>38562</c:v>
                </c:pt>
                <c:pt idx="161">
                  <c:v>38595</c:v>
                </c:pt>
                <c:pt idx="162">
                  <c:v>38625</c:v>
                </c:pt>
                <c:pt idx="163">
                  <c:v>38656</c:v>
                </c:pt>
                <c:pt idx="164">
                  <c:v>38686</c:v>
                </c:pt>
                <c:pt idx="165">
                  <c:v>38717</c:v>
                </c:pt>
                <c:pt idx="166">
                  <c:v>38748</c:v>
                </c:pt>
                <c:pt idx="167">
                  <c:v>38776</c:v>
                </c:pt>
                <c:pt idx="168">
                  <c:v>38807</c:v>
                </c:pt>
                <c:pt idx="169">
                  <c:v>38837</c:v>
                </c:pt>
                <c:pt idx="170">
                  <c:v>38868</c:v>
                </c:pt>
                <c:pt idx="171">
                  <c:v>38898</c:v>
                </c:pt>
                <c:pt idx="172">
                  <c:v>38928</c:v>
                </c:pt>
                <c:pt idx="173">
                  <c:v>38959</c:v>
                </c:pt>
                <c:pt idx="174">
                  <c:v>38990</c:v>
                </c:pt>
                <c:pt idx="175">
                  <c:v>39020</c:v>
                </c:pt>
                <c:pt idx="176">
                  <c:v>39051</c:v>
                </c:pt>
                <c:pt idx="177">
                  <c:v>39081</c:v>
                </c:pt>
                <c:pt idx="178">
                  <c:v>39112</c:v>
                </c:pt>
                <c:pt idx="179">
                  <c:v>39141</c:v>
                </c:pt>
                <c:pt idx="180">
                  <c:v>39171</c:v>
                </c:pt>
                <c:pt idx="181">
                  <c:v>39202</c:v>
                </c:pt>
                <c:pt idx="182">
                  <c:v>39203</c:v>
                </c:pt>
                <c:pt idx="183">
                  <c:v>39234</c:v>
                </c:pt>
                <c:pt idx="184">
                  <c:v>39264</c:v>
                </c:pt>
                <c:pt idx="185">
                  <c:v>39295</c:v>
                </c:pt>
                <c:pt idx="186">
                  <c:v>39326</c:v>
                </c:pt>
                <c:pt idx="187">
                  <c:v>39356</c:v>
                </c:pt>
                <c:pt idx="188">
                  <c:v>39387</c:v>
                </c:pt>
                <c:pt idx="189">
                  <c:v>39417</c:v>
                </c:pt>
                <c:pt idx="190">
                  <c:v>39478</c:v>
                </c:pt>
                <c:pt idx="191">
                  <c:v>39507</c:v>
                </c:pt>
                <c:pt idx="192">
                  <c:v>39515</c:v>
                </c:pt>
                <c:pt idx="193">
                  <c:v>39568</c:v>
                </c:pt>
                <c:pt idx="194">
                  <c:v>39598</c:v>
                </c:pt>
                <c:pt idx="195" formatCode="m/d/yyyy;@">
                  <c:v>39629</c:v>
                </c:pt>
                <c:pt idx="196">
                  <c:v>39660</c:v>
                </c:pt>
                <c:pt idx="197">
                  <c:v>39691</c:v>
                </c:pt>
                <c:pt idx="198">
                  <c:v>39721</c:v>
                </c:pt>
                <c:pt idx="199">
                  <c:v>39752</c:v>
                </c:pt>
                <c:pt idx="200">
                  <c:v>39782</c:v>
                </c:pt>
                <c:pt idx="201">
                  <c:v>39813</c:v>
                </c:pt>
                <c:pt idx="202">
                  <c:v>39843</c:v>
                </c:pt>
                <c:pt idx="203">
                  <c:v>39872</c:v>
                </c:pt>
                <c:pt idx="204">
                  <c:v>39903</c:v>
                </c:pt>
                <c:pt idx="205">
                  <c:v>39933</c:v>
                </c:pt>
                <c:pt idx="206">
                  <c:v>39964</c:v>
                </c:pt>
                <c:pt idx="207">
                  <c:v>39994</c:v>
                </c:pt>
                <c:pt idx="208">
                  <c:v>40025</c:v>
                </c:pt>
                <c:pt idx="209">
                  <c:v>40056</c:v>
                </c:pt>
                <c:pt idx="210">
                  <c:v>40086</c:v>
                </c:pt>
                <c:pt idx="211">
                  <c:v>40116</c:v>
                </c:pt>
                <c:pt idx="212">
                  <c:v>40147</c:v>
                </c:pt>
                <c:pt idx="213">
                  <c:v>40178</c:v>
                </c:pt>
                <c:pt idx="214">
                  <c:v>40208</c:v>
                </c:pt>
                <c:pt idx="215">
                  <c:v>40237</c:v>
                </c:pt>
                <c:pt idx="216">
                  <c:v>40268</c:v>
                </c:pt>
                <c:pt idx="217">
                  <c:v>40298</c:v>
                </c:pt>
                <c:pt idx="218">
                  <c:v>40329</c:v>
                </c:pt>
                <c:pt idx="219">
                  <c:v>40359</c:v>
                </c:pt>
                <c:pt idx="220">
                  <c:v>40390</c:v>
                </c:pt>
                <c:pt idx="221">
                  <c:v>40421</c:v>
                </c:pt>
                <c:pt idx="222">
                  <c:v>40451</c:v>
                </c:pt>
                <c:pt idx="223">
                  <c:v>40482</c:v>
                </c:pt>
                <c:pt idx="224">
                  <c:v>40512</c:v>
                </c:pt>
                <c:pt idx="225">
                  <c:v>40543</c:v>
                </c:pt>
                <c:pt idx="226">
                  <c:v>40574</c:v>
                </c:pt>
                <c:pt idx="227">
                  <c:v>40602</c:v>
                </c:pt>
                <c:pt idx="228">
                  <c:v>40633</c:v>
                </c:pt>
                <c:pt idx="229">
                  <c:v>40694</c:v>
                </c:pt>
                <c:pt idx="230">
                  <c:v>40724</c:v>
                </c:pt>
                <c:pt idx="231">
                  <c:v>40755</c:v>
                </c:pt>
                <c:pt idx="232">
                  <c:v>40786</c:v>
                </c:pt>
                <c:pt idx="233">
                  <c:v>40816</c:v>
                </c:pt>
                <c:pt idx="234">
                  <c:v>40847</c:v>
                </c:pt>
                <c:pt idx="235">
                  <c:v>40877</c:v>
                </c:pt>
                <c:pt idx="236">
                  <c:v>40908</c:v>
                </c:pt>
                <c:pt idx="237">
                  <c:v>40939</c:v>
                </c:pt>
                <c:pt idx="238">
                  <c:v>40968</c:v>
                </c:pt>
                <c:pt idx="239">
                  <c:v>40999</c:v>
                </c:pt>
                <c:pt idx="240">
                  <c:v>41029</c:v>
                </c:pt>
                <c:pt idx="241">
                  <c:v>41060</c:v>
                </c:pt>
                <c:pt idx="242">
                  <c:v>41090</c:v>
                </c:pt>
                <c:pt idx="243">
                  <c:v>41121</c:v>
                </c:pt>
                <c:pt idx="244">
                  <c:v>41152</c:v>
                </c:pt>
                <c:pt idx="245">
                  <c:v>41182</c:v>
                </c:pt>
                <c:pt idx="246">
                  <c:v>41213</c:v>
                </c:pt>
                <c:pt idx="247">
                  <c:v>41243</c:v>
                </c:pt>
                <c:pt idx="248">
                  <c:v>41274</c:v>
                </c:pt>
                <c:pt idx="249">
                  <c:v>41305</c:v>
                </c:pt>
                <c:pt idx="250">
                  <c:v>41333</c:v>
                </c:pt>
                <c:pt idx="251">
                  <c:v>41364</c:v>
                </c:pt>
                <c:pt idx="252">
                  <c:v>41394</c:v>
                </c:pt>
                <c:pt idx="253">
                  <c:v>41425</c:v>
                </c:pt>
                <c:pt idx="254">
                  <c:v>41455</c:v>
                </c:pt>
                <c:pt idx="255">
                  <c:v>41486</c:v>
                </c:pt>
                <c:pt idx="256">
                  <c:v>41517</c:v>
                </c:pt>
                <c:pt idx="257">
                  <c:v>41547</c:v>
                </c:pt>
                <c:pt idx="258">
                  <c:v>41578</c:v>
                </c:pt>
                <c:pt idx="259">
                  <c:v>41608</c:v>
                </c:pt>
                <c:pt idx="260">
                  <c:v>41639</c:v>
                </c:pt>
                <c:pt idx="261">
                  <c:v>41670</c:v>
                </c:pt>
                <c:pt idx="262">
                  <c:v>41698</c:v>
                </c:pt>
                <c:pt idx="263">
                  <c:v>41729</c:v>
                </c:pt>
                <c:pt idx="264">
                  <c:v>41759</c:v>
                </c:pt>
                <c:pt idx="265">
                  <c:v>41790</c:v>
                </c:pt>
                <c:pt idx="266">
                  <c:v>41820</c:v>
                </c:pt>
                <c:pt idx="267">
                  <c:v>41851</c:v>
                </c:pt>
                <c:pt idx="268">
                  <c:v>41882</c:v>
                </c:pt>
                <c:pt idx="269">
                  <c:v>41912</c:v>
                </c:pt>
                <c:pt idx="270">
                  <c:v>41943</c:v>
                </c:pt>
                <c:pt idx="271">
                  <c:v>41973</c:v>
                </c:pt>
                <c:pt idx="272">
                  <c:v>42004</c:v>
                </c:pt>
                <c:pt idx="273">
                  <c:v>42035</c:v>
                </c:pt>
                <c:pt idx="274">
                  <c:v>42063</c:v>
                </c:pt>
                <c:pt idx="275">
                  <c:v>42094</c:v>
                </c:pt>
                <c:pt idx="276">
                  <c:v>42124</c:v>
                </c:pt>
                <c:pt idx="277">
                  <c:v>42155</c:v>
                </c:pt>
                <c:pt idx="278">
                  <c:v>42185</c:v>
                </c:pt>
                <c:pt idx="279">
                  <c:v>42216</c:v>
                </c:pt>
                <c:pt idx="280">
                  <c:v>42247</c:v>
                </c:pt>
                <c:pt idx="281">
                  <c:v>42277</c:v>
                </c:pt>
                <c:pt idx="282">
                  <c:v>42308</c:v>
                </c:pt>
                <c:pt idx="283">
                  <c:v>42338</c:v>
                </c:pt>
                <c:pt idx="284">
                  <c:v>42369</c:v>
                </c:pt>
                <c:pt idx="285">
                  <c:v>42400</c:v>
                </c:pt>
                <c:pt idx="286">
                  <c:v>42429</c:v>
                </c:pt>
                <c:pt idx="287" formatCode="d\-mmm">
                  <c:v>42460</c:v>
                </c:pt>
                <c:pt idx="288">
                  <c:v>42490</c:v>
                </c:pt>
                <c:pt idx="289">
                  <c:v>42521</c:v>
                </c:pt>
                <c:pt idx="290">
                  <c:v>42551</c:v>
                </c:pt>
                <c:pt idx="291">
                  <c:v>42582</c:v>
                </c:pt>
                <c:pt idx="292">
                  <c:v>42613</c:v>
                </c:pt>
                <c:pt idx="293">
                  <c:v>42643</c:v>
                </c:pt>
                <c:pt idx="294">
                  <c:v>42674</c:v>
                </c:pt>
                <c:pt idx="295">
                  <c:v>42704</c:v>
                </c:pt>
                <c:pt idx="296">
                  <c:v>42735</c:v>
                </c:pt>
                <c:pt idx="297">
                  <c:v>42766</c:v>
                </c:pt>
                <c:pt idx="298">
                  <c:v>42794</c:v>
                </c:pt>
                <c:pt idx="299">
                  <c:v>42825</c:v>
                </c:pt>
                <c:pt idx="300">
                  <c:v>42855</c:v>
                </c:pt>
                <c:pt idx="301">
                  <c:v>42886</c:v>
                </c:pt>
                <c:pt idx="302">
                  <c:v>42916</c:v>
                </c:pt>
                <c:pt idx="303">
                  <c:v>42947</c:v>
                </c:pt>
                <c:pt idx="304">
                  <c:v>42978</c:v>
                </c:pt>
                <c:pt idx="305">
                  <c:v>43008</c:v>
                </c:pt>
                <c:pt idx="306">
                  <c:v>43039</c:v>
                </c:pt>
                <c:pt idx="307">
                  <c:v>43069</c:v>
                </c:pt>
                <c:pt idx="308">
                  <c:v>43100</c:v>
                </c:pt>
                <c:pt idx="309">
                  <c:v>43131</c:v>
                </c:pt>
                <c:pt idx="310">
                  <c:v>43159</c:v>
                </c:pt>
                <c:pt idx="311">
                  <c:v>43190</c:v>
                </c:pt>
                <c:pt idx="312">
                  <c:v>43220</c:v>
                </c:pt>
                <c:pt idx="313">
                  <c:v>43251</c:v>
                </c:pt>
                <c:pt idx="314">
                  <c:v>43281</c:v>
                </c:pt>
                <c:pt idx="315">
                  <c:v>43312</c:v>
                </c:pt>
                <c:pt idx="316">
                  <c:v>43343</c:v>
                </c:pt>
                <c:pt idx="317">
                  <c:v>43373</c:v>
                </c:pt>
                <c:pt idx="318">
                  <c:v>43404</c:v>
                </c:pt>
                <c:pt idx="319">
                  <c:v>43434</c:v>
                </c:pt>
                <c:pt idx="320">
                  <c:v>43465</c:v>
                </c:pt>
                <c:pt idx="321">
                  <c:v>43496</c:v>
                </c:pt>
                <c:pt idx="322">
                  <c:v>43524</c:v>
                </c:pt>
                <c:pt idx="323">
                  <c:v>43555</c:v>
                </c:pt>
                <c:pt idx="324">
                  <c:v>43585</c:v>
                </c:pt>
                <c:pt idx="325">
                  <c:v>43616</c:v>
                </c:pt>
                <c:pt idx="326">
                  <c:v>43646</c:v>
                </c:pt>
              </c:numCache>
            </c:numRef>
          </c:cat>
          <c:val>
            <c:numRef>
              <c:f>Sheet1!$B$2:$B$330</c:f>
              <c:numCache>
                <c:formatCode>"$"#,##0.00_);[Red]\("$"#,##0.00\)</c:formatCode>
                <c:ptCount val="327"/>
                <c:pt idx="0">
                  <c:v>10.01</c:v>
                </c:pt>
                <c:pt idx="1">
                  <c:v>9.9700000000000006</c:v>
                </c:pt>
                <c:pt idx="2">
                  <c:v>10.07</c:v>
                </c:pt>
                <c:pt idx="3">
                  <c:v>10.18</c:v>
                </c:pt>
                <c:pt idx="4">
                  <c:v>10.32</c:v>
                </c:pt>
                <c:pt idx="5">
                  <c:v>10.48</c:v>
                </c:pt>
                <c:pt idx="6">
                  <c:v>10.58</c:v>
                </c:pt>
                <c:pt idx="7">
                  <c:v>10.72</c:v>
                </c:pt>
                <c:pt idx="8">
                  <c:v>10.61</c:v>
                </c:pt>
                <c:pt idx="9">
                  <c:v>10.57</c:v>
                </c:pt>
                <c:pt idx="10">
                  <c:v>10.68</c:v>
                </c:pt>
                <c:pt idx="11">
                  <c:v>10.83</c:v>
                </c:pt>
                <c:pt idx="12">
                  <c:v>10.98</c:v>
                </c:pt>
                <c:pt idx="13">
                  <c:v>11.01</c:v>
                </c:pt>
                <c:pt idx="14">
                  <c:v>11.1</c:v>
                </c:pt>
                <c:pt idx="15">
                  <c:v>11.05</c:v>
                </c:pt>
                <c:pt idx="16">
                  <c:v>11.19</c:v>
                </c:pt>
                <c:pt idx="17">
                  <c:v>11.2</c:v>
                </c:pt>
                <c:pt idx="18">
                  <c:v>11.36</c:v>
                </c:pt>
                <c:pt idx="19">
                  <c:v>11.4</c:v>
                </c:pt>
                <c:pt idx="20">
                  <c:v>11.41</c:v>
                </c:pt>
                <c:pt idx="21">
                  <c:v>11.37</c:v>
                </c:pt>
                <c:pt idx="22">
                  <c:v>11.4</c:v>
                </c:pt>
                <c:pt idx="23">
                  <c:v>11.51</c:v>
                </c:pt>
                <c:pt idx="24">
                  <c:v>11.38</c:v>
                </c:pt>
                <c:pt idx="25">
                  <c:v>11.28</c:v>
                </c:pt>
                <c:pt idx="26">
                  <c:v>11.24</c:v>
                </c:pt>
                <c:pt idx="27">
                  <c:v>11.26</c:v>
                </c:pt>
                <c:pt idx="28">
                  <c:v>11.29</c:v>
                </c:pt>
                <c:pt idx="29">
                  <c:v>11.36</c:v>
                </c:pt>
                <c:pt idx="30">
                  <c:v>11.4</c:v>
                </c:pt>
                <c:pt idx="31">
                  <c:v>11.39</c:v>
                </c:pt>
                <c:pt idx="32">
                  <c:v>11.41</c:v>
                </c:pt>
                <c:pt idx="33">
                  <c:v>11.4</c:v>
                </c:pt>
                <c:pt idx="34">
                  <c:v>11.42</c:v>
                </c:pt>
                <c:pt idx="35">
                  <c:v>11.55</c:v>
                </c:pt>
                <c:pt idx="36">
                  <c:v>11.7</c:v>
                </c:pt>
                <c:pt idx="37">
                  <c:v>11.76</c:v>
                </c:pt>
                <c:pt idx="38">
                  <c:v>11.85</c:v>
                </c:pt>
                <c:pt idx="39">
                  <c:v>12.08</c:v>
                </c:pt>
                <c:pt idx="40">
                  <c:v>12.14</c:v>
                </c:pt>
                <c:pt idx="41">
                  <c:v>12.17</c:v>
                </c:pt>
                <c:pt idx="42">
                  <c:v>12.25</c:v>
                </c:pt>
                <c:pt idx="43">
                  <c:v>12.31</c:v>
                </c:pt>
                <c:pt idx="44">
                  <c:v>12.42</c:v>
                </c:pt>
                <c:pt idx="45">
                  <c:v>12.53</c:v>
                </c:pt>
                <c:pt idx="46">
                  <c:v>12.63</c:v>
                </c:pt>
                <c:pt idx="47">
                  <c:v>12.73</c:v>
                </c:pt>
                <c:pt idx="48">
                  <c:v>12.66</c:v>
                </c:pt>
                <c:pt idx="49">
                  <c:v>12.61</c:v>
                </c:pt>
                <c:pt idx="50">
                  <c:v>12.6</c:v>
                </c:pt>
                <c:pt idx="51">
                  <c:v>12.62</c:v>
                </c:pt>
                <c:pt idx="52">
                  <c:v>12.69</c:v>
                </c:pt>
                <c:pt idx="53">
                  <c:v>12.74</c:v>
                </c:pt>
                <c:pt idx="54">
                  <c:v>12.79</c:v>
                </c:pt>
                <c:pt idx="55">
                  <c:v>12.87</c:v>
                </c:pt>
                <c:pt idx="56">
                  <c:v>12.97</c:v>
                </c:pt>
                <c:pt idx="57">
                  <c:v>13.03</c:v>
                </c:pt>
                <c:pt idx="58">
                  <c:v>13.07</c:v>
                </c:pt>
                <c:pt idx="59">
                  <c:v>13.12</c:v>
                </c:pt>
                <c:pt idx="60">
                  <c:v>13.16</c:v>
                </c:pt>
                <c:pt idx="61">
                  <c:v>13.19</c:v>
                </c:pt>
                <c:pt idx="62">
                  <c:v>13.25</c:v>
                </c:pt>
                <c:pt idx="63">
                  <c:v>13.32</c:v>
                </c:pt>
                <c:pt idx="64">
                  <c:v>13.39</c:v>
                </c:pt>
                <c:pt idx="65">
                  <c:v>13.46</c:v>
                </c:pt>
                <c:pt idx="66">
                  <c:v>13.5</c:v>
                </c:pt>
                <c:pt idx="67">
                  <c:v>13.57</c:v>
                </c:pt>
                <c:pt idx="68">
                  <c:v>13.65</c:v>
                </c:pt>
                <c:pt idx="69">
                  <c:v>13.69</c:v>
                </c:pt>
                <c:pt idx="70">
                  <c:v>13.76</c:v>
                </c:pt>
                <c:pt idx="71">
                  <c:v>13.84</c:v>
                </c:pt>
                <c:pt idx="72">
                  <c:v>13.86</c:v>
                </c:pt>
                <c:pt idx="73">
                  <c:v>13.91</c:v>
                </c:pt>
                <c:pt idx="74">
                  <c:v>13.98</c:v>
                </c:pt>
                <c:pt idx="75">
                  <c:v>14.07</c:v>
                </c:pt>
                <c:pt idx="76">
                  <c:v>14.13</c:v>
                </c:pt>
                <c:pt idx="77">
                  <c:v>14.23</c:v>
                </c:pt>
                <c:pt idx="78">
                  <c:v>14.32</c:v>
                </c:pt>
                <c:pt idx="79">
                  <c:v>14.47</c:v>
                </c:pt>
                <c:pt idx="80">
                  <c:v>14.55</c:v>
                </c:pt>
                <c:pt idx="81">
                  <c:v>14.54</c:v>
                </c:pt>
                <c:pt idx="82">
                  <c:v>14.58</c:v>
                </c:pt>
                <c:pt idx="83">
                  <c:v>14.64</c:v>
                </c:pt>
                <c:pt idx="84">
                  <c:v>14.62</c:v>
                </c:pt>
                <c:pt idx="85">
                  <c:v>14.72</c:v>
                </c:pt>
                <c:pt idx="86">
                  <c:v>14.76</c:v>
                </c:pt>
                <c:pt idx="87">
                  <c:v>14.75</c:v>
                </c:pt>
                <c:pt idx="88">
                  <c:v>14.75</c:v>
                </c:pt>
                <c:pt idx="89">
                  <c:v>14.8</c:v>
                </c:pt>
                <c:pt idx="90">
                  <c:v>14.83</c:v>
                </c:pt>
                <c:pt idx="91">
                  <c:v>14.91</c:v>
                </c:pt>
                <c:pt idx="92">
                  <c:v>14.97</c:v>
                </c:pt>
                <c:pt idx="93">
                  <c:v>15.01</c:v>
                </c:pt>
                <c:pt idx="94">
                  <c:v>15.03</c:v>
                </c:pt>
                <c:pt idx="95">
                  <c:v>15.07</c:v>
                </c:pt>
                <c:pt idx="96">
                  <c:v>15.16</c:v>
                </c:pt>
                <c:pt idx="97">
                  <c:v>15.26</c:v>
                </c:pt>
                <c:pt idx="98">
                  <c:v>15.32</c:v>
                </c:pt>
                <c:pt idx="99">
                  <c:v>15.39</c:v>
                </c:pt>
                <c:pt idx="100">
                  <c:v>15.5</c:v>
                </c:pt>
                <c:pt idx="101">
                  <c:v>15.57</c:v>
                </c:pt>
                <c:pt idx="102">
                  <c:v>15.69</c:v>
                </c:pt>
                <c:pt idx="103">
                  <c:v>15.81</c:v>
                </c:pt>
                <c:pt idx="104">
                  <c:v>15.89</c:v>
                </c:pt>
                <c:pt idx="105">
                  <c:v>16.059999999999999</c:v>
                </c:pt>
                <c:pt idx="106">
                  <c:v>16.27</c:v>
                </c:pt>
                <c:pt idx="107">
                  <c:v>16.46</c:v>
                </c:pt>
                <c:pt idx="108">
                  <c:v>16.579999999999998</c:v>
                </c:pt>
                <c:pt idx="109">
                  <c:v>16.71</c:v>
                </c:pt>
                <c:pt idx="110">
                  <c:v>16.75</c:v>
                </c:pt>
                <c:pt idx="111">
                  <c:v>16.829999999999998</c:v>
                </c:pt>
                <c:pt idx="112">
                  <c:v>16.899999999999999</c:v>
                </c:pt>
                <c:pt idx="113">
                  <c:v>17.09</c:v>
                </c:pt>
                <c:pt idx="114">
                  <c:v>17.190000000000001</c:v>
                </c:pt>
                <c:pt idx="115">
                  <c:v>17.5</c:v>
                </c:pt>
                <c:pt idx="116">
                  <c:v>17.690000000000001</c:v>
                </c:pt>
                <c:pt idx="117">
                  <c:v>17.61</c:v>
                </c:pt>
                <c:pt idx="118">
                  <c:v>17.62</c:v>
                </c:pt>
                <c:pt idx="119">
                  <c:v>17.670000000000002</c:v>
                </c:pt>
                <c:pt idx="120">
                  <c:v>17.77</c:v>
                </c:pt>
                <c:pt idx="121">
                  <c:v>17.64</c:v>
                </c:pt>
                <c:pt idx="122">
                  <c:v>17.84</c:v>
                </c:pt>
                <c:pt idx="123">
                  <c:v>17.93</c:v>
                </c:pt>
                <c:pt idx="124">
                  <c:v>18.07</c:v>
                </c:pt>
                <c:pt idx="125">
                  <c:v>18.32</c:v>
                </c:pt>
                <c:pt idx="126">
                  <c:v>18.41</c:v>
                </c:pt>
                <c:pt idx="127">
                  <c:v>18.57</c:v>
                </c:pt>
                <c:pt idx="128">
                  <c:v>18.62</c:v>
                </c:pt>
                <c:pt idx="129">
                  <c:v>18.54</c:v>
                </c:pt>
                <c:pt idx="130">
                  <c:v>18.739999999999998</c:v>
                </c:pt>
                <c:pt idx="131">
                  <c:v>18.75</c:v>
                </c:pt>
                <c:pt idx="132">
                  <c:v>18.86</c:v>
                </c:pt>
                <c:pt idx="133">
                  <c:v>18.89</c:v>
                </c:pt>
                <c:pt idx="134">
                  <c:v>18.940000000000001</c:v>
                </c:pt>
                <c:pt idx="135">
                  <c:v>19.04</c:v>
                </c:pt>
                <c:pt idx="136">
                  <c:v>19.059999999999999</c:v>
                </c:pt>
                <c:pt idx="137">
                  <c:v>18.850000000000001</c:v>
                </c:pt>
                <c:pt idx="138">
                  <c:v>18.850000000000001</c:v>
                </c:pt>
                <c:pt idx="139">
                  <c:v>19.059999999999999</c:v>
                </c:pt>
                <c:pt idx="140">
                  <c:v>18.97</c:v>
                </c:pt>
                <c:pt idx="141">
                  <c:v>18.96</c:v>
                </c:pt>
                <c:pt idx="142">
                  <c:v>19.07</c:v>
                </c:pt>
                <c:pt idx="143">
                  <c:v>19.11</c:v>
                </c:pt>
                <c:pt idx="144">
                  <c:v>19.22</c:v>
                </c:pt>
                <c:pt idx="145">
                  <c:v>19.3</c:v>
                </c:pt>
                <c:pt idx="146">
                  <c:v>19.07</c:v>
                </c:pt>
                <c:pt idx="147" formatCode="General">
                  <c:v>19.036000000000001</c:v>
                </c:pt>
                <c:pt idx="148" formatCode="General">
                  <c:v>19.033999999999999</c:v>
                </c:pt>
                <c:pt idx="149" formatCode="General">
                  <c:v>19.100999999999999</c:v>
                </c:pt>
                <c:pt idx="150" formatCode="General">
                  <c:v>19.248000000000001</c:v>
                </c:pt>
                <c:pt idx="151" formatCode="General">
                  <c:v>19.285</c:v>
                </c:pt>
                <c:pt idx="152" formatCode="General">
                  <c:v>19.192</c:v>
                </c:pt>
                <c:pt idx="153" formatCode="General">
                  <c:v>19.253</c:v>
                </c:pt>
                <c:pt idx="154" formatCode="General">
                  <c:v>19.260000000000002</c:v>
                </c:pt>
                <c:pt idx="155" formatCode="General">
                  <c:v>19.222000000000001</c:v>
                </c:pt>
                <c:pt idx="156" formatCode="General">
                  <c:v>19.204000000000001</c:v>
                </c:pt>
                <c:pt idx="157" formatCode="General">
                  <c:v>19.305</c:v>
                </c:pt>
                <c:pt idx="158" formatCode="General">
                  <c:v>19.384</c:v>
                </c:pt>
                <c:pt idx="159" formatCode="General">
                  <c:v>19.259</c:v>
                </c:pt>
                <c:pt idx="160" formatCode="General">
                  <c:v>19.361999999999998</c:v>
                </c:pt>
                <c:pt idx="161" formatCode="General">
                  <c:v>19.494</c:v>
                </c:pt>
                <c:pt idx="162" formatCode="General">
                  <c:v>19.443000000000001</c:v>
                </c:pt>
                <c:pt idx="163" formatCode="General">
                  <c:v>19.4254</c:v>
                </c:pt>
                <c:pt idx="164" formatCode="General">
                  <c:v>19.481999999999999</c:v>
                </c:pt>
                <c:pt idx="165" formatCode="General">
                  <c:v>19.553999999999998</c:v>
                </c:pt>
                <c:pt idx="166" formatCode="General">
                  <c:v>19.593</c:v>
                </c:pt>
                <c:pt idx="167" formatCode="General">
                  <c:v>19.629000000000001</c:v>
                </c:pt>
                <c:pt idx="168" formatCode="General">
                  <c:v>19.652000000000001</c:v>
                </c:pt>
                <c:pt idx="169" formatCode="General">
                  <c:v>19.713000000000001</c:v>
                </c:pt>
                <c:pt idx="170" formatCode="General">
                  <c:v>19.7517</c:v>
                </c:pt>
                <c:pt idx="171" formatCode="General">
                  <c:v>19.792999999999999</c:v>
                </c:pt>
                <c:pt idx="172" formatCode="General">
                  <c:v>19.920000000000002</c:v>
                </c:pt>
                <c:pt idx="173" formatCode="General">
                  <c:v>20.062999999999999</c:v>
                </c:pt>
                <c:pt idx="174" formatCode="General">
                  <c:v>20.169</c:v>
                </c:pt>
                <c:pt idx="175" formatCode="General">
                  <c:v>20.2561</c:v>
                </c:pt>
                <c:pt idx="176" formatCode="General">
                  <c:v>20.384779999999999</c:v>
                </c:pt>
                <c:pt idx="177" formatCode="General">
                  <c:v>20.388000000000002</c:v>
                </c:pt>
                <c:pt idx="178" formatCode="General">
                  <c:v>20.419930000000001</c:v>
                </c:pt>
                <c:pt idx="179" formatCode="General">
                  <c:v>20.599900000000002</c:v>
                </c:pt>
                <c:pt idx="180" formatCode="General">
                  <c:v>20.681609999999999</c:v>
                </c:pt>
                <c:pt idx="181" formatCode="General">
                  <c:v>20.751999999999999</c:v>
                </c:pt>
                <c:pt idx="182" formatCode="General">
                  <c:v>20.724</c:v>
                </c:pt>
                <c:pt idx="183" formatCode="General">
                  <c:v>20.759</c:v>
                </c:pt>
                <c:pt idx="184" formatCode="General">
                  <c:v>20.88</c:v>
                </c:pt>
                <c:pt idx="185" formatCode="General">
                  <c:v>20.959</c:v>
                </c:pt>
                <c:pt idx="186" formatCode="General">
                  <c:v>21.137</c:v>
                </c:pt>
                <c:pt idx="187" formatCode="General">
                  <c:v>21.24</c:v>
                </c:pt>
                <c:pt idx="188" formatCode="General">
                  <c:v>21.46217</c:v>
                </c:pt>
                <c:pt idx="189" formatCode="General">
                  <c:v>21.541709999999998</c:v>
                </c:pt>
                <c:pt idx="190" formatCode="General">
                  <c:v>21.847999999999999</c:v>
                </c:pt>
                <c:pt idx="191" formatCode="General">
                  <c:v>22</c:v>
                </c:pt>
                <c:pt idx="192" formatCode="General">
                  <c:v>21.84374</c:v>
                </c:pt>
                <c:pt idx="193" formatCode="General">
                  <c:v>21.718</c:v>
                </c:pt>
                <c:pt idx="194" formatCode="General">
                  <c:v>21.701789999999999</c:v>
                </c:pt>
                <c:pt idx="195" formatCode="General">
                  <c:v>21.778690000000001</c:v>
                </c:pt>
                <c:pt idx="196" formatCode="General">
                  <c:v>21.705770000000001</c:v>
                </c:pt>
                <c:pt idx="197" formatCode="General">
                  <c:v>21.738</c:v>
                </c:pt>
                <c:pt idx="198" formatCode="General">
                  <c:v>21.719000000000001</c:v>
                </c:pt>
                <c:pt idx="199" formatCode="General">
                  <c:v>21.700399999999998</c:v>
                </c:pt>
                <c:pt idx="200" formatCode="General">
                  <c:v>21.641300000000001</c:v>
                </c:pt>
                <c:pt idx="201" formatCode="General">
                  <c:v>21.798999999999999</c:v>
                </c:pt>
                <c:pt idx="202" formatCode="General">
                  <c:v>21.777999999999999</c:v>
                </c:pt>
                <c:pt idx="203" formatCode="General">
                  <c:v>21.812200000000001</c:v>
                </c:pt>
                <c:pt idx="204" formatCode="General">
                  <c:v>21.916</c:v>
                </c:pt>
                <c:pt idx="205" formatCode="General">
                  <c:v>22.03</c:v>
                </c:pt>
                <c:pt idx="206" formatCode="General">
                  <c:v>22.167000000000002</c:v>
                </c:pt>
                <c:pt idx="207" formatCode="General">
                  <c:v>22.172000000000001</c:v>
                </c:pt>
                <c:pt idx="208" formatCode="General">
                  <c:v>22.303470000000001</c:v>
                </c:pt>
                <c:pt idx="209" formatCode="General">
                  <c:v>22.402999999999999</c:v>
                </c:pt>
                <c:pt idx="210" formatCode="General">
                  <c:v>22.545999999999999</c:v>
                </c:pt>
                <c:pt idx="211" formatCode="General">
                  <c:v>22.628</c:v>
                </c:pt>
                <c:pt idx="212" formatCode="General">
                  <c:v>22.742999999999999</c:v>
                </c:pt>
                <c:pt idx="213" formatCode="General">
                  <c:v>22.625</c:v>
                </c:pt>
                <c:pt idx="214" formatCode="General">
                  <c:v>22.759</c:v>
                </c:pt>
                <c:pt idx="215" formatCode="General">
                  <c:v>22.811</c:v>
                </c:pt>
                <c:pt idx="216" formatCode="General">
                  <c:v>22.800599999999999</c:v>
                </c:pt>
                <c:pt idx="217" formatCode="General">
                  <c:v>22.873999999999999</c:v>
                </c:pt>
                <c:pt idx="218" formatCode="General">
                  <c:v>22.881</c:v>
                </c:pt>
                <c:pt idx="219" formatCode="General">
                  <c:v>22.958300000000001</c:v>
                </c:pt>
                <c:pt idx="220" formatCode="General">
                  <c:v>23.0596</c:v>
                </c:pt>
                <c:pt idx="221" formatCode="General">
                  <c:v>23.184999999999999</c:v>
                </c:pt>
                <c:pt idx="222" formatCode="General">
                  <c:v>23.260999999999999</c:v>
                </c:pt>
                <c:pt idx="223" formatCode="General">
                  <c:v>23.201000000000001</c:v>
                </c:pt>
                <c:pt idx="224" formatCode="General">
                  <c:v>23.126000000000001</c:v>
                </c:pt>
                <c:pt idx="225" formatCode="General">
                  <c:v>23.190999999999999</c:v>
                </c:pt>
                <c:pt idx="226" formatCode="General">
                  <c:v>23.196034000000001</c:v>
                </c:pt>
                <c:pt idx="227" formatCode="General">
                  <c:v>23.192</c:v>
                </c:pt>
                <c:pt idx="228" formatCode="General">
                  <c:v>23.28</c:v>
                </c:pt>
                <c:pt idx="229" formatCode="General">
                  <c:v>23.347899999999999</c:v>
                </c:pt>
                <c:pt idx="230" formatCode="General">
                  <c:v>23.344000000000001</c:v>
                </c:pt>
                <c:pt idx="231" formatCode="General">
                  <c:v>23.389700000000001</c:v>
                </c:pt>
                <c:pt idx="232" formatCode="General">
                  <c:v>23.407</c:v>
                </c:pt>
                <c:pt idx="233" formatCode="General">
                  <c:v>23.36815</c:v>
                </c:pt>
                <c:pt idx="234" formatCode="General">
                  <c:v>23.417200000000001</c:v>
                </c:pt>
                <c:pt idx="235" formatCode="General">
                  <c:v>23.399000000000001</c:v>
                </c:pt>
                <c:pt idx="236" formatCode="General">
                  <c:v>23.4236</c:v>
                </c:pt>
                <c:pt idx="237" formatCode="General">
                  <c:v>23.539549999999998</c:v>
                </c:pt>
                <c:pt idx="238" formatCode="General">
                  <c:v>23.562816999999999</c:v>
                </c:pt>
                <c:pt idx="239" formatCode="General">
                  <c:v>23.577155000000001</c:v>
                </c:pt>
                <c:pt idx="240" formatCode="General">
                  <c:v>23.632999999999999</c:v>
                </c:pt>
                <c:pt idx="241" formatCode="General">
                  <c:v>23.653500000000001</c:v>
                </c:pt>
                <c:pt idx="242" formatCode="General">
                  <c:v>23.693899999999999</c:v>
                </c:pt>
                <c:pt idx="243" formatCode="General">
                  <c:v>23.788308000000001</c:v>
                </c:pt>
                <c:pt idx="244" formatCode="General">
                  <c:v>23.827500000000001</c:v>
                </c:pt>
                <c:pt idx="245" formatCode="General">
                  <c:v>23.853000000000002</c:v>
                </c:pt>
                <c:pt idx="246" formatCode="General">
                  <c:v>23.861999999999998</c:v>
                </c:pt>
                <c:pt idx="247" formatCode="General">
                  <c:v>23.881194000000001</c:v>
                </c:pt>
                <c:pt idx="248" formatCode="General">
                  <c:v>23.882000000000001</c:v>
                </c:pt>
                <c:pt idx="249" formatCode="General">
                  <c:v>23.888000000000002</c:v>
                </c:pt>
                <c:pt idx="250" formatCode="General">
                  <c:v>23.925999999999998</c:v>
                </c:pt>
                <c:pt idx="251" formatCode="General">
                  <c:v>23.933807000000002</c:v>
                </c:pt>
                <c:pt idx="252" formatCode="General">
                  <c:v>23.976147000000001</c:v>
                </c:pt>
                <c:pt idx="253" formatCode="General">
                  <c:v>23.928000000000001</c:v>
                </c:pt>
                <c:pt idx="254" formatCode="General">
                  <c:v>23.844999999999999</c:v>
                </c:pt>
                <c:pt idx="255" formatCode="General">
                  <c:v>23.88</c:v>
                </c:pt>
                <c:pt idx="256" formatCode="General">
                  <c:v>23.870999999999999</c:v>
                </c:pt>
                <c:pt idx="257" formatCode="General">
                  <c:v>23.938099999999999</c:v>
                </c:pt>
                <c:pt idx="258" formatCode="General">
                  <c:v>23.983699999999999</c:v>
                </c:pt>
                <c:pt idx="259" formatCode="General">
                  <c:v>24.012499999999999</c:v>
                </c:pt>
                <c:pt idx="260" formatCode="General">
                  <c:v>23.981400000000001</c:v>
                </c:pt>
                <c:pt idx="261" formatCode="General">
                  <c:v>24.026</c:v>
                </c:pt>
                <c:pt idx="262" formatCode="General">
                  <c:v>24.0517</c:v>
                </c:pt>
                <c:pt idx="263" formatCode="General">
                  <c:v>24.0304</c:v>
                </c:pt>
                <c:pt idx="264" formatCode="General">
                  <c:v>24.063500000000001</c:v>
                </c:pt>
                <c:pt idx="265" formatCode="General">
                  <c:v>24.104199999999999</c:v>
                </c:pt>
                <c:pt idx="266" formatCode="General">
                  <c:v>24.099499999999999</c:v>
                </c:pt>
                <c:pt idx="267" formatCode="General">
                  <c:v>24.074999999999999</c:v>
                </c:pt>
                <c:pt idx="268" formatCode="General">
                  <c:v>24.1097</c:v>
                </c:pt>
                <c:pt idx="269" formatCode="General">
                  <c:v>24.091899999999999</c:v>
                </c:pt>
                <c:pt idx="270" formatCode="General">
                  <c:v>24.138300000000001</c:v>
                </c:pt>
                <c:pt idx="271" formatCode="General">
                  <c:v>24.1676</c:v>
                </c:pt>
                <c:pt idx="272" formatCode="General">
                  <c:v>24.117699999999999</c:v>
                </c:pt>
                <c:pt idx="273" formatCode="General">
                  <c:v>24.206499999999998</c:v>
                </c:pt>
                <c:pt idx="274" formatCode="General">
                  <c:v>24.180399999999999</c:v>
                </c:pt>
                <c:pt idx="275" formatCode="General">
                  <c:v>24.228300000000001</c:v>
                </c:pt>
                <c:pt idx="276" formatCode="General">
                  <c:v>24.238099999999999</c:v>
                </c:pt>
                <c:pt idx="277" formatCode="General">
                  <c:v>24.252300000000002</c:v>
                </c:pt>
                <c:pt idx="278" formatCode="General">
                  <c:v>24.246400000000001</c:v>
                </c:pt>
                <c:pt idx="279" formatCode="General">
                  <c:v>24.256</c:v>
                </c:pt>
                <c:pt idx="280" formatCode="General">
                  <c:v>24.2484</c:v>
                </c:pt>
                <c:pt idx="281" formatCode="General">
                  <c:v>24.305</c:v>
                </c:pt>
                <c:pt idx="282" formatCode="General">
                  <c:v>24.285599999999999</c:v>
                </c:pt>
                <c:pt idx="283" formatCode="General">
                  <c:v>24.2562</c:v>
                </c:pt>
                <c:pt idx="284" formatCode="General">
                  <c:v>24.23366</c:v>
                </c:pt>
                <c:pt idx="285" formatCode="General">
                  <c:v>24.337199999999999</c:v>
                </c:pt>
                <c:pt idx="286" formatCode="General">
                  <c:v>24.347100000000001</c:v>
                </c:pt>
                <c:pt idx="287" formatCode="General">
                  <c:v>24.409700000000001</c:v>
                </c:pt>
                <c:pt idx="288" formatCode="General">
                  <c:v>24.433499999999999</c:v>
                </c:pt>
                <c:pt idx="289" formatCode="General">
                  <c:v>24.4283</c:v>
                </c:pt>
                <c:pt idx="290" formatCode="General">
                  <c:v>24.54</c:v>
                </c:pt>
                <c:pt idx="291" formatCode="General">
                  <c:v>24.5471</c:v>
                </c:pt>
                <c:pt idx="292" formatCode="General">
                  <c:v>24.529599999999999</c:v>
                </c:pt>
                <c:pt idx="293" formatCode="General">
                  <c:v>24.553999999999998</c:v>
                </c:pt>
                <c:pt idx="294" formatCode="General">
                  <c:v>24.552199999999999</c:v>
                </c:pt>
                <c:pt idx="295" formatCode="General">
                  <c:v>24.498100000000001</c:v>
                </c:pt>
                <c:pt idx="296" formatCode="General">
                  <c:v>24.5029</c:v>
                </c:pt>
                <c:pt idx="297" formatCode="General">
                  <c:v>24.537700000000001</c:v>
                </c:pt>
                <c:pt idx="298" formatCode="General">
                  <c:v>24.567399999999999</c:v>
                </c:pt>
                <c:pt idx="299" formatCode="General">
                  <c:v>24.5868</c:v>
                </c:pt>
                <c:pt idx="300" formatCode="General">
                  <c:v>24.628</c:v>
                </c:pt>
                <c:pt idx="301" formatCode="General">
                  <c:v>24.669799999999999</c:v>
                </c:pt>
                <c:pt idx="302" formatCode="General">
                  <c:v>24.671399999999998</c:v>
                </c:pt>
                <c:pt idx="303" formatCode="General">
                  <c:v>24.724799999999998</c:v>
                </c:pt>
                <c:pt idx="304" formatCode="General">
                  <c:v>24.771599999999999</c:v>
                </c:pt>
                <c:pt idx="305" formatCode="General">
                  <c:v>24.7483</c:v>
                </c:pt>
                <c:pt idx="306" formatCode="General">
                  <c:v>24.744</c:v>
                </c:pt>
                <c:pt idx="307" formatCode="General">
                  <c:v>24.6999</c:v>
                </c:pt>
                <c:pt idx="308" formatCode="General">
                  <c:v>24.710799999999999</c:v>
                </c:pt>
                <c:pt idx="309" formatCode="General">
                  <c:v>24.662500000000001</c:v>
                </c:pt>
                <c:pt idx="310" formatCode="General">
                  <c:v>24.65</c:v>
                </c:pt>
                <c:pt idx="311" formatCode="General">
                  <c:v>24.678000000000001</c:v>
                </c:pt>
                <c:pt idx="312" formatCode="General">
                  <c:v>24.670999999999999</c:v>
                </c:pt>
                <c:pt idx="313" formatCode="General">
                  <c:v>24.748000000000001</c:v>
                </c:pt>
                <c:pt idx="314" formatCode="General">
                  <c:v>24.754000000000001</c:v>
                </c:pt>
                <c:pt idx="315" formatCode="General">
                  <c:v>24.776</c:v>
                </c:pt>
                <c:pt idx="316" formatCode="General">
                  <c:v>24.856000000000002</c:v>
                </c:pt>
                <c:pt idx="317" formatCode="General">
                  <c:v>24.855</c:v>
                </c:pt>
                <c:pt idx="318" formatCode="General">
                  <c:v>24.88</c:v>
                </c:pt>
                <c:pt idx="319" formatCode="General">
                  <c:v>24.95</c:v>
                </c:pt>
                <c:pt idx="320" formatCode="General">
                  <c:v>25.09</c:v>
                </c:pt>
                <c:pt idx="321" formatCode="General">
                  <c:v>25.186</c:v>
                </c:pt>
                <c:pt idx="322" formatCode="General">
                  <c:v>25.233000000000001</c:v>
                </c:pt>
                <c:pt idx="323" formatCode="General">
                  <c:v>25.38</c:v>
                </c:pt>
                <c:pt idx="324" formatCode="General">
                  <c:v>25.442</c:v>
                </c:pt>
                <c:pt idx="325" formatCode="General">
                  <c:v>25.625</c:v>
                </c:pt>
                <c:pt idx="326" formatCode="General">
                  <c:v>25.748000000000001</c:v>
                </c:pt>
              </c:numCache>
            </c:numRef>
          </c:val>
          <c:smooth val="0"/>
          <c:extLst>
            <c:ext xmlns:c16="http://schemas.microsoft.com/office/drawing/2014/chart" uri="{C3380CC4-5D6E-409C-BE32-E72D297353CC}">
              <c16:uniqueId val="{00000000-6BAE-4015-8D4E-2FB97F9EF12E}"/>
            </c:ext>
          </c:extLst>
        </c:ser>
        <c:dLbls>
          <c:showLegendKey val="0"/>
          <c:showVal val="0"/>
          <c:showCatName val="0"/>
          <c:showSerName val="0"/>
          <c:showPercent val="0"/>
          <c:showBubbleSize val="0"/>
        </c:dLbls>
        <c:marker val="1"/>
        <c:smooth val="0"/>
        <c:axId val="84955904"/>
        <c:axId val="84957440"/>
      </c:lineChart>
      <c:lineChart>
        <c:grouping val="standard"/>
        <c:varyColors val="0"/>
        <c:ser>
          <c:idx val="1"/>
          <c:order val="1"/>
          <c:tx>
            <c:strRef>
              <c:f>Sheet1!$C$1</c:f>
              <c:strCache>
                <c:ptCount val="1"/>
                <c:pt idx="0">
                  <c:v>2-Year Treasury</c:v>
                </c:pt>
              </c:strCache>
            </c:strRef>
          </c:tx>
          <c:spPr>
            <a:ln w="25400" cap="rnd" cmpd="sng" algn="ctr">
              <a:solidFill>
                <a:schemeClr val="bg2"/>
              </a:solidFill>
              <a:prstDash val="solid"/>
              <a:round/>
            </a:ln>
            <a:effectLst/>
          </c:spPr>
          <c:marker>
            <c:symbol val="none"/>
          </c:marker>
          <c:cat>
            <c:numRef>
              <c:f>Sheet1!$A$2:$A$330</c:f>
              <c:numCache>
                <c:formatCode>m/d/yyyy</c:formatCode>
                <c:ptCount val="327"/>
                <c:pt idx="0">
                  <c:v>33694</c:v>
                </c:pt>
                <c:pt idx="1">
                  <c:v>33724</c:v>
                </c:pt>
                <c:pt idx="2">
                  <c:v>33755</c:v>
                </c:pt>
                <c:pt idx="3">
                  <c:v>33785</c:v>
                </c:pt>
                <c:pt idx="4">
                  <c:v>33816</c:v>
                </c:pt>
                <c:pt idx="5">
                  <c:v>33847</c:v>
                </c:pt>
                <c:pt idx="6">
                  <c:v>33877</c:v>
                </c:pt>
                <c:pt idx="7">
                  <c:v>33908</c:v>
                </c:pt>
                <c:pt idx="8">
                  <c:v>33938</c:v>
                </c:pt>
                <c:pt idx="9">
                  <c:v>33969</c:v>
                </c:pt>
                <c:pt idx="10">
                  <c:v>34000</c:v>
                </c:pt>
                <c:pt idx="11">
                  <c:v>34028</c:v>
                </c:pt>
                <c:pt idx="12">
                  <c:v>34059</c:v>
                </c:pt>
                <c:pt idx="13">
                  <c:v>34089</c:v>
                </c:pt>
                <c:pt idx="14">
                  <c:v>34120</c:v>
                </c:pt>
                <c:pt idx="15">
                  <c:v>34150</c:v>
                </c:pt>
                <c:pt idx="16">
                  <c:v>34181</c:v>
                </c:pt>
                <c:pt idx="17">
                  <c:v>34212</c:v>
                </c:pt>
                <c:pt idx="18">
                  <c:v>34242</c:v>
                </c:pt>
                <c:pt idx="19">
                  <c:v>34273</c:v>
                </c:pt>
                <c:pt idx="20">
                  <c:v>34303</c:v>
                </c:pt>
                <c:pt idx="21">
                  <c:v>34334</c:v>
                </c:pt>
                <c:pt idx="22">
                  <c:v>34365</c:v>
                </c:pt>
                <c:pt idx="23">
                  <c:v>34393</c:v>
                </c:pt>
                <c:pt idx="24">
                  <c:v>34424</c:v>
                </c:pt>
                <c:pt idx="25">
                  <c:v>34454</c:v>
                </c:pt>
                <c:pt idx="26">
                  <c:v>34485</c:v>
                </c:pt>
                <c:pt idx="27">
                  <c:v>34515</c:v>
                </c:pt>
                <c:pt idx="28">
                  <c:v>34546</c:v>
                </c:pt>
                <c:pt idx="29">
                  <c:v>34577</c:v>
                </c:pt>
                <c:pt idx="30">
                  <c:v>34607</c:v>
                </c:pt>
                <c:pt idx="31">
                  <c:v>34638</c:v>
                </c:pt>
                <c:pt idx="32">
                  <c:v>34668</c:v>
                </c:pt>
                <c:pt idx="33">
                  <c:v>34699</c:v>
                </c:pt>
                <c:pt idx="34">
                  <c:v>34730</c:v>
                </c:pt>
                <c:pt idx="35">
                  <c:v>34758</c:v>
                </c:pt>
                <c:pt idx="36">
                  <c:v>34789</c:v>
                </c:pt>
                <c:pt idx="37">
                  <c:v>34819</c:v>
                </c:pt>
                <c:pt idx="38">
                  <c:v>34850</c:v>
                </c:pt>
                <c:pt idx="39">
                  <c:v>34880</c:v>
                </c:pt>
                <c:pt idx="40">
                  <c:v>34911</c:v>
                </c:pt>
                <c:pt idx="41">
                  <c:v>34942</c:v>
                </c:pt>
                <c:pt idx="42">
                  <c:v>34972</c:v>
                </c:pt>
                <c:pt idx="43">
                  <c:v>35003</c:v>
                </c:pt>
                <c:pt idx="44">
                  <c:v>35033</c:v>
                </c:pt>
                <c:pt idx="45">
                  <c:v>35064</c:v>
                </c:pt>
                <c:pt idx="46">
                  <c:v>35095</c:v>
                </c:pt>
                <c:pt idx="47">
                  <c:v>35124</c:v>
                </c:pt>
                <c:pt idx="48">
                  <c:v>35155</c:v>
                </c:pt>
                <c:pt idx="49">
                  <c:v>35185</c:v>
                </c:pt>
                <c:pt idx="50">
                  <c:v>35216</c:v>
                </c:pt>
                <c:pt idx="51">
                  <c:v>35246</c:v>
                </c:pt>
                <c:pt idx="52">
                  <c:v>35277</c:v>
                </c:pt>
                <c:pt idx="53">
                  <c:v>35308</c:v>
                </c:pt>
                <c:pt idx="54">
                  <c:v>35338</c:v>
                </c:pt>
                <c:pt idx="55">
                  <c:v>35369</c:v>
                </c:pt>
                <c:pt idx="56">
                  <c:v>35399</c:v>
                </c:pt>
                <c:pt idx="57">
                  <c:v>35430</c:v>
                </c:pt>
                <c:pt idx="58">
                  <c:v>35461</c:v>
                </c:pt>
                <c:pt idx="59">
                  <c:v>35489</c:v>
                </c:pt>
                <c:pt idx="60">
                  <c:v>35520</c:v>
                </c:pt>
                <c:pt idx="61">
                  <c:v>35550</c:v>
                </c:pt>
                <c:pt idx="62">
                  <c:v>35581</c:v>
                </c:pt>
                <c:pt idx="63">
                  <c:v>35611</c:v>
                </c:pt>
                <c:pt idx="64">
                  <c:v>35642</c:v>
                </c:pt>
                <c:pt idx="65">
                  <c:v>35673</c:v>
                </c:pt>
                <c:pt idx="66">
                  <c:v>35703</c:v>
                </c:pt>
                <c:pt idx="67">
                  <c:v>35734</c:v>
                </c:pt>
                <c:pt idx="68">
                  <c:v>35764</c:v>
                </c:pt>
                <c:pt idx="69">
                  <c:v>35795</c:v>
                </c:pt>
                <c:pt idx="70">
                  <c:v>35826</c:v>
                </c:pt>
                <c:pt idx="71">
                  <c:v>35854</c:v>
                </c:pt>
                <c:pt idx="72">
                  <c:v>35885</c:v>
                </c:pt>
                <c:pt idx="73">
                  <c:v>35915</c:v>
                </c:pt>
                <c:pt idx="74">
                  <c:v>35946</c:v>
                </c:pt>
                <c:pt idx="75">
                  <c:v>35976</c:v>
                </c:pt>
                <c:pt idx="76">
                  <c:v>36007</c:v>
                </c:pt>
                <c:pt idx="77">
                  <c:v>36038</c:v>
                </c:pt>
                <c:pt idx="78">
                  <c:v>36068</c:v>
                </c:pt>
                <c:pt idx="79">
                  <c:v>36099</c:v>
                </c:pt>
                <c:pt idx="80">
                  <c:v>36129</c:v>
                </c:pt>
                <c:pt idx="81">
                  <c:v>36160</c:v>
                </c:pt>
                <c:pt idx="82">
                  <c:v>36191</c:v>
                </c:pt>
                <c:pt idx="83">
                  <c:v>36219</c:v>
                </c:pt>
                <c:pt idx="84">
                  <c:v>36250</c:v>
                </c:pt>
                <c:pt idx="85">
                  <c:v>36280</c:v>
                </c:pt>
                <c:pt idx="86">
                  <c:v>36311</c:v>
                </c:pt>
                <c:pt idx="87">
                  <c:v>36341</c:v>
                </c:pt>
                <c:pt idx="88">
                  <c:v>36372</c:v>
                </c:pt>
                <c:pt idx="89">
                  <c:v>36403</c:v>
                </c:pt>
                <c:pt idx="90">
                  <c:v>36433</c:v>
                </c:pt>
                <c:pt idx="91">
                  <c:v>36464</c:v>
                </c:pt>
                <c:pt idx="92">
                  <c:v>36494</c:v>
                </c:pt>
                <c:pt idx="93">
                  <c:v>36525</c:v>
                </c:pt>
                <c:pt idx="94">
                  <c:v>36556</c:v>
                </c:pt>
                <c:pt idx="95">
                  <c:v>36585</c:v>
                </c:pt>
                <c:pt idx="96">
                  <c:v>36616</c:v>
                </c:pt>
                <c:pt idx="97">
                  <c:v>36646</c:v>
                </c:pt>
                <c:pt idx="98">
                  <c:v>36677</c:v>
                </c:pt>
                <c:pt idx="99">
                  <c:v>36707</c:v>
                </c:pt>
                <c:pt idx="100">
                  <c:v>36738</c:v>
                </c:pt>
                <c:pt idx="101">
                  <c:v>36769</c:v>
                </c:pt>
                <c:pt idx="102">
                  <c:v>36799</c:v>
                </c:pt>
                <c:pt idx="103">
                  <c:v>36830</c:v>
                </c:pt>
                <c:pt idx="104">
                  <c:v>36860</c:v>
                </c:pt>
                <c:pt idx="105">
                  <c:v>36891</c:v>
                </c:pt>
                <c:pt idx="106">
                  <c:v>36922</c:v>
                </c:pt>
                <c:pt idx="107">
                  <c:v>36950</c:v>
                </c:pt>
                <c:pt idx="108">
                  <c:v>36981</c:v>
                </c:pt>
                <c:pt idx="109">
                  <c:v>37011</c:v>
                </c:pt>
                <c:pt idx="110">
                  <c:v>37042</c:v>
                </c:pt>
                <c:pt idx="111">
                  <c:v>37072</c:v>
                </c:pt>
                <c:pt idx="112">
                  <c:v>37103</c:v>
                </c:pt>
                <c:pt idx="113">
                  <c:v>37134</c:v>
                </c:pt>
                <c:pt idx="114">
                  <c:v>37164</c:v>
                </c:pt>
                <c:pt idx="115">
                  <c:v>37195</c:v>
                </c:pt>
                <c:pt idx="116">
                  <c:v>37225</c:v>
                </c:pt>
                <c:pt idx="117">
                  <c:v>37256</c:v>
                </c:pt>
                <c:pt idx="118">
                  <c:v>37287</c:v>
                </c:pt>
                <c:pt idx="119">
                  <c:v>37315</c:v>
                </c:pt>
                <c:pt idx="120">
                  <c:v>37346</c:v>
                </c:pt>
                <c:pt idx="121">
                  <c:v>37376</c:v>
                </c:pt>
                <c:pt idx="122">
                  <c:v>37407</c:v>
                </c:pt>
                <c:pt idx="123">
                  <c:v>37437</c:v>
                </c:pt>
                <c:pt idx="124">
                  <c:v>37468</c:v>
                </c:pt>
                <c:pt idx="125">
                  <c:v>37499</c:v>
                </c:pt>
                <c:pt idx="126">
                  <c:v>37529</c:v>
                </c:pt>
                <c:pt idx="127">
                  <c:v>37560</c:v>
                </c:pt>
                <c:pt idx="128">
                  <c:v>37590</c:v>
                </c:pt>
                <c:pt idx="129">
                  <c:v>37621</c:v>
                </c:pt>
                <c:pt idx="130">
                  <c:v>37652</c:v>
                </c:pt>
                <c:pt idx="131">
                  <c:v>37680</c:v>
                </c:pt>
                <c:pt idx="132">
                  <c:v>37711</c:v>
                </c:pt>
                <c:pt idx="133">
                  <c:v>37741</c:v>
                </c:pt>
                <c:pt idx="134">
                  <c:v>37772</c:v>
                </c:pt>
                <c:pt idx="135">
                  <c:v>37802</c:v>
                </c:pt>
                <c:pt idx="136">
                  <c:v>37833</c:v>
                </c:pt>
                <c:pt idx="137">
                  <c:v>37864</c:v>
                </c:pt>
                <c:pt idx="138">
                  <c:v>37894</c:v>
                </c:pt>
                <c:pt idx="139">
                  <c:v>37925</c:v>
                </c:pt>
                <c:pt idx="140">
                  <c:v>37955</c:v>
                </c:pt>
                <c:pt idx="141">
                  <c:v>37986</c:v>
                </c:pt>
                <c:pt idx="142">
                  <c:v>38017</c:v>
                </c:pt>
                <c:pt idx="143">
                  <c:v>38046</c:v>
                </c:pt>
                <c:pt idx="144">
                  <c:v>38077</c:v>
                </c:pt>
                <c:pt idx="145">
                  <c:v>38107</c:v>
                </c:pt>
                <c:pt idx="146">
                  <c:v>38138</c:v>
                </c:pt>
                <c:pt idx="147">
                  <c:v>38168</c:v>
                </c:pt>
                <c:pt idx="148">
                  <c:v>38199</c:v>
                </c:pt>
                <c:pt idx="149">
                  <c:v>38230</c:v>
                </c:pt>
                <c:pt idx="150">
                  <c:v>38260</c:v>
                </c:pt>
                <c:pt idx="151">
                  <c:v>38291</c:v>
                </c:pt>
                <c:pt idx="152">
                  <c:v>38321</c:v>
                </c:pt>
                <c:pt idx="153">
                  <c:v>38352</c:v>
                </c:pt>
                <c:pt idx="154">
                  <c:v>38383</c:v>
                </c:pt>
                <c:pt idx="155">
                  <c:v>38411</c:v>
                </c:pt>
                <c:pt idx="156">
                  <c:v>38442</c:v>
                </c:pt>
                <c:pt idx="157">
                  <c:v>38471</c:v>
                </c:pt>
                <c:pt idx="158">
                  <c:v>38503</c:v>
                </c:pt>
                <c:pt idx="159">
                  <c:v>38533</c:v>
                </c:pt>
                <c:pt idx="160">
                  <c:v>38562</c:v>
                </c:pt>
                <c:pt idx="161">
                  <c:v>38595</c:v>
                </c:pt>
                <c:pt idx="162">
                  <c:v>38625</c:v>
                </c:pt>
                <c:pt idx="163">
                  <c:v>38656</c:v>
                </c:pt>
                <c:pt idx="164">
                  <c:v>38686</c:v>
                </c:pt>
                <c:pt idx="165">
                  <c:v>38717</c:v>
                </c:pt>
                <c:pt idx="166">
                  <c:v>38748</c:v>
                </c:pt>
                <c:pt idx="167">
                  <c:v>38776</c:v>
                </c:pt>
                <c:pt idx="168">
                  <c:v>38807</c:v>
                </c:pt>
                <c:pt idx="169">
                  <c:v>38837</c:v>
                </c:pt>
                <c:pt idx="170">
                  <c:v>38868</c:v>
                </c:pt>
                <c:pt idx="171">
                  <c:v>38898</c:v>
                </c:pt>
                <c:pt idx="172">
                  <c:v>38928</c:v>
                </c:pt>
                <c:pt idx="173">
                  <c:v>38959</c:v>
                </c:pt>
                <c:pt idx="174">
                  <c:v>38990</c:v>
                </c:pt>
                <c:pt idx="175">
                  <c:v>39020</c:v>
                </c:pt>
                <c:pt idx="176">
                  <c:v>39051</c:v>
                </c:pt>
                <c:pt idx="177">
                  <c:v>39081</c:v>
                </c:pt>
                <c:pt idx="178">
                  <c:v>39112</c:v>
                </c:pt>
                <c:pt idx="179">
                  <c:v>39141</c:v>
                </c:pt>
                <c:pt idx="180">
                  <c:v>39171</c:v>
                </c:pt>
                <c:pt idx="181">
                  <c:v>39202</c:v>
                </c:pt>
                <c:pt idx="182">
                  <c:v>39203</c:v>
                </c:pt>
                <c:pt idx="183">
                  <c:v>39234</c:v>
                </c:pt>
                <c:pt idx="184">
                  <c:v>39264</c:v>
                </c:pt>
                <c:pt idx="185">
                  <c:v>39295</c:v>
                </c:pt>
                <c:pt idx="186">
                  <c:v>39326</c:v>
                </c:pt>
                <c:pt idx="187">
                  <c:v>39356</c:v>
                </c:pt>
                <c:pt idx="188">
                  <c:v>39387</c:v>
                </c:pt>
                <c:pt idx="189">
                  <c:v>39417</c:v>
                </c:pt>
                <c:pt idx="190">
                  <c:v>39478</c:v>
                </c:pt>
                <c:pt idx="191">
                  <c:v>39507</c:v>
                </c:pt>
                <c:pt idx="192">
                  <c:v>39515</c:v>
                </c:pt>
                <c:pt idx="193">
                  <c:v>39568</c:v>
                </c:pt>
                <c:pt idx="194">
                  <c:v>39598</c:v>
                </c:pt>
                <c:pt idx="195" formatCode="m/d/yyyy;@">
                  <c:v>39629</c:v>
                </c:pt>
                <c:pt idx="196">
                  <c:v>39660</c:v>
                </c:pt>
                <c:pt idx="197">
                  <c:v>39691</c:v>
                </c:pt>
                <c:pt idx="198">
                  <c:v>39721</c:v>
                </c:pt>
                <c:pt idx="199">
                  <c:v>39752</c:v>
                </c:pt>
                <c:pt idx="200">
                  <c:v>39782</c:v>
                </c:pt>
                <c:pt idx="201">
                  <c:v>39813</c:v>
                </c:pt>
                <c:pt idx="202">
                  <c:v>39843</c:v>
                </c:pt>
                <c:pt idx="203">
                  <c:v>39872</c:v>
                </c:pt>
                <c:pt idx="204">
                  <c:v>39903</c:v>
                </c:pt>
                <c:pt idx="205">
                  <c:v>39933</c:v>
                </c:pt>
                <c:pt idx="206">
                  <c:v>39964</c:v>
                </c:pt>
                <c:pt idx="207">
                  <c:v>39994</c:v>
                </c:pt>
                <c:pt idx="208">
                  <c:v>40025</c:v>
                </c:pt>
                <c:pt idx="209">
                  <c:v>40056</c:v>
                </c:pt>
                <c:pt idx="210">
                  <c:v>40086</c:v>
                </c:pt>
                <c:pt idx="211">
                  <c:v>40116</c:v>
                </c:pt>
                <c:pt idx="212">
                  <c:v>40147</c:v>
                </c:pt>
                <c:pt idx="213">
                  <c:v>40178</c:v>
                </c:pt>
                <c:pt idx="214">
                  <c:v>40208</c:v>
                </c:pt>
                <c:pt idx="215">
                  <c:v>40237</c:v>
                </c:pt>
                <c:pt idx="216">
                  <c:v>40268</c:v>
                </c:pt>
                <c:pt idx="217">
                  <c:v>40298</c:v>
                </c:pt>
                <c:pt idx="218">
                  <c:v>40329</c:v>
                </c:pt>
                <c:pt idx="219">
                  <c:v>40359</c:v>
                </c:pt>
                <c:pt idx="220">
                  <c:v>40390</c:v>
                </c:pt>
                <c:pt idx="221">
                  <c:v>40421</c:v>
                </c:pt>
                <c:pt idx="222">
                  <c:v>40451</c:v>
                </c:pt>
                <c:pt idx="223">
                  <c:v>40482</c:v>
                </c:pt>
                <c:pt idx="224">
                  <c:v>40512</c:v>
                </c:pt>
                <c:pt idx="225">
                  <c:v>40543</c:v>
                </c:pt>
                <c:pt idx="226">
                  <c:v>40574</c:v>
                </c:pt>
                <c:pt idx="227">
                  <c:v>40602</c:v>
                </c:pt>
                <c:pt idx="228">
                  <c:v>40633</c:v>
                </c:pt>
                <c:pt idx="229">
                  <c:v>40694</c:v>
                </c:pt>
                <c:pt idx="230">
                  <c:v>40724</c:v>
                </c:pt>
                <c:pt idx="231">
                  <c:v>40755</c:v>
                </c:pt>
                <c:pt idx="232">
                  <c:v>40786</c:v>
                </c:pt>
                <c:pt idx="233">
                  <c:v>40816</c:v>
                </c:pt>
                <c:pt idx="234">
                  <c:v>40847</c:v>
                </c:pt>
                <c:pt idx="235">
                  <c:v>40877</c:v>
                </c:pt>
                <c:pt idx="236">
                  <c:v>40908</c:v>
                </c:pt>
                <c:pt idx="237">
                  <c:v>40939</c:v>
                </c:pt>
                <c:pt idx="238">
                  <c:v>40968</c:v>
                </c:pt>
                <c:pt idx="239">
                  <c:v>40999</c:v>
                </c:pt>
                <c:pt idx="240">
                  <c:v>41029</c:v>
                </c:pt>
                <c:pt idx="241">
                  <c:v>41060</c:v>
                </c:pt>
                <c:pt idx="242">
                  <c:v>41090</c:v>
                </c:pt>
                <c:pt idx="243">
                  <c:v>41121</c:v>
                </c:pt>
                <c:pt idx="244">
                  <c:v>41152</c:v>
                </c:pt>
                <c:pt idx="245">
                  <c:v>41182</c:v>
                </c:pt>
                <c:pt idx="246">
                  <c:v>41213</c:v>
                </c:pt>
                <c:pt idx="247">
                  <c:v>41243</c:v>
                </c:pt>
                <c:pt idx="248">
                  <c:v>41274</c:v>
                </c:pt>
                <c:pt idx="249">
                  <c:v>41305</c:v>
                </c:pt>
                <c:pt idx="250">
                  <c:v>41333</c:v>
                </c:pt>
                <c:pt idx="251">
                  <c:v>41364</c:v>
                </c:pt>
                <c:pt idx="252">
                  <c:v>41394</c:v>
                </c:pt>
                <c:pt idx="253">
                  <c:v>41425</c:v>
                </c:pt>
                <c:pt idx="254">
                  <c:v>41455</c:v>
                </c:pt>
                <c:pt idx="255">
                  <c:v>41486</c:v>
                </c:pt>
                <c:pt idx="256">
                  <c:v>41517</c:v>
                </c:pt>
                <c:pt idx="257">
                  <c:v>41547</c:v>
                </c:pt>
                <c:pt idx="258">
                  <c:v>41578</c:v>
                </c:pt>
                <c:pt idx="259">
                  <c:v>41608</c:v>
                </c:pt>
                <c:pt idx="260">
                  <c:v>41639</c:v>
                </c:pt>
                <c:pt idx="261">
                  <c:v>41670</c:v>
                </c:pt>
                <c:pt idx="262">
                  <c:v>41698</c:v>
                </c:pt>
                <c:pt idx="263">
                  <c:v>41729</c:v>
                </c:pt>
                <c:pt idx="264">
                  <c:v>41759</c:v>
                </c:pt>
                <c:pt idx="265">
                  <c:v>41790</c:v>
                </c:pt>
                <c:pt idx="266">
                  <c:v>41820</c:v>
                </c:pt>
                <c:pt idx="267">
                  <c:v>41851</c:v>
                </c:pt>
                <c:pt idx="268">
                  <c:v>41882</c:v>
                </c:pt>
                <c:pt idx="269">
                  <c:v>41912</c:v>
                </c:pt>
                <c:pt idx="270">
                  <c:v>41943</c:v>
                </c:pt>
                <c:pt idx="271">
                  <c:v>41973</c:v>
                </c:pt>
                <c:pt idx="272">
                  <c:v>42004</c:v>
                </c:pt>
                <c:pt idx="273">
                  <c:v>42035</c:v>
                </c:pt>
                <c:pt idx="274">
                  <c:v>42063</c:v>
                </c:pt>
                <c:pt idx="275">
                  <c:v>42094</c:v>
                </c:pt>
                <c:pt idx="276">
                  <c:v>42124</c:v>
                </c:pt>
                <c:pt idx="277">
                  <c:v>42155</c:v>
                </c:pt>
                <c:pt idx="278">
                  <c:v>42185</c:v>
                </c:pt>
                <c:pt idx="279">
                  <c:v>42216</c:v>
                </c:pt>
                <c:pt idx="280">
                  <c:v>42247</c:v>
                </c:pt>
                <c:pt idx="281">
                  <c:v>42277</c:v>
                </c:pt>
                <c:pt idx="282">
                  <c:v>42308</c:v>
                </c:pt>
                <c:pt idx="283">
                  <c:v>42338</c:v>
                </c:pt>
                <c:pt idx="284">
                  <c:v>42369</c:v>
                </c:pt>
                <c:pt idx="285">
                  <c:v>42400</c:v>
                </c:pt>
                <c:pt idx="286">
                  <c:v>42429</c:v>
                </c:pt>
                <c:pt idx="287" formatCode="d\-mmm">
                  <c:v>42460</c:v>
                </c:pt>
                <c:pt idx="288">
                  <c:v>42490</c:v>
                </c:pt>
                <c:pt idx="289">
                  <c:v>42521</c:v>
                </c:pt>
                <c:pt idx="290">
                  <c:v>42551</c:v>
                </c:pt>
                <c:pt idx="291">
                  <c:v>42582</c:v>
                </c:pt>
                <c:pt idx="292">
                  <c:v>42613</c:v>
                </c:pt>
                <c:pt idx="293">
                  <c:v>42643</c:v>
                </c:pt>
                <c:pt idx="294">
                  <c:v>42674</c:v>
                </c:pt>
                <c:pt idx="295">
                  <c:v>42704</c:v>
                </c:pt>
                <c:pt idx="296">
                  <c:v>42735</c:v>
                </c:pt>
                <c:pt idx="297">
                  <c:v>42766</c:v>
                </c:pt>
                <c:pt idx="298">
                  <c:v>42794</c:v>
                </c:pt>
                <c:pt idx="299">
                  <c:v>42825</c:v>
                </c:pt>
                <c:pt idx="300">
                  <c:v>42855</c:v>
                </c:pt>
                <c:pt idx="301">
                  <c:v>42886</c:v>
                </c:pt>
                <c:pt idx="302">
                  <c:v>42916</c:v>
                </c:pt>
                <c:pt idx="303">
                  <c:v>42947</c:v>
                </c:pt>
                <c:pt idx="304">
                  <c:v>42978</c:v>
                </c:pt>
                <c:pt idx="305">
                  <c:v>43008</c:v>
                </c:pt>
                <c:pt idx="306">
                  <c:v>43039</c:v>
                </c:pt>
                <c:pt idx="307">
                  <c:v>43069</c:v>
                </c:pt>
                <c:pt idx="308">
                  <c:v>43100</c:v>
                </c:pt>
                <c:pt idx="309">
                  <c:v>43131</c:v>
                </c:pt>
                <c:pt idx="310">
                  <c:v>43159</c:v>
                </c:pt>
                <c:pt idx="311">
                  <c:v>43190</c:v>
                </c:pt>
                <c:pt idx="312">
                  <c:v>43220</c:v>
                </c:pt>
                <c:pt idx="313">
                  <c:v>43251</c:v>
                </c:pt>
                <c:pt idx="314">
                  <c:v>43281</c:v>
                </c:pt>
                <c:pt idx="315">
                  <c:v>43312</c:v>
                </c:pt>
                <c:pt idx="316">
                  <c:v>43343</c:v>
                </c:pt>
                <c:pt idx="317">
                  <c:v>43373</c:v>
                </c:pt>
                <c:pt idx="318">
                  <c:v>43404</c:v>
                </c:pt>
                <c:pt idx="319">
                  <c:v>43434</c:v>
                </c:pt>
                <c:pt idx="320">
                  <c:v>43465</c:v>
                </c:pt>
                <c:pt idx="321">
                  <c:v>43496</c:v>
                </c:pt>
                <c:pt idx="322">
                  <c:v>43524</c:v>
                </c:pt>
                <c:pt idx="323">
                  <c:v>43555</c:v>
                </c:pt>
                <c:pt idx="324">
                  <c:v>43585</c:v>
                </c:pt>
                <c:pt idx="325">
                  <c:v>43616</c:v>
                </c:pt>
                <c:pt idx="326">
                  <c:v>43646</c:v>
                </c:pt>
              </c:numCache>
            </c:numRef>
          </c:cat>
          <c:val>
            <c:numRef>
              <c:f>Sheet1!$C$2:$C$330</c:f>
              <c:numCache>
                <c:formatCode>General</c:formatCode>
                <c:ptCount val="327"/>
                <c:pt idx="0">
                  <c:v>5.2329999999999997</c:v>
                </c:pt>
                <c:pt idx="1">
                  <c:v>5.5739999999999998</c:v>
                </c:pt>
                <c:pt idx="2">
                  <c:v>5.4169999999999998</c:v>
                </c:pt>
                <c:pt idx="3">
                  <c:v>5.1749999999999998</c:v>
                </c:pt>
                <c:pt idx="4">
                  <c:v>4.8259999999999996</c:v>
                </c:pt>
                <c:pt idx="5">
                  <c:v>4.391</c:v>
                </c:pt>
                <c:pt idx="6">
                  <c:v>4.1260000000000003</c:v>
                </c:pt>
                <c:pt idx="7">
                  <c:v>3.7869999999999999</c:v>
                </c:pt>
                <c:pt idx="8">
                  <c:v>4.3739999999999997</c:v>
                </c:pt>
                <c:pt idx="9">
                  <c:v>4.7830000000000004</c:v>
                </c:pt>
                <c:pt idx="10">
                  <c:v>4.55</c:v>
                </c:pt>
                <c:pt idx="11">
                  <c:v>4.1589999999999998</c:v>
                </c:pt>
                <c:pt idx="12">
                  <c:v>3.9</c:v>
                </c:pt>
                <c:pt idx="13">
                  <c:v>3.9489999999999998</c:v>
                </c:pt>
                <c:pt idx="14">
                  <c:v>3.7930000000000001</c:v>
                </c:pt>
                <c:pt idx="15">
                  <c:v>4.24</c:v>
                </c:pt>
                <c:pt idx="16">
                  <c:v>3.9929999999999999</c:v>
                </c:pt>
                <c:pt idx="17">
                  <c:v>4.1180000000000003</c:v>
                </c:pt>
                <c:pt idx="18">
                  <c:v>3.85</c:v>
                </c:pt>
                <c:pt idx="19">
                  <c:v>3.867</c:v>
                </c:pt>
                <c:pt idx="20">
                  <c:v>3.99</c:v>
                </c:pt>
                <c:pt idx="21">
                  <c:v>4.2089999999999996</c:v>
                </c:pt>
                <c:pt idx="22">
                  <c:v>4.2249999999999996</c:v>
                </c:pt>
                <c:pt idx="23">
                  <c:v>4.1150000000000002</c:v>
                </c:pt>
                <c:pt idx="24">
                  <c:v>4.6500000000000004</c:v>
                </c:pt>
                <c:pt idx="25">
                  <c:v>5.1829999999999998</c:v>
                </c:pt>
                <c:pt idx="26">
                  <c:v>5.7270000000000003</c:v>
                </c:pt>
                <c:pt idx="27">
                  <c:v>5.984</c:v>
                </c:pt>
                <c:pt idx="28">
                  <c:v>6.1689999999999996</c:v>
                </c:pt>
                <c:pt idx="29">
                  <c:v>5.9820000000000002</c:v>
                </c:pt>
                <c:pt idx="30">
                  <c:v>6.14</c:v>
                </c:pt>
                <c:pt idx="31">
                  <c:v>6.5759999999999996</c:v>
                </c:pt>
                <c:pt idx="32">
                  <c:v>6.8150000000000004</c:v>
                </c:pt>
                <c:pt idx="33">
                  <c:v>7.3869999999999996</c:v>
                </c:pt>
                <c:pt idx="34">
                  <c:v>7.69</c:v>
                </c:pt>
                <c:pt idx="35">
                  <c:v>7.226</c:v>
                </c:pt>
                <c:pt idx="36">
                  <c:v>6.7560000000000002</c:v>
                </c:pt>
                <c:pt idx="37">
                  <c:v>6.7690000000000001</c:v>
                </c:pt>
                <c:pt idx="38">
                  <c:v>6.5759999999999996</c:v>
                </c:pt>
                <c:pt idx="39">
                  <c:v>5.8310000000000004</c:v>
                </c:pt>
                <c:pt idx="40">
                  <c:v>5.7850000000000001</c:v>
                </c:pt>
                <c:pt idx="41">
                  <c:v>5.8579999999999997</c:v>
                </c:pt>
                <c:pt idx="42">
                  <c:v>5.84</c:v>
                </c:pt>
                <c:pt idx="43">
                  <c:v>5.843</c:v>
                </c:pt>
                <c:pt idx="44">
                  <c:v>5.6</c:v>
                </c:pt>
                <c:pt idx="45">
                  <c:v>5.3330000000000002</c:v>
                </c:pt>
                <c:pt idx="46">
                  <c:v>5.1420000000000003</c:v>
                </c:pt>
                <c:pt idx="47">
                  <c:v>4.9169999999999998</c:v>
                </c:pt>
                <c:pt idx="48">
                  <c:v>5.4169999999999998</c:v>
                </c:pt>
                <c:pt idx="49">
                  <c:v>5.7519999999999998</c:v>
                </c:pt>
                <c:pt idx="50">
                  <c:v>6.0430000000000001</c:v>
                </c:pt>
                <c:pt idx="51">
                  <c:v>6.2279999999999998</c:v>
                </c:pt>
                <c:pt idx="52">
                  <c:v>6.0979999999999999</c:v>
                </c:pt>
                <c:pt idx="53">
                  <c:v>6.2080000000000002</c:v>
                </c:pt>
                <c:pt idx="54">
                  <c:v>6.3289999999999997</c:v>
                </c:pt>
                <c:pt idx="55">
                  <c:v>6.093</c:v>
                </c:pt>
                <c:pt idx="56">
                  <c:v>5.7320000000000002</c:v>
                </c:pt>
                <c:pt idx="57">
                  <c:v>5.5750000000000002</c:v>
                </c:pt>
                <c:pt idx="58">
                  <c:v>5.859</c:v>
                </c:pt>
                <c:pt idx="59">
                  <c:v>5.9</c:v>
                </c:pt>
                <c:pt idx="60">
                  <c:v>6.077</c:v>
                </c:pt>
                <c:pt idx="61">
                  <c:v>6.4109999999999996</c:v>
                </c:pt>
                <c:pt idx="62">
                  <c:v>6.2649999999999997</c:v>
                </c:pt>
                <c:pt idx="63">
                  <c:v>6.1909999999999998</c:v>
                </c:pt>
                <c:pt idx="64">
                  <c:v>6.0590000000000002</c:v>
                </c:pt>
                <c:pt idx="65">
                  <c:v>5.7240000000000002</c:v>
                </c:pt>
                <c:pt idx="66">
                  <c:v>5.9509999999999996</c:v>
                </c:pt>
                <c:pt idx="67">
                  <c:v>5.7750000000000004</c:v>
                </c:pt>
                <c:pt idx="68">
                  <c:v>5.6079999999999997</c:v>
                </c:pt>
                <c:pt idx="69">
                  <c:v>5.734</c:v>
                </c:pt>
                <c:pt idx="70">
                  <c:v>5.6420000000000003</c:v>
                </c:pt>
                <c:pt idx="71">
                  <c:v>5.3</c:v>
                </c:pt>
                <c:pt idx="72">
                  <c:v>5.5330000000000004</c:v>
                </c:pt>
                <c:pt idx="73">
                  <c:v>5.5590000000000002</c:v>
                </c:pt>
                <c:pt idx="74">
                  <c:v>5.5659999999999998</c:v>
                </c:pt>
                <c:pt idx="75">
                  <c:v>5.5170000000000003</c:v>
                </c:pt>
                <c:pt idx="76">
                  <c:v>5.4669999999999996</c:v>
                </c:pt>
                <c:pt idx="77">
                  <c:v>5.4749999999999996</c:v>
                </c:pt>
                <c:pt idx="78">
                  <c:v>4.7770000000000001</c:v>
                </c:pt>
                <c:pt idx="79">
                  <c:v>4.2690000000000001</c:v>
                </c:pt>
                <c:pt idx="80">
                  <c:v>4.1150000000000002</c:v>
                </c:pt>
                <c:pt idx="81">
                  <c:v>4.5010000000000003</c:v>
                </c:pt>
                <c:pt idx="82">
                  <c:v>4.5250000000000004</c:v>
                </c:pt>
                <c:pt idx="83">
                  <c:v>4.5659999999999998</c:v>
                </c:pt>
                <c:pt idx="84">
                  <c:v>5.133</c:v>
                </c:pt>
                <c:pt idx="85">
                  <c:v>4.9829999999999997</c:v>
                </c:pt>
                <c:pt idx="86">
                  <c:v>5.05</c:v>
                </c:pt>
                <c:pt idx="87">
                  <c:v>5.4089999999999998</c:v>
                </c:pt>
                <c:pt idx="88">
                  <c:v>5.5069999999999997</c:v>
                </c:pt>
                <c:pt idx="89">
                  <c:v>5.617</c:v>
                </c:pt>
                <c:pt idx="90">
                  <c:v>5.718</c:v>
                </c:pt>
                <c:pt idx="91">
                  <c:v>5.5910000000000002</c:v>
                </c:pt>
                <c:pt idx="92">
                  <c:v>5.7830000000000004</c:v>
                </c:pt>
                <c:pt idx="93">
                  <c:v>6.01</c:v>
                </c:pt>
                <c:pt idx="94">
                  <c:v>6.2350000000000003</c:v>
                </c:pt>
                <c:pt idx="95">
                  <c:v>6.5869999999999997</c:v>
                </c:pt>
                <c:pt idx="96">
                  <c:v>6.5170000000000003</c:v>
                </c:pt>
                <c:pt idx="97">
                  <c:v>6.4740000000000002</c:v>
                </c:pt>
                <c:pt idx="98">
                  <c:v>6.6719999999999997</c:v>
                </c:pt>
                <c:pt idx="99">
                  <c:v>6.6669999999999998</c:v>
                </c:pt>
                <c:pt idx="100">
                  <c:v>6.3579999999999997</c:v>
                </c:pt>
                <c:pt idx="101">
                  <c:v>6.2839999999999998</c:v>
                </c:pt>
                <c:pt idx="102">
                  <c:v>6.1589999999999998</c:v>
                </c:pt>
                <c:pt idx="103">
                  <c:v>5.9740000000000002</c:v>
                </c:pt>
                <c:pt idx="104">
                  <c:v>5.91</c:v>
                </c:pt>
                <c:pt idx="105">
                  <c:v>5.6079999999999997</c:v>
                </c:pt>
                <c:pt idx="106">
                  <c:v>5.0910000000000002</c:v>
                </c:pt>
                <c:pt idx="107">
                  <c:v>4.5679999999999996</c:v>
                </c:pt>
                <c:pt idx="108">
                  <c:v>4.3849999999999998</c:v>
                </c:pt>
                <c:pt idx="109">
                  <c:v>4.1760000000000002</c:v>
                </c:pt>
                <c:pt idx="110">
                  <c:v>4.2720000000000002</c:v>
                </c:pt>
                <c:pt idx="111">
                  <c:v>4.1840000000000002</c:v>
                </c:pt>
                <c:pt idx="112">
                  <c:v>4.2380000000000004</c:v>
                </c:pt>
                <c:pt idx="113">
                  <c:v>3.7930000000000001</c:v>
                </c:pt>
                <c:pt idx="114">
                  <c:v>3.625</c:v>
                </c:pt>
                <c:pt idx="115">
                  <c:v>2.847</c:v>
                </c:pt>
                <c:pt idx="116">
                  <c:v>2.419</c:v>
                </c:pt>
                <c:pt idx="117">
                  <c:v>2.8370000000000002</c:v>
                </c:pt>
                <c:pt idx="118">
                  <c:v>3.0219999999999998</c:v>
                </c:pt>
                <c:pt idx="119">
                  <c:v>3.1549999999999998</c:v>
                </c:pt>
                <c:pt idx="120">
                  <c:v>3.0569999999999999</c:v>
                </c:pt>
                <c:pt idx="121">
                  <c:v>3.7269999999999999</c:v>
                </c:pt>
                <c:pt idx="122">
                  <c:v>3.22</c:v>
                </c:pt>
                <c:pt idx="123">
                  <c:v>3.1930000000000001</c:v>
                </c:pt>
                <c:pt idx="124">
                  <c:v>2.81</c:v>
                </c:pt>
                <c:pt idx="125">
                  <c:v>2.23</c:v>
                </c:pt>
                <c:pt idx="126">
                  <c:v>2.15</c:v>
                </c:pt>
                <c:pt idx="127">
                  <c:v>1.6830000000000001</c:v>
                </c:pt>
                <c:pt idx="128">
                  <c:v>1.67</c:v>
                </c:pt>
                <c:pt idx="129">
                  <c:v>2.056</c:v>
                </c:pt>
                <c:pt idx="130">
                  <c:v>1.5980000000000001</c:v>
                </c:pt>
                <c:pt idx="131">
                  <c:v>1.6890000000000001</c:v>
                </c:pt>
                <c:pt idx="132">
                  <c:v>1.51</c:v>
                </c:pt>
                <c:pt idx="133">
                  <c:v>1.49</c:v>
                </c:pt>
                <c:pt idx="134">
                  <c:v>1.49</c:v>
                </c:pt>
                <c:pt idx="135">
                  <c:v>1.33</c:v>
                </c:pt>
                <c:pt idx="136">
                  <c:v>1.3</c:v>
                </c:pt>
                <c:pt idx="137">
                  <c:v>1.74</c:v>
                </c:pt>
                <c:pt idx="138">
                  <c:v>1.97</c:v>
                </c:pt>
                <c:pt idx="139">
                  <c:v>1.46</c:v>
                </c:pt>
                <c:pt idx="140">
                  <c:v>1.82</c:v>
                </c:pt>
                <c:pt idx="141">
                  <c:v>2.0499999999999998</c:v>
                </c:pt>
                <c:pt idx="142">
                  <c:v>1.819</c:v>
                </c:pt>
                <c:pt idx="143">
                  <c:v>1.819</c:v>
                </c:pt>
                <c:pt idx="144">
                  <c:v>1.641</c:v>
                </c:pt>
                <c:pt idx="145">
                  <c:v>1.5760000000000001</c:v>
                </c:pt>
                <c:pt idx="146">
                  <c:v>2.319</c:v>
                </c:pt>
                <c:pt idx="147">
                  <c:v>2.681</c:v>
                </c:pt>
                <c:pt idx="148">
                  <c:v>2.681</c:v>
                </c:pt>
                <c:pt idx="149">
                  <c:v>2.395</c:v>
                </c:pt>
                <c:pt idx="150">
                  <c:v>2.609</c:v>
                </c:pt>
                <c:pt idx="151">
                  <c:v>2.552</c:v>
                </c:pt>
                <c:pt idx="152">
                  <c:v>3.0009999999999999</c:v>
                </c:pt>
                <c:pt idx="153">
                  <c:v>3.069</c:v>
                </c:pt>
                <c:pt idx="154">
                  <c:v>3.2759999999999998</c:v>
                </c:pt>
                <c:pt idx="155">
                  <c:v>3.6</c:v>
                </c:pt>
                <c:pt idx="156">
                  <c:v>3.7789999999999999</c:v>
                </c:pt>
                <c:pt idx="157">
                  <c:v>3.6539999999999999</c:v>
                </c:pt>
                <c:pt idx="158">
                  <c:v>3.5779999999999998</c:v>
                </c:pt>
                <c:pt idx="159">
                  <c:v>3.637</c:v>
                </c:pt>
                <c:pt idx="160">
                  <c:v>4.0190000000000001</c:v>
                </c:pt>
                <c:pt idx="161">
                  <c:v>3.8149999999999999</c:v>
                </c:pt>
                <c:pt idx="162">
                  <c:v>4.1689999999999996</c:v>
                </c:pt>
                <c:pt idx="163">
                  <c:v>4.38</c:v>
                </c:pt>
                <c:pt idx="164">
                  <c:v>4.41</c:v>
                </c:pt>
                <c:pt idx="165">
                  <c:v>4.4000000000000004</c:v>
                </c:pt>
                <c:pt idx="166">
                  <c:v>4.516</c:v>
                </c:pt>
                <c:pt idx="167">
                  <c:v>4.6749999999999998</c:v>
                </c:pt>
                <c:pt idx="168">
                  <c:v>4.82</c:v>
                </c:pt>
                <c:pt idx="169">
                  <c:v>4.8579999999999997</c:v>
                </c:pt>
                <c:pt idx="170">
                  <c:v>5.03</c:v>
                </c:pt>
                <c:pt idx="171">
                  <c:v>5.15</c:v>
                </c:pt>
                <c:pt idx="172">
                  <c:v>4.95</c:v>
                </c:pt>
                <c:pt idx="173">
                  <c:v>4.78</c:v>
                </c:pt>
                <c:pt idx="174">
                  <c:v>4.6829999999999998</c:v>
                </c:pt>
                <c:pt idx="175">
                  <c:v>4.6900000000000004</c:v>
                </c:pt>
                <c:pt idx="176">
                  <c:v>4.6079999999999997</c:v>
                </c:pt>
                <c:pt idx="177">
                  <c:v>4.8099999999999996</c:v>
                </c:pt>
                <c:pt idx="178">
                  <c:v>4.92</c:v>
                </c:pt>
                <c:pt idx="179">
                  <c:v>4.6399999999999997</c:v>
                </c:pt>
                <c:pt idx="180">
                  <c:v>4.57</c:v>
                </c:pt>
                <c:pt idx="181">
                  <c:v>4.59</c:v>
                </c:pt>
                <c:pt idx="182">
                  <c:v>4.9080000000000004</c:v>
                </c:pt>
                <c:pt idx="183">
                  <c:v>4.8579999999999997</c:v>
                </c:pt>
                <c:pt idx="184">
                  <c:v>4.5170000000000003</c:v>
                </c:pt>
                <c:pt idx="185">
                  <c:v>4.13</c:v>
                </c:pt>
                <c:pt idx="186">
                  <c:v>3.98</c:v>
                </c:pt>
                <c:pt idx="187">
                  <c:v>3.9489999999999998</c:v>
                </c:pt>
                <c:pt idx="188">
                  <c:v>2.9950000000000001</c:v>
                </c:pt>
                <c:pt idx="189">
                  <c:v>3.05</c:v>
                </c:pt>
                <c:pt idx="190">
                  <c:v>2.097</c:v>
                </c:pt>
                <c:pt idx="191">
                  <c:v>1.62</c:v>
                </c:pt>
                <c:pt idx="192">
                  <c:v>1.58</c:v>
                </c:pt>
                <c:pt idx="193">
                  <c:v>2.25</c:v>
                </c:pt>
                <c:pt idx="194">
                  <c:v>2.641</c:v>
                </c:pt>
                <c:pt idx="195">
                  <c:v>2.6160000000000001</c:v>
                </c:pt>
                <c:pt idx="196">
                  <c:v>2.508</c:v>
                </c:pt>
                <c:pt idx="197">
                  <c:v>2.367</c:v>
                </c:pt>
                <c:pt idx="198">
                  <c:v>1.96</c:v>
                </c:pt>
                <c:pt idx="199">
                  <c:v>1.56</c:v>
                </c:pt>
                <c:pt idx="200">
                  <c:v>0.98099999999999998</c:v>
                </c:pt>
                <c:pt idx="201">
                  <c:v>0.76400000000000001</c:v>
                </c:pt>
                <c:pt idx="202">
                  <c:v>0.94599999999999995</c:v>
                </c:pt>
                <c:pt idx="203">
                  <c:v>0.97</c:v>
                </c:pt>
                <c:pt idx="204">
                  <c:v>0.79600000000000004</c:v>
                </c:pt>
                <c:pt idx="205">
                  <c:v>0.9</c:v>
                </c:pt>
                <c:pt idx="206">
                  <c:v>0.92</c:v>
                </c:pt>
                <c:pt idx="207">
                  <c:v>1.1100000000000001</c:v>
                </c:pt>
                <c:pt idx="208">
                  <c:v>1.1299999999999999</c:v>
                </c:pt>
                <c:pt idx="209">
                  <c:v>0.97</c:v>
                </c:pt>
                <c:pt idx="210">
                  <c:v>0.95</c:v>
                </c:pt>
                <c:pt idx="211">
                  <c:v>0.9</c:v>
                </c:pt>
                <c:pt idx="212">
                  <c:v>0.67</c:v>
                </c:pt>
                <c:pt idx="213">
                  <c:v>1.1399999999999999</c:v>
                </c:pt>
                <c:pt idx="214">
                  <c:v>0.82</c:v>
                </c:pt>
                <c:pt idx="215">
                  <c:v>0.81</c:v>
                </c:pt>
                <c:pt idx="216">
                  <c:v>1.02</c:v>
                </c:pt>
                <c:pt idx="217">
                  <c:v>0.97</c:v>
                </c:pt>
                <c:pt idx="218">
                  <c:v>0.76</c:v>
                </c:pt>
                <c:pt idx="219">
                  <c:v>0.61</c:v>
                </c:pt>
                <c:pt idx="220">
                  <c:v>0.55000000000000004</c:v>
                </c:pt>
                <c:pt idx="221">
                  <c:v>0.42</c:v>
                </c:pt>
                <c:pt idx="222">
                  <c:v>0.34</c:v>
                </c:pt>
                <c:pt idx="223">
                  <c:v>0.45</c:v>
                </c:pt>
                <c:pt idx="224">
                  <c:v>0.61</c:v>
                </c:pt>
                <c:pt idx="225">
                  <c:v>0.57999999999999996</c:v>
                </c:pt>
                <c:pt idx="226">
                  <c:v>0.69</c:v>
                </c:pt>
                <c:pt idx="227">
                  <c:v>0.8</c:v>
                </c:pt>
                <c:pt idx="228">
                  <c:v>0.61</c:v>
                </c:pt>
                <c:pt idx="229">
                  <c:v>0.45</c:v>
                </c:pt>
                <c:pt idx="230">
                  <c:v>0.46</c:v>
                </c:pt>
                <c:pt idx="231">
                  <c:v>0.36</c:v>
                </c:pt>
                <c:pt idx="232">
                  <c:v>0.2</c:v>
                </c:pt>
                <c:pt idx="233">
                  <c:v>0.25</c:v>
                </c:pt>
                <c:pt idx="234">
                  <c:v>0.23799999999999999</c:v>
                </c:pt>
                <c:pt idx="235">
                  <c:v>0.25</c:v>
                </c:pt>
                <c:pt idx="236">
                  <c:v>0.25</c:v>
                </c:pt>
                <c:pt idx="237">
                  <c:v>0.215</c:v>
                </c:pt>
                <c:pt idx="238">
                  <c:v>0.29299999999999998</c:v>
                </c:pt>
                <c:pt idx="239">
                  <c:v>0.32900000000000001</c:v>
                </c:pt>
                <c:pt idx="240">
                  <c:v>0.25600000000000001</c:v>
                </c:pt>
                <c:pt idx="242">
                  <c:v>0.30299999999999999</c:v>
                </c:pt>
                <c:pt idx="243">
                  <c:v>0.21299999999999999</c:v>
                </c:pt>
                <c:pt idx="244">
                  <c:v>0.22</c:v>
                </c:pt>
                <c:pt idx="245">
                  <c:v>0.23</c:v>
                </c:pt>
                <c:pt idx="246">
                  <c:v>0.28299999999999997</c:v>
                </c:pt>
                <c:pt idx="247">
                  <c:v>0.28299999999999997</c:v>
                </c:pt>
                <c:pt idx="248">
                  <c:v>0.249</c:v>
                </c:pt>
                <c:pt idx="249">
                  <c:v>0.26400000000000001</c:v>
                </c:pt>
                <c:pt idx="250">
                  <c:v>0.23599999999999999</c:v>
                </c:pt>
                <c:pt idx="251">
                  <c:v>0.24399999999999999</c:v>
                </c:pt>
                <c:pt idx="252">
                  <c:v>0.20899999999999999</c:v>
                </c:pt>
                <c:pt idx="253">
                  <c:v>0.29499999999999998</c:v>
                </c:pt>
                <c:pt idx="254">
                  <c:v>0.35699999999999998</c:v>
                </c:pt>
                <c:pt idx="255">
                  <c:v>0.311</c:v>
                </c:pt>
                <c:pt idx="256">
                  <c:v>0.40100000000000002</c:v>
                </c:pt>
                <c:pt idx="257">
                  <c:v>0.31900000000000001</c:v>
                </c:pt>
                <c:pt idx="258">
                  <c:v>0.307</c:v>
                </c:pt>
                <c:pt idx="259">
                  <c:v>0.28299999999999997</c:v>
                </c:pt>
                <c:pt idx="260">
                  <c:v>0.38200000000000001</c:v>
                </c:pt>
                <c:pt idx="261">
                  <c:v>0.314</c:v>
                </c:pt>
                <c:pt idx="262">
                  <c:v>0.31900000000000001</c:v>
                </c:pt>
                <c:pt idx="263">
                  <c:v>0.42</c:v>
                </c:pt>
                <c:pt idx="264">
                  <c:v>0.41199999999999998</c:v>
                </c:pt>
                <c:pt idx="265">
                  <c:v>0.375</c:v>
                </c:pt>
                <c:pt idx="266">
                  <c:v>0.45900000000000002</c:v>
                </c:pt>
                <c:pt idx="267">
                  <c:v>0.53</c:v>
                </c:pt>
                <c:pt idx="268">
                  <c:v>0.49</c:v>
                </c:pt>
                <c:pt idx="269">
                  <c:v>0.56899999999999995</c:v>
                </c:pt>
                <c:pt idx="270">
                  <c:v>0.49099999999999999</c:v>
                </c:pt>
                <c:pt idx="271">
                  <c:v>0.46850000000000003</c:v>
                </c:pt>
                <c:pt idx="272">
                  <c:v>0.66600000000000004</c:v>
                </c:pt>
                <c:pt idx="273">
                  <c:v>0.44900000000000001</c:v>
                </c:pt>
                <c:pt idx="274">
                  <c:v>0.62</c:v>
                </c:pt>
                <c:pt idx="275">
                  <c:v>0.55510000000000004</c:v>
                </c:pt>
                <c:pt idx="276">
                  <c:v>0.56699999999999995</c:v>
                </c:pt>
                <c:pt idx="277">
                  <c:v>0.60529999999999995</c:v>
                </c:pt>
                <c:pt idx="278">
                  <c:v>0.64270000000000005</c:v>
                </c:pt>
                <c:pt idx="279">
                  <c:v>0.66100000000000003</c:v>
                </c:pt>
                <c:pt idx="280">
                  <c:v>0.73750000000000004</c:v>
                </c:pt>
                <c:pt idx="281">
                  <c:v>0.62890000000000001</c:v>
                </c:pt>
                <c:pt idx="282">
                  <c:v>0.72399999999999998</c:v>
                </c:pt>
                <c:pt idx="283">
                  <c:v>0.9304</c:v>
                </c:pt>
                <c:pt idx="284">
                  <c:v>1.0477000000000001</c:v>
                </c:pt>
                <c:pt idx="285">
                  <c:v>0.77370000000000005</c:v>
                </c:pt>
                <c:pt idx="286">
                  <c:v>0.77</c:v>
                </c:pt>
                <c:pt idx="287">
                  <c:v>0.72109999999999996</c:v>
                </c:pt>
                <c:pt idx="288">
                  <c:v>0.78159999999999996</c:v>
                </c:pt>
                <c:pt idx="289">
                  <c:v>0.88100000000000001</c:v>
                </c:pt>
                <c:pt idx="290">
                  <c:v>0.58169999999999999</c:v>
                </c:pt>
                <c:pt idx="291">
                  <c:v>0.6593</c:v>
                </c:pt>
                <c:pt idx="292">
                  <c:v>0.80930000000000002</c:v>
                </c:pt>
                <c:pt idx="293">
                  <c:v>0.76190000000000002</c:v>
                </c:pt>
                <c:pt idx="294">
                  <c:v>0.84089999999999998</c:v>
                </c:pt>
                <c:pt idx="295">
                  <c:v>1.113</c:v>
                </c:pt>
                <c:pt idx="296">
                  <c:v>1.1882999999999999</c:v>
                </c:pt>
                <c:pt idx="297">
                  <c:v>1.2043999999999999</c:v>
                </c:pt>
                <c:pt idx="298">
                  <c:v>1.3164</c:v>
                </c:pt>
                <c:pt idx="299">
                  <c:v>1.254</c:v>
                </c:pt>
                <c:pt idx="300">
                  <c:v>1.2619</c:v>
                </c:pt>
                <c:pt idx="301">
                  <c:v>1.2818000000000001</c:v>
                </c:pt>
                <c:pt idx="302">
                  <c:v>1.3816999999999999</c:v>
                </c:pt>
                <c:pt idx="303">
                  <c:v>1.3491</c:v>
                </c:pt>
                <c:pt idx="304">
                  <c:v>1.33</c:v>
                </c:pt>
                <c:pt idx="305">
                  <c:v>1.4826999999999999</c:v>
                </c:pt>
                <c:pt idx="306">
                  <c:v>1.5996999999999999</c:v>
                </c:pt>
                <c:pt idx="307">
                  <c:v>1.78</c:v>
                </c:pt>
                <c:pt idx="308">
                  <c:v>1.88</c:v>
                </c:pt>
                <c:pt idx="309">
                  <c:v>2.14</c:v>
                </c:pt>
                <c:pt idx="310">
                  <c:v>2.25</c:v>
                </c:pt>
                <c:pt idx="311">
                  <c:v>2.2660999999999998</c:v>
                </c:pt>
                <c:pt idx="312">
                  <c:v>2.488</c:v>
                </c:pt>
                <c:pt idx="313">
                  <c:v>2.4274</c:v>
                </c:pt>
                <c:pt idx="314">
                  <c:v>2.5282</c:v>
                </c:pt>
                <c:pt idx="315" formatCode="0.0000">
                  <c:v>2.6694</c:v>
                </c:pt>
                <c:pt idx="316">
                  <c:v>2.6269</c:v>
                </c:pt>
                <c:pt idx="317">
                  <c:v>2.8188</c:v>
                </c:pt>
                <c:pt idx="318">
                  <c:v>2.8668999999999998</c:v>
                </c:pt>
                <c:pt idx="319">
                  <c:v>2.7865000000000002</c:v>
                </c:pt>
                <c:pt idx="320">
                  <c:v>2.4900000000000002</c:v>
                </c:pt>
                <c:pt idx="321">
                  <c:v>2.5081000000000002</c:v>
                </c:pt>
                <c:pt idx="322">
                  <c:v>2.5141</c:v>
                </c:pt>
                <c:pt idx="323">
                  <c:v>2.2599999999999998</c:v>
                </c:pt>
                <c:pt idx="324">
                  <c:v>2.2660999999999998</c:v>
                </c:pt>
                <c:pt idx="325">
                  <c:v>1.9220999999999999</c:v>
                </c:pt>
                <c:pt idx="326">
                  <c:v>1.7548999999999999</c:v>
                </c:pt>
              </c:numCache>
            </c:numRef>
          </c:val>
          <c:smooth val="0"/>
          <c:extLst>
            <c:ext xmlns:c16="http://schemas.microsoft.com/office/drawing/2014/chart" uri="{C3380CC4-5D6E-409C-BE32-E72D297353CC}">
              <c16:uniqueId val="{00000001-6BAE-4015-8D4E-2FB97F9EF12E}"/>
            </c:ext>
          </c:extLst>
        </c:ser>
        <c:dLbls>
          <c:showLegendKey val="0"/>
          <c:showVal val="0"/>
          <c:showCatName val="0"/>
          <c:showSerName val="0"/>
          <c:showPercent val="0"/>
          <c:showBubbleSize val="0"/>
        </c:dLbls>
        <c:marker val="1"/>
        <c:smooth val="0"/>
        <c:axId val="84967424"/>
        <c:axId val="84968960"/>
      </c:lineChart>
      <c:dateAx>
        <c:axId val="84955904"/>
        <c:scaling>
          <c:orientation val="minMax"/>
          <c:max val="43646"/>
          <c:min val="33634"/>
        </c:scaling>
        <c:delete val="0"/>
        <c:axPos val="b"/>
        <c:numFmt formatCode="yyyy" sourceLinked="0"/>
        <c:majorTickMark val="in"/>
        <c:minorTickMark val="none"/>
        <c:tickLblPos val="nextTo"/>
        <c:spPr>
          <a:noFill/>
          <a:ln w="12695" cap="flat" cmpd="sng" algn="ctr">
            <a:solidFill>
              <a:srgbClr val="000000"/>
            </a:solidFill>
            <a:prstDash val="solid"/>
            <a:round/>
          </a:ln>
          <a:effectLst/>
        </c:spPr>
        <c:txPr>
          <a:bodyPr rot="0" spcFirstLastPara="1" vertOverflow="ellipsis" wrap="square" anchor="ctr" anchorCtr="1"/>
          <a:lstStyle/>
          <a:p>
            <a:pPr>
              <a:defRPr sz="1000" b="0" i="0" u="none" strike="noStrike" kern="1200" baseline="0">
                <a:solidFill>
                  <a:srgbClr val="000000"/>
                </a:solidFill>
                <a:latin typeface="Arial"/>
                <a:ea typeface="Arial"/>
                <a:cs typeface="Arial"/>
              </a:defRPr>
            </a:pPr>
            <a:endParaRPr lang="en-US"/>
          </a:p>
        </c:txPr>
        <c:crossAx val="84957440"/>
        <c:crosses val="autoZero"/>
        <c:auto val="1"/>
        <c:lblOffset val="100"/>
        <c:baseTimeUnit val="days"/>
        <c:majorUnit val="2"/>
        <c:majorTimeUnit val="years"/>
        <c:minorUnit val="1"/>
        <c:minorTimeUnit val="years"/>
      </c:dateAx>
      <c:valAx>
        <c:axId val="84957440"/>
        <c:scaling>
          <c:orientation val="minMax"/>
          <c:max val="30"/>
          <c:min val="10"/>
        </c:scaling>
        <c:delete val="0"/>
        <c:axPos val="l"/>
        <c:majorGridlines>
          <c:spPr>
            <a:ln w="12695" cap="flat" cmpd="sng" algn="ctr">
              <a:solidFill>
                <a:srgbClr val="C0C0C0"/>
              </a:solidFill>
              <a:prstDash val="solid"/>
              <a:round/>
            </a:ln>
            <a:effectLst/>
          </c:spPr>
        </c:majorGridlines>
        <c:numFmt formatCode="&quot;$&quot;#,##0.00_);[Red]\(&quot;$&quot;#,##0.00\)" sourceLinked="1"/>
        <c:majorTickMark val="in"/>
        <c:minorTickMark val="none"/>
        <c:tickLblPos val="nextTo"/>
        <c:spPr>
          <a:noFill/>
          <a:ln w="9521" cap="flat" cmpd="sng" algn="ctr">
            <a:noFill/>
            <a:prstDash val="solid"/>
            <a:round/>
          </a:ln>
          <a:effectLst/>
        </c:spPr>
        <c:txPr>
          <a:bodyPr rot="0" spcFirstLastPara="1" vertOverflow="ellipsis" wrap="square" anchor="ctr" anchorCtr="1"/>
          <a:lstStyle/>
          <a:p>
            <a:pPr>
              <a:defRPr sz="1000" b="0" i="0" u="none" strike="noStrike" kern="1200" baseline="0">
                <a:solidFill>
                  <a:srgbClr val="000000"/>
                </a:solidFill>
                <a:latin typeface="Arial"/>
                <a:ea typeface="Arial"/>
                <a:cs typeface="Arial"/>
              </a:defRPr>
            </a:pPr>
            <a:endParaRPr lang="en-US"/>
          </a:p>
        </c:txPr>
        <c:crossAx val="84955904"/>
        <c:crosses val="autoZero"/>
        <c:crossBetween val="between"/>
        <c:majorUnit val="5"/>
      </c:valAx>
      <c:dateAx>
        <c:axId val="84967424"/>
        <c:scaling>
          <c:orientation val="minMax"/>
        </c:scaling>
        <c:delete val="1"/>
        <c:axPos val="b"/>
        <c:numFmt formatCode="m/d/yyyy" sourceLinked="1"/>
        <c:majorTickMark val="out"/>
        <c:minorTickMark val="none"/>
        <c:tickLblPos val="none"/>
        <c:crossAx val="84968960"/>
        <c:crosses val="autoZero"/>
        <c:auto val="1"/>
        <c:lblOffset val="100"/>
        <c:baseTimeUnit val="days"/>
      </c:dateAx>
      <c:valAx>
        <c:axId val="84968960"/>
        <c:scaling>
          <c:orientation val="minMax"/>
          <c:max val="10"/>
        </c:scaling>
        <c:delete val="0"/>
        <c:axPos val="r"/>
        <c:numFmt formatCode="General" sourceLinked="1"/>
        <c:majorTickMark val="cross"/>
        <c:minorTickMark val="none"/>
        <c:tickLblPos val="nextTo"/>
        <c:spPr>
          <a:noFill/>
          <a:ln w="9521" cap="flat" cmpd="sng" algn="ctr">
            <a:noFill/>
            <a:prstDash val="solid"/>
            <a:round/>
          </a:ln>
          <a:effectLst/>
        </c:spPr>
        <c:txPr>
          <a:bodyPr rot="0" spcFirstLastPara="1" vertOverflow="ellipsis" wrap="square" anchor="ctr" anchorCtr="1"/>
          <a:lstStyle/>
          <a:p>
            <a:pPr>
              <a:defRPr sz="1000" b="0" i="0" u="none" strike="noStrike" kern="1200" baseline="0">
                <a:solidFill>
                  <a:srgbClr val="000000"/>
                </a:solidFill>
                <a:latin typeface="Arial"/>
                <a:ea typeface="Arial"/>
                <a:cs typeface="Arial"/>
              </a:defRPr>
            </a:pPr>
            <a:endParaRPr lang="en-US"/>
          </a:p>
        </c:txPr>
        <c:crossAx val="84967424"/>
        <c:crosses val="max"/>
        <c:crossBetween val="between"/>
        <c:majorUnit val="2"/>
      </c:valAx>
      <c:spPr>
        <a:noFill/>
        <a:ln w="25390">
          <a:noFill/>
        </a:ln>
        <a:effectLst/>
      </c:spPr>
    </c:plotArea>
    <c:plotVisOnly val="1"/>
    <c:dispBlanksAs val="span"/>
    <c:showDLblsOverMax val="0"/>
  </c:chart>
  <c:spPr>
    <a:noFill/>
    <a:ln w="9525" cap="flat" cmpd="sng" algn="ctr">
      <a:noFill/>
      <a:prstDash val="solid"/>
    </a:ln>
    <a:effectLst/>
  </c:spPr>
  <c:txPr>
    <a:bodyPr/>
    <a:lstStyle/>
    <a:p>
      <a:pPr>
        <a:defRPr sz="1000" b="0" i="0" u="none" strike="noStrike" baseline="0">
          <a:solidFill>
            <a:srgbClr val="000000"/>
          </a:solidFill>
          <a:latin typeface="Arial"/>
          <a:ea typeface="Arial"/>
          <a:cs typeface="Aria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373114292028367"/>
          <c:y val="8.5432947099133558E-2"/>
          <c:w val="0.85585004124567798"/>
          <c:h val="0.76607201961237825"/>
        </c:manualLayout>
      </c:layout>
      <c:lineChart>
        <c:grouping val="standard"/>
        <c:varyColors val="0"/>
        <c:ser>
          <c:idx val="0"/>
          <c:order val="0"/>
          <c:tx>
            <c:strRef>
              <c:f>Sheet1!$B$1</c:f>
              <c:strCache>
                <c:ptCount val="1"/>
                <c:pt idx="0">
                  <c:v>1-5yr Corp OAS</c:v>
                </c:pt>
              </c:strCache>
            </c:strRef>
          </c:tx>
          <c:spPr>
            <a:ln w="25400">
              <a:solidFill>
                <a:srgbClr val="0C5184"/>
              </a:solidFill>
            </a:ln>
          </c:spPr>
          <c:marker>
            <c:symbol val="none"/>
          </c:marker>
          <c:cat>
            <c:numRef>
              <c:f>Sheet1!$A$2:$A$392</c:f>
              <c:numCache>
                <c:formatCode>m/d/yyyy</c:formatCode>
                <c:ptCount val="391"/>
                <c:pt idx="0">
                  <c:v>43100</c:v>
                </c:pt>
                <c:pt idx="1">
                  <c:v>43102</c:v>
                </c:pt>
                <c:pt idx="2">
                  <c:v>43103</c:v>
                </c:pt>
                <c:pt idx="3">
                  <c:v>43104</c:v>
                </c:pt>
                <c:pt idx="4">
                  <c:v>43105</c:v>
                </c:pt>
                <c:pt idx="5">
                  <c:v>43108</c:v>
                </c:pt>
                <c:pt idx="6">
                  <c:v>43109</c:v>
                </c:pt>
                <c:pt idx="7">
                  <c:v>43110</c:v>
                </c:pt>
                <c:pt idx="8">
                  <c:v>43111</c:v>
                </c:pt>
                <c:pt idx="9">
                  <c:v>43112</c:v>
                </c:pt>
                <c:pt idx="10">
                  <c:v>43115</c:v>
                </c:pt>
                <c:pt idx="11">
                  <c:v>43116</c:v>
                </c:pt>
                <c:pt idx="12">
                  <c:v>43117</c:v>
                </c:pt>
                <c:pt idx="13">
                  <c:v>43118</c:v>
                </c:pt>
                <c:pt idx="14">
                  <c:v>43119</c:v>
                </c:pt>
                <c:pt idx="15">
                  <c:v>43122</c:v>
                </c:pt>
                <c:pt idx="16">
                  <c:v>43123</c:v>
                </c:pt>
                <c:pt idx="17">
                  <c:v>43124</c:v>
                </c:pt>
                <c:pt idx="18">
                  <c:v>43125</c:v>
                </c:pt>
                <c:pt idx="19">
                  <c:v>43126</c:v>
                </c:pt>
                <c:pt idx="20">
                  <c:v>43129</c:v>
                </c:pt>
                <c:pt idx="21">
                  <c:v>43130</c:v>
                </c:pt>
                <c:pt idx="22">
                  <c:v>43131</c:v>
                </c:pt>
                <c:pt idx="23">
                  <c:v>43132</c:v>
                </c:pt>
                <c:pt idx="24">
                  <c:v>43133</c:v>
                </c:pt>
                <c:pt idx="25">
                  <c:v>43136</c:v>
                </c:pt>
                <c:pt idx="26">
                  <c:v>43137</c:v>
                </c:pt>
                <c:pt idx="27">
                  <c:v>43138</c:v>
                </c:pt>
                <c:pt idx="28">
                  <c:v>43139</c:v>
                </c:pt>
                <c:pt idx="29">
                  <c:v>43140</c:v>
                </c:pt>
                <c:pt idx="30">
                  <c:v>43143</c:v>
                </c:pt>
                <c:pt idx="31">
                  <c:v>43144</c:v>
                </c:pt>
                <c:pt idx="32">
                  <c:v>43145</c:v>
                </c:pt>
                <c:pt idx="33">
                  <c:v>43146</c:v>
                </c:pt>
                <c:pt idx="34">
                  <c:v>43147</c:v>
                </c:pt>
                <c:pt idx="35">
                  <c:v>43150</c:v>
                </c:pt>
                <c:pt idx="36">
                  <c:v>43151</c:v>
                </c:pt>
                <c:pt idx="37">
                  <c:v>43152</c:v>
                </c:pt>
                <c:pt idx="38">
                  <c:v>43153</c:v>
                </c:pt>
                <c:pt idx="39">
                  <c:v>43154</c:v>
                </c:pt>
                <c:pt idx="40">
                  <c:v>43157</c:v>
                </c:pt>
                <c:pt idx="41">
                  <c:v>43158</c:v>
                </c:pt>
                <c:pt idx="42">
                  <c:v>43159</c:v>
                </c:pt>
                <c:pt idx="43">
                  <c:v>43160</c:v>
                </c:pt>
                <c:pt idx="44">
                  <c:v>43161</c:v>
                </c:pt>
                <c:pt idx="45">
                  <c:v>43164</c:v>
                </c:pt>
                <c:pt idx="46">
                  <c:v>43165</c:v>
                </c:pt>
                <c:pt idx="47">
                  <c:v>43166</c:v>
                </c:pt>
                <c:pt idx="48">
                  <c:v>43167</c:v>
                </c:pt>
                <c:pt idx="49">
                  <c:v>43168</c:v>
                </c:pt>
                <c:pt idx="50">
                  <c:v>43171</c:v>
                </c:pt>
                <c:pt idx="51">
                  <c:v>43172</c:v>
                </c:pt>
                <c:pt idx="52">
                  <c:v>43173</c:v>
                </c:pt>
                <c:pt idx="53">
                  <c:v>43174</c:v>
                </c:pt>
                <c:pt idx="54">
                  <c:v>43175</c:v>
                </c:pt>
                <c:pt idx="55">
                  <c:v>43178</c:v>
                </c:pt>
                <c:pt idx="56">
                  <c:v>43179</c:v>
                </c:pt>
                <c:pt idx="57">
                  <c:v>43180</c:v>
                </c:pt>
                <c:pt idx="58">
                  <c:v>43181</c:v>
                </c:pt>
                <c:pt idx="59">
                  <c:v>43182</c:v>
                </c:pt>
                <c:pt idx="60">
                  <c:v>43185</c:v>
                </c:pt>
                <c:pt idx="61">
                  <c:v>43186</c:v>
                </c:pt>
                <c:pt idx="62">
                  <c:v>43187</c:v>
                </c:pt>
                <c:pt idx="63">
                  <c:v>43188</c:v>
                </c:pt>
                <c:pt idx="64">
                  <c:v>43190</c:v>
                </c:pt>
                <c:pt idx="65">
                  <c:v>43192</c:v>
                </c:pt>
                <c:pt idx="66">
                  <c:v>43193</c:v>
                </c:pt>
                <c:pt idx="67">
                  <c:v>43194</c:v>
                </c:pt>
                <c:pt idx="68">
                  <c:v>43195</c:v>
                </c:pt>
                <c:pt idx="69">
                  <c:v>43196</c:v>
                </c:pt>
                <c:pt idx="70">
                  <c:v>43199</c:v>
                </c:pt>
                <c:pt idx="71">
                  <c:v>43200</c:v>
                </c:pt>
                <c:pt idx="72">
                  <c:v>43201</c:v>
                </c:pt>
                <c:pt idx="73">
                  <c:v>43202</c:v>
                </c:pt>
                <c:pt idx="74">
                  <c:v>43203</c:v>
                </c:pt>
                <c:pt idx="75">
                  <c:v>43206</c:v>
                </c:pt>
                <c:pt idx="76">
                  <c:v>43207</c:v>
                </c:pt>
                <c:pt idx="77">
                  <c:v>43208</c:v>
                </c:pt>
                <c:pt idx="78">
                  <c:v>43209</c:v>
                </c:pt>
                <c:pt idx="79">
                  <c:v>43210</c:v>
                </c:pt>
                <c:pt idx="80">
                  <c:v>43213</c:v>
                </c:pt>
                <c:pt idx="81">
                  <c:v>43214</c:v>
                </c:pt>
                <c:pt idx="82">
                  <c:v>43215</c:v>
                </c:pt>
                <c:pt idx="83">
                  <c:v>43216</c:v>
                </c:pt>
                <c:pt idx="84">
                  <c:v>43217</c:v>
                </c:pt>
                <c:pt idx="85">
                  <c:v>43220</c:v>
                </c:pt>
                <c:pt idx="86">
                  <c:v>43221</c:v>
                </c:pt>
                <c:pt idx="87">
                  <c:v>43222</c:v>
                </c:pt>
                <c:pt idx="88">
                  <c:v>43223</c:v>
                </c:pt>
                <c:pt idx="89">
                  <c:v>43224</c:v>
                </c:pt>
                <c:pt idx="90">
                  <c:v>43227</c:v>
                </c:pt>
                <c:pt idx="91">
                  <c:v>43228</c:v>
                </c:pt>
                <c:pt idx="92">
                  <c:v>43229</c:v>
                </c:pt>
                <c:pt idx="93">
                  <c:v>43230</c:v>
                </c:pt>
                <c:pt idx="94">
                  <c:v>43231</c:v>
                </c:pt>
                <c:pt idx="95">
                  <c:v>43234</c:v>
                </c:pt>
                <c:pt idx="96">
                  <c:v>43235</c:v>
                </c:pt>
                <c:pt idx="97">
                  <c:v>43236</c:v>
                </c:pt>
                <c:pt idx="98">
                  <c:v>43237</c:v>
                </c:pt>
                <c:pt idx="99">
                  <c:v>43238</c:v>
                </c:pt>
                <c:pt idx="100">
                  <c:v>43241</c:v>
                </c:pt>
                <c:pt idx="101">
                  <c:v>43242</c:v>
                </c:pt>
                <c:pt idx="102">
                  <c:v>43243</c:v>
                </c:pt>
                <c:pt idx="103">
                  <c:v>43244</c:v>
                </c:pt>
                <c:pt idx="104">
                  <c:v>43245</c:v>
                </c:pt>
                <c:pt idx="105">
                  <c:v>43248</c:v>
                </c:pt>
                <c:pt idx="106">
                  <c:v>43249</c:v>
                </c:pt>
                <c:pt idx="107">
                  <c:v>43250</c:v>
                </c:pt>
                <c:pt idx="108">
                  <c:v>43251</c:v>
                </c:pt>
                <c:pt idx="109">
                  <c:v>43252</c:v>
                </c:pt>
                <c:pt idx="110">
                  <c:v>43255</c:v>
                </c:pt>
                <c:pt idx="111">
                  <c:v>43256</c:v>
                </c:pt>
                <c:pt idx="112">
                  <c:v>43257</c:v>
                </c:pt>
                <c:pt idx="113">
                  <c:v>43258</c:v>
                </c:pt>
                <c:pt idx="114">
                  <c:v>43259</c:v>
                </c:pt>
                <c:pt idx="115">
                  <c:v>43262</c:v>
                </c:pt>
                <c:pt idx="116">
                  <c:v>43263</c:v>
                </c:pt>
                <c:pt idx="117">
                  <c:v>43264</c:v>
                </c:pt>
                <c:pt idx="118">
                  <c:v>43265</c:v>
                </c:pt>
                <c:pt idx="119">
                  <c:v>43266</c:v>
                </c:pt>
                <c:pt idx="120">
                  <c:v>43269</c:v>
                </c:pt>
                <c:pt idx="121">
                  <c:v>43270</c:v>
                </c:pt>
                <c:pt idx="122">
                  <c:v>43271</c:v>
                </c:pt>
                <c:pt idx="123">
                  <c:v>43272</c:v>
                </c:pt>
                <c:pt idx="124">
                  <c:v>43273</c:v>
                </c:pt>
                <c:pt idx="125">
                  <c:v>43276</c:v>
                </c:pt>
                <c:pt idx="126">
                  <c:v>43277</c:v>
                </c:pt>
                <c:pt idx="127">
                  <c:v>43278</c:v>
                </c:pt>
                <c:pt idx="128">
                  <c:v>43279</c:v>
                </c:pt>
                <c:pt idx="129">
                  <c:v>43280</c:v>
                </c:pt>
                <c:pt idx="130">
                  <c:v>43281</c:v>
                </c:pt>
                <c:pt idx="131">
                  <c:v>43283</c:v>
                </c:pt>
                <c:pt idx="132">
                  <c:v>43284</c:v>
                </c:pt>
                <c:pt idx="133">
                  <c:v>43285</c:v>
                </c:pt>
                <c:pt idx="134">
                  <c:v>43286</c:v>
                </c:pt>
                <c:pt idx="135">
                  <c:v>43287</c:v>
                </c:pt>
                <c:pt idx="136">
                  <c:v>43290</c:v>
                </c:pt>
                <c:pt idx="137">
                  <c:v>43291</c:v>
                </c:pt>
                <c:pt idx="138">
                  <c:v>43292</c:v>
                </c:pt>
                <c:pt idx="139">
                  <c:v>43293</c:v>
                </c:pt>
                <c:pt idx="140">
                  <c:v>43294</c:v>
                </c:pt>
                <c:pt idx="141">
                  <c:v>43297</c:v>
                </c:pt>
                <c:pt idx="142">
                  <c:v>43298</c:v>
                </c:pt>
                <c:pt idx="143">
                  <c:v>43299</c:v>
                </c:pt>
                <c:pt idx="144">
                  <c:v>43300</c:v>
                </c:pt>
                <c:pt idx="145">
                  <c:v>43301</c:v>
                </c:pt>
                <c:pt idx="146">
                  <c:v>43304</c:v>
                </c:pt>
                <c:pt idx="147">
                  <c:v>43305</c:v>
                </c:pt>
                <c:pt idx="148">
                  <c:v>43306</c:v>
                </c:pt>
                <c:pt idx="149">
                  <c:v>43307</c:v>
                </c:pt>
                <c:pt idx="150">
                  <c:v>43308</c:v>
                </c:pt>
                <c:pt idx="151">
                  <c:v>43311</c:v>
                </c:pt>
                <c:pt idx="152">
                  <c:v>43312</c:v>
                </c:pt>
                <c:pt idx="153">
                  <c:v>43313</c:v>
                </c:pt>
                <c:pt idx="154">
                  <c:v>43314</c:v>
                </c:pt>
                <c:pt idx="155">
                  <c:v>43315</c:v>
                </c:pt>
                <c:pt idx="156">
                  <c:v>43318</c:v>
                </c:pt>
                <c:pt idx="157">
                  <c:v>43319</c:v>
                </c:pt>
                <c:pt idx="158">
                  <c:v>43320</c:v>
                </c:pt>
                <c:pt idx="159">
                  <c:v>43321</c:v>
                </c:pt>
                <c:pt idx="160">
                  <c:v>43322</c:v>
                </c:pt>
                <c:pt idx="161">
                  <c:v>43325</c:v>
                </c:pt>
                <c:pt idx="162">
                  <c:v>43326</c:v>
                </c:pt>
                <c:pt idx="163">
                  <c:v>43327</c:v>
                </c:pt>
                <c:pt idx="164">
                  <c:v>43328</c:v>
                </c:pt>
                <c:pt idx="165">
                  <c:v>43329</c:v>
                </c:pt>
                <c:pt idx="166">
                  <c:v>43332</c:v>
                </c:pt>
                <c:pt idx="167">
                  <c:v>43333</c:v>
                </c:pt>
                <c:pt idx="168">
                  <c:v>43334</c:v>
                </c:pt>
                <c:pt idx="169">
                  <c:v>43335</c:v>
                </c:pt>
                <c:pt idx="170">
                  <c:v>43336</c:v>
                </c:pt>
                <c:pt idx="171">
                  <c:v>43339</c:v>
                </c:pt>
                <c:pt idx="172">
                  <c:v>43340</c:v>
                </c:pt>
                <c:pt idx="173">
                  <c:v>43341</c:v>
                </c:pt>
                <c:pt idx="174">
                  <c:v>43342</c:v>
                </c:pt>
                <c:pt idx="175">
                  <c:v>43343</c:v>
                </c:pt>
                <c:pt idx="176">
                  <c:v>43346</c:v>
                </c:pt>
                <c:pt idx="177">
                  <c:v>43347</c:v>
                </c:pt>
                <c:pt idx="178">
                  <c:v>43348</c:v>
                </c:pt>
                <c:pt idx="179">
                  <c:v>43349</c:v>
                </c:pt>
                <c:pt idx="180">
                  <c:v>43350</c:v>
                </c:pt>
                <c:pt idx="181">
                  <c:v>43353</c:v>
                </c:pt>
                <c:pt idx="182">
                  <c:v>43354</c:v>
                </c:pt>
                <c:pt idx="183">
                  <c:v>43355</c:v>
                </c:pt>
                <c:pt idx="184">
                  <c:v>43356</c:v>
                </c:pt>
                <c:pt idx="185">
                  <c:v>43357</c:v>
                </c:pt>
                <c:pt idx="186">
                  <c:v>43360</c:v>
                </c:pt>
                <c:pt idx="187">
                  <c:v>43361</c:v>
                </c:pt>
                <c:pt idx="188">
                  <c:v>43362</c:v>
                </c:pt>
                <c:pt idx="189">
                  <c:v>43363</c:v>
                </c:pt>
                <c:pt idx="190">
                  <c:v>43364</c:v>
                </c:pt>
                <c:pt idx="191">
                  <c:v>43367</c:v>
                </c:pt>
                <c:pt idx="192">
                  <c:v>43368</c:v>
                </c:pt>
                <c:pt idx="193">
                  <c:v>43369</c:v>
                </c:pt>
                <c:pt idx="194">
                  <c:v>43370</c:v>
                </c:pt>
                <c:pt idx="195">
                  <c:v>43371</c:v>
                </c:pt>
                <c:pt idx="196">
                  <c:v>43373</c:v>
                </c:pt>
                <c:pt idx="197">
                  <c:v>43374</c:v>
                </c:pt>
                <c:pt idx="198">
                  <c:v>43375</c:v>
                </c:pt>
                <c:pt idx="199">
                  <c:v>43376</c:v>
                </c:pt>
                <c:pt idx="200">
                  <c:v>43377</c:v>
                </c:pt>
                <c:pt idx="201">
                  <c:v>43378</c:v>
                </c:pt>
                <c:pt idx="202">
                  <c:v>43381</c:v>
                </c:pt>
                <c:pt idx="203">
                  <c:v>43382</c:v>
                </c:pt>
                <c:pt idx="204">
                  <c:v>43383</c:v>
                </c:pt>
                <c:pt idx="205">
                  <c:v>43384</c:v>
                </c:pt>
                <c:pt idx="206">
                  <c:v>43385</c:v>
                </c:pt>
                <c:pt idx="207">
                  <c:v>43388</c:v>
                </c:pt>
                <c:pt idx="208">
                  <c:v>43389</c:v>
                </c:pt>
                <c:pt idx="209">
                  <c:v>43390</c:v>
                </c:pt>
                <c:pt idx="210">
                  <c:v>43391</c:v>
                </c:pt>
                <c:pt idx="211">
                  <c:v>43392</c:v>
                </c:pt>
                <c:pt idx="212">
                  <c:v>43395</c:v>
                </c:pt>
                <c:pt idx="213">
                  <c:v>43396</c:v>
                </c:pt>
                <c:pt idx="214">
                  <c:v>43397</c:v>
                </c:pt>
                <c:pt idx="215">
                  <c:v>43398</c:v>
                </c:pt>
                <c:pt idx="216">
                  <c:v>43399</c:v>
                </c:pt>
                <c:pt idx="217">
                  <c:v>43402</c:v>
                </c:pt>
                <c:pt idx="218">
                  <c:v>43403</c:v>
                </c:pt>
                <c:pt idx="219">
                  <c:v>43404</c:v>
                </c:pt>
                <c:pt idx="220">
                  <c:v>43405</c:v>
                </c:pt>
                <c:pt idx="221">
                  <c:v>43406</c:v>
                </c:pt>
                <c:pt idx="222">
                  <c:v>43409</c:v>
                </c:pt>
                <c:pt idx="223">
                  <c:v>43410</c:v>
                </c:pt>
                <c:pt idx="224">
                  <c:v>43411</c:v>
                </c:pt>
                <c:pt idx="225">
                  <c:v>43412</c:v>
                </c:pt>
                <c:pt idx="226">
                  <c:v>43413</c:v>
                </c:pt>
                <c:pt idx="227">
                  <c:v>43416</c:v>
                </c:pt>
                <c:pt idx="228">
                  <c:v>43417</c:v>
                </c:pt>
                <c:pt idx="229">
                  <c:v>43418</c:v>
                </c:pt>
                <c:pt idx="230">
                  <c:v>43419</c:v>
                </c:pt>
                <c:pt idx="231">
                  <c:v>43420</c:v>
                </c:pt>
                <c:pt idx="232">
                  <c:v>43423</c:v>
                </c:pt>
                <c:pt idx="233">
                  <c:v>43424</c:v>
                </c:pt>
                <c:pt idx="234">
                  <c:v>43425</c:v>
                </c:pt>
                <c:pt idx="235">
                  <c:v>43426</c:v>
                </c:pt>
                <c:pt idx="236">
                  <c:v>43427</c:v>
                </c:pt>
                <c:pt idx="237">
                  <c:v>43430</c:v>
                </c:pt>
                <c:pt idx="238">
                  <c:v>43431</c:v>
                </c:pt>
                <c:pt idx="239">
                  <c:v>43432</c:v>
                </c:pt>
                <c:pt idx="240">
                  <c:v>43433</c:v>
                </c:pt>
                <c:pt idx="241">
                  <c:v>43434</c:v>
                </c:pt>
                <c:pt idx="242">
                  <c:v>43437</c:v>
                </c:pt>
                <c:pt idx="243">
                  <c:v>43438</c:v>
                </c:pt>
                <c:pt idx="244">
                  <c:v>43439</c:v>
                </c:pt>
                <c:pt idx="245">
                  <c:v>43440</c:v>
                </c:pt>
                <c:pt idx="246">
                  <c:v>43441</c:v>
                </c:pt>
                <c:pt idx="247">
                  <c:v>43444</c:v>
                </c:pt>
                <c:pt idx="248">
                  <c:v>43445</c:v>
                </c:pt>
                <c:pt idx="249">
                  <c:v>43446</c:v>
                </c:pt>
                <c:pt idx="250">
                  <c:v>43447</c:v>
                </c:pt>
                <c:pt idx="251">
                  <c:v>43448</c:v>
                </c:pt>
                <c:pt idx="252">
                  <c:v>43451</c:v>
                </c:pt>
                <c:pt idx="253">
                  <c:v>43452</c:v>
                </c:pt>
                <c:pt idx="254">
                  <c:v>43453</c:v>
                </c:pt>
                <c:pt idx="255">
                  <c:v>43454</c:v>
                </c:pt>
                <c:pt idx="256">
                  <c:v>43455</c:v>
                </c:pt>
                <c:pt idx="257">
                  <c:v>43458</c:v>
                </c:pt>
                <c:pt idx="258">
                  <c:v>43460</c:v>
                </c:pt>
                <c:pt idx="259">
                  <c:v>43461</c:v>
                </c:pt>
                <c:pt idx="260">
                  <c:v>43462</c:v>
                </c:pt>
                <c:pt idx="261">
                  <c:v>43465</c:v>
                </c:pt>
                <c:pt idx="262">
                  <c:v>43467</c:v>
                </c:pt>
                <c:pt idx="263">
                  <c:v>43468</c:v>
                </c:pt>
                <c:pt idx="264">
                  <c:v>43469</c:v>
                </c:pt>
                <c:pt idx="265">
                  <c:v>43472</c:v>
                </c:pt>
                <c:pt idx="266">
                  <c:v>43473</c:v>
                </c:pt>
                <c:pt idx="267">
                  <c:v>43474</c:v>
                </c:pt>
                <c:pt idx="268">
                  <c:v>43475</c:v>
                </c:pt>
                <c:pt idx="269">
                  <c:v>43476</c:v>
                </c:pt>
                <c:pt idx="270">
                  <c:v>43479</c:v>
                </c:pt>
                <c:pt idx="271">
                  <c:v>43480</c:v>
                </c:pt>
                <c:pt idx="272">
                  <c:v>43481</c:v>
                </c:pt>
                <c:pt idx="273">
                  <c:v>43482</c:v>
                </c:pt>
                <c:pt idx="274">
                  <c:v>43483</c:v>
                </c:pt>
                <c:pt idx="275">
                  <c:v>43486</c:v>
                </c:pt>
                <c:pt idx="276">
                  <c:v>43487</c:v>
                </c:pt>
                <c:pt idx="277">
                  <c:v>43488</c:v>
                </c:pt>
                <c:pt idx="278">
                  <c:v>43489</c:v>
                </c:pt>
                <c:pt idx="279">
                  <c:v>43490</c:v>
                </c:pt>
                <c:pt idx="280">
                  <c:v>43493</c:v>
                </c:pt>
                <c:pt idx="281">
                  <c:v>43494</c:v>
                </c:pt>
                <c:pt idx="282">
                  <c:v>43495</c:v>
                </c:pt>
                <c:pt idx="283">
                  <c:v>43496</c:v>
                </c:pt>
                <c:pt idx="284">
                  <c:v>43497</c:v>
                </c:pt>
                <c:pt idx="285">
                  <c:v>43500</c:v>
                </c:pt>
                <c:pt idx="286">
                  <c:v>43501</c:v>
                </c:pt>
                <c:pt idx="287">
                  <c:v>43502</c:v>
                </c:pt>
                <c:pt idx="288">
                  <c:v>43503</c:v>
                </c:pt>
                <c:pt idx="289">
                  <c:v>43504</c:v>
                </c:pt>
                <c:pt idx="290">
                  <c:v>43507</c:v>
                </c:pt>
                <c:pt idx="291">
                  <c:v>43508</c:v>
                </c:pt>
                <c:pt idx="292">
                  <c:v>43509</c:v>
                </c:pt>
                <c:pt idx="293">
                  <c:v>43510</c:v>
                </c:pt>
                <c:pt idx="294">
                  <c:v>43511</c:v>
                </c:pt>
                <c:pt idx="295">
                  <c:v>43514</c:v>
                </c:pt>
                <c:pt idx="296">
                  <c:v>43515</c:v>
                </c:pt>
                <c:pt idx="297">
                  <c:v>43516</c:v>
                </c:pt>
                <c:pt idx="298">
                  <c:v>43517</c:v>
                </c:pt>
                <c:pt idx="299">
                  <c:v>43518</c:v>
                </c:pt>
                <c:pt idx="300">
                  <c:v>43521</c:v>
                </c:pt>
                <c:pt idx="301">
                  <c:v>43522</c:v>
                </c:pt>
                <c:pt idx="302">
                  <c:v>43523</c:v>
                </c:pt>
                <c:pt idx="303">
                  <c:v>43524</c:v>
                </c:pt>
                <c:pt idx="304">
                  <c:v>43525</c:v>
                </c:pt>
                <c:pt idx="305">
                  <c:v>43528</c:v>
                </c:pt>
                <c:pt idx="306">
                  <c:v>43529</c:v>
                </c:pt>
                <c:pt idx="307">
                  <c:v>43530</c:v>
                </c:pt>
                <c:pt idx="308">
                  <c:v>43531</c:v>
                </c:pt>
                <c:pt idx="309">
                  <c:v>43532</c:v>
                </c:pt>
                <c:pt idx="310">
                  <c:v>43535</c:v>
                </c:pt>
                <c:pt idx="311">
                  <c:v>43536</c:v>
                </c:pt>
                <c:pt idx="312">
                  <c:v>43537</c:v>
                </c:pt>
                <c:pt idx="313">
                  <c:v>43538</c:v>
                </c:pt>
                <c:pt idx="314">
                  <c:v>43539</c:v>
                </c:pt>
                <c:pt idx="315">
                  <c:v>43542</c:v>
                </c:pt>
                <c:pt idx="316">
                  <c:v>43543</c:v>
                </c:pt>
                <c:pt idx="317">
                  <c:v>43544</c:v>
                </c:pt>
                <c:pt idx="318">
                  <c:v>43545</c:v>
                </c:pt>
                <c:pt idx="319">
                  <c:v>43546</c:v>
                </c:pt>
                <c:pt idx="320">
                  <c:v>43549</c:v>
                </c:pt>
                <c:pt idx="321">
                  <c:v>43550</c:v>
                </c:pt>
                <c:pt idx="322">
                  <c:v>43551</c:v>
                </c:pt>
                <c:pt idx="323">
                  <c:v>43552</c:v>
                </c:pt>
                <c:pt idx="324">
                  <c:v>43553</c:v>
                </c:pt>
                <c:pt idx="325">
                  <c:v>43555</c:v>
                </c:pt>
                <c:pt idx="326">
                  <c:v>43556</c:v>
                </c:pt>
                <c:pt idx="327">
                  <c:v>43557</c:v>
                </c:pt>
                <c:pt idx="328">
                  <c:v>43558</c:v>
                </c:pt>
                <c:pt idx="329">
                  <c:v>43559</c:v>
                </c:pt>
                <c:pt idx="330">
                  <c:v>43560</c:v>
                </c:pt>
                <c:pt idx="331">
                  <c:v>43563</c:v>
                </c:pt>
                <c:pt idx="332">
                  <c:v>43564</c:v>
                </c:pt>
                <c:pt idx="333">
                  <c:v>43565</c:v>
                </c:pt>
                <c:pt idx="334">
                  <c:v>43566</c:v>
                </c:pt>
                <c:pt idx="335">
                  <c:v>43567</c:v>
                </c:pt>
                <c:pt idx="336">
                  <c:v>43570</c:v>
                </c:pt>
                <c:pt idx="337">
                  <c:v>43571</c:v>
                </c:pt>
                <c:pt idx="338">
                  <c:v>43572</c:v>
                </c:pt>
                <c:pt idx="339">
                  <c:v>43573</c:v>
                </c:pt>
                <c:pt idx="340">
                  <c:v>43577</c:v>
                </c:pt>
                <c:pt idx="341">
                  <c:v>43578</c:v>
                </c:pt>
                <c:pt idx="342">
                  <c:v>43579</c:v>
                </c:pt>
                <c:pt idx="343">
                  <c:v>43580</c:v>
                </c:pt>
                <c:pt idx="344">
                  <c:v>43581</c:v>
                </c:pt>
                <c:pt idx="345">
                  <c:v>43584</c:v>
                </c:pt>
                <c:pt idx="346">
                  <c:v>43585</c:v>
                </c:pt>
                <c:pt idx="347">
                  <c:v>43586</c:v>
                </c:pt>
                <c:pt idx="348">
                  <c:v>43587</c:v>
                </c:pt>
                <c:pt idx="349">
                  <c:v>43588</c:v>
                </c:pt>
                <c:pt idx="350">
                  <c:v>43591</c:v>
                </c:pt>
                <c:pt idx="351">
                  <c:v>43592</c:v>
                </c:pt>
                <c:pt idx="352">
                  <c:v>43593</c:v>
                </c:pt>
                <c:pt idx="353">
                  <c:v>43594</c:v>
                </c:pt>
                <c:pt idx="354">
                  <c:v>43595</c:v>
                </c:pt>
                <c:pt idx="355">
                  <c:v>43598</c:v>
                </c:pt>
                <c:pt idx="356">
                  <c:v>43599</c:v>
                </c:pt>
                <c:pt idx="357">
                  <c:v>43600</c:v>
                </c:pt>
                <c:pt idx="358">
                  <c:v>43601</c:v>
                </c:pt>
                <c:pt idx="359">
                  <c:v>43602</c:v>
                </c:pt>
                <c:pt idx="360">
                  <c:v>43605</c:v>
                </c:pt>
                <c:pt idx="361">
                  <c:v>43606</c:v>
                </c:pt>
                <c:pt idx="362">
                  <c:v>43607</c:v>
                </c:pt>
                <c:pt idx="363">
                  <c:v>43608</c:v>
                </c:pt>
                <c:pt idx="364">
                  <c:v>43609</c:v>
                </c:pt>
                <c:pt idx="365">
                  <c:v>43612</c:v>
                </c:pt>
                <c:pt idx="366">
                  <c:v>43613</c:v>
                </c:pt>
                <c:pt idx="367">
                  <c:v>43614</c:v>
                </c:pt>
                <c:pt idx="368">
                  <c:v>43615</c:v>
                </c:pt>
                <c:pt idx="369">
                  <c:v>43616</c:v>
                </c:pt>
                <c:pt idx="370">
                  <c:v>43619</c:v>
                </c:pt>
                <c:pt idx="371">
                  <c:v>43620</c:v>
                </c:pt>
                <c:pt idx="372">
                  <c:v>43621</c:v>
                </c:pt>
                <c:pt idx="373">
                  <c:v>43622</c:v>
                </c:pt>
                <c:pt idx="374">
                  <c:v>43623</c:v>
                </c:pt>
                <c:pt idx="375">
                  <c:v>43626</c:v>
                </c:pt>
                <c:pt idx="376">
                  <c:v>43627</c:v>
                </c:pt>
                <c:pt idx="377">
                  <c:v>43628</c:v>
                </c:pt>
                <c:pt idx="378">
                  <c:v>43629</c:v>
                </c:pt>
                <c:pt idx="379">
                  <c:v>43630</c:v>
                </c:pt>
                <c:pt idx="380">
                  <c:v>43633</c:v>
                </c:pt>
                <c:pt idx="381">
                  <c:v>43634</c:v>
                </c:pt>
                <c:pt idx="382">
                  <c:v>43635</c:v>
                </c:pt>
                <c:pt idx="383">
                  <c:v>43636</c:v>
                </c:pt>
                <c:pt idx="384">
                  <c:v>43637</c:v>
                </c:pt>
                <c:pt idx="385">
                  <c:v>43640</c:v>
                </c:pt>
                <c:pt idx="386">
                  <c:v>43641</c:v>
                </c:pt>
                <c:pt idx="387">
                  <c:v>43642</c:v>
                </c:pt>
                <c:pt idx="388">
                  <c:v>43643</c:v>
                </c:pt>
                <c:pt idx="389">
                  <c:v>43644</c:v>
                </c:pt>
                <c:pt idx="390">
                  <c:v>43646</c:v>
                </c:pt>
              </c:numCache>
            </c:numRef>
          </c:cat>
          <c:val>
            <c:numRef>
              <c:f>Sheet1!$B$2:$B$392</c:f>
              <c:numCache>
                <c:formatCode>General</c:formatCode>
                <c:ptCount val="391"/>
                <c:pt idx="0">
                  <c:v>61</c:v>
                </c:pt>
                <c:pt idx="1">
                  <c:v>60</c:v>
                </c:pt>
                <c:pt idx="2">
                  <c:v>60</c:v>
                </c:pt>
                <c:pt idx="3">
                  <c:v>60</c:v>
                </c:pt>
                <c:pt idx="4">
                  <c:v>59</c:v>
                </c:pt>
                <c:pt idx="5">
                  <c:v>59</c:v>
                </c:pt>
                <c:pt idx="6">
                  <c:v>58</c:v>
                </c:pt>
                <c:pt idx="7">
                  <c:v>58</c:v>
                </c:pt>
                <c:pt idx="8">
                  <c:v>58</c:v>
                </c:pt>
                <c:pt idx="9">
                  <c:v>58</c:v>
                </c:pt>
                <c:pt idx="10">
                  <c:v>57</c:v>
                </c:pt>
                <c:pt idx="11">
                  <c:v>57</c:v>
                </c:pt>
                <c:pt idx="12">
                  <c:v>58</c:v>
                </c:pt>
                <c:pt idx="13">
                  <c:v>58</c:v>
                </c:pt>
                <c:pt idx="14">
                  <c:v>58</c:v>
                </c:pt>
                <c:pt idx="15">
                  <c:v>58</c:v>
                </c:pt>
                <c:pt idx="16">
                  <c:v>58</c:v>
                </c:pt>
                <c:pt idx="17">
                  <c:v>57</c:v>
                </c:pt>
                <c:pt idx="18">
                  <c:v>58</c:v>
                </c:pt>
                <c:pt idx="19">
                  <c:v>57</c:v>
                </c:pt>
                <c:pt idx="20">
                  <c:v>57</c:v>
                </c:pt>
                <c:pt idx="21">
                  <c:v>56</c:v>
                </c:pt>
                <c:pt idx="22">
                  <c:v>57</c:v>
                </c:pt>
                <c:pt idx="23">
                  <c:v>56</c:v>
                </c:pt>
                <c:pt idx="24">
                  <c:v>56</c:v>
                </c:pt>
                <c:pt idx="25">
                  <c:v>56</c:v>
                </c:pt>
                <c:pt idx="26">
                  <c:v>58</c:v>
                </c:pt>
                <c:pt idx="27">
                  <c:v>58</c:v>
                </c:pt>
                <c:pt idx="28">
                  <c:v>59</c:v>
                </c:pt>
                <c:pt idx="29">
                  <c:v>62</c:v>
                </c:pt>
                <c:pt idx="30">
                  <c:v>62</c:v>
                </c:pt>
                <c:pt idx="31">
                  <c:v>65</c:v>
                </c:pt>
                <c:pt idx="32">
                  <c:v>65</c:v>
                </c:pt>
                <c:pt idx="33">
                  <c:v>65</c:v>
                </c:pt>
                <c:pt idx="34">
                  <c:v>65</c:v>
                </c:pt>
                <c:pt idx="35">
                  <c:v>65</c:v>
                </c:pt>
                <c:pt idx="36">
                  <c:v>66</c:v>
                </c:pt>
                <c:pt idx="37">
                  <c:v>66</c:v>
                </c:pt>
                <c:pt idx="38">
                  <c:v>67</c:v>
                </c:pt>
                <c:pt idx="39">
                  <c:v>68</c:v>
                </c:pt>
                <c:pt idx="40">
                  <c:v>68</c:v>
                </c:pt>
                <c:pt idx="41">
                  <c:v>68</c:v>
                </c:pt>
                <c:pt idx="42">
                  <c:v>68</c:v>
                </c:pt>
                <c:pt idx="43">
                  <c:v>70</c:v>
                </c:pt>
                <c:pt idx="44">
                  <c:v>72</c:v>
                </c:pt>
                <c:pt idx="45">
                  <c:v>72</c:v>
                </c:pt>
                <c:pt idx="46">
                  <c:v>71</c:v>
                </c:pt>
                <c:pt idx="47">
                  <c:v>72</c:v>
                </c:pt>
                <c:pt idx="48">
                  <c:v>72</c:v>
                </c:pt>
                <c:pt idx="49">
                  <c:v>73</c:v>
                </c:pt>
                <c:pt idx="50">
                  <c:v>74</c:v>
                </c:pt>
                <c:pt idx="51">
                  <c:v>75</c:v>
                </c:pt>
                <c:pt idx="52">
                  <c:v>76</c:v>
                </c:pt>
                <c:pt idx="53">
                  <c:v>77</c:v>
                </c:pt>
                <c:pt idx="54">
                  <c:v>77</c:v>
                </c:pt>
                <c:pt idx="55">
                  <c:v>78</c:v>
                </c:pt>
                <c:pt idx="56">
                  <c:v>78</c:v>
                </c:pt>
                <c:pt idx="57">
                  <c:v>78</c:v>
                </c:pt>
                <c:pt idx="58">
                  <c:v>80</c:v>
                </c:pt>
                <c:pt idx="59">
                  <c:v>81</c:v>
                </c:pt>
                <c:pt idx="60">
                  <c:v>82</c:v>
                </c:pt>
                <c:pt idx="61">
                  <c:v>82</c:v>
                </c:pt>
                <c:pt idx="62">
                  <c:v>82</c:v>
                </c:pt>
                <c:pt idx="63">
                  <c:v>82</c:v>
                </c:pt>
                <c:pt idx="64">
                  <c:v>84</c:v>
                </c:pt>
                <c:pt idx="65">
                  <c:v>83</c:v>
                </c:pt>
                <c:pt idx="66">
                  <c:v>82</c:v>
                </c:pt>
                <c:pt idx="67">
                  <c:v>82</c:v>
                </c:pt>
                <c:pt idx="68">
                  <c:v>80</c:v>
                </c:pt>
                <c:pt idx="69">
                  <c:v>80</c:v>
                </c:pt>
                <c:pt idx="70">
                  <c:v>79</c:v>
                </c:pt>
                <c:pt idx="71">
                  <c:v>78</c:v>
                </c:pt>
                <c:pt idx="72">
                  <c:v>78</c:v>
                </c:pt>
                <c:pt idx="73">
                  <c:v>77</c:v>
                </c:pt>
                <c:pt idx="74">
                  <c:v>76</c:v>
                </c:pt>
                <c:pt idx="75">
                  <c:v>75</c:v>
                </c:pt>
                <c:pt idx="76">
                  <c:v>74</c:v>
                </c:pt>
                <c:pt idx="77">
                  <c:v>74</c:v>
                </c:pt>
                <c:pt idx="78">
                  <c:v>74</c:v>
                </c:pt>
                <c:pt idx="79">
                  <c:v>74</c:v>
                </c:pt>
                <c:pt idx="80">
                  <c:v>74</c:v>
                </c:pt>
                <c:pt idx="81">
                  <c:v>74</c:v>
                </c:pt>
                <c:pt idx="82">
                  <c:v>74</c:v>
                </c:pt>
                <c:pt idx="83">
                  <c:v>74</c:v>
                </c:pt>
                <c:pt idx="84">
                  <c:v>74</c:v>
                </c:pt>
                <c:pt idx="85">
                  <c:v>75</c:v>
                </c:pt>
                <c:pt idx="86">
                  <c:v>75</c:v>
                </c:pt>
                <c:pt idx="87">
                  <c:v>75</c:v>
                </c:pt>
                <c:pt idx="88">
                  <c:v>76</c:v>
                </c:pt>
                <c:pt idx="89">
                  <c:v>76</c:v>
                </c:pt>
                <c:pt idx="90">
                  <c:v>76</c:v>
                </c:pt>
                <c:pt idx="91">
                  <c:v>76</c:v>
                </c:pt>
                <c:pt idx="92">
                  <c:v>76</c:v>
                </c:pt>
                <c:pt idx="93">
                  <c:v>75</c:v>
                </c:pt>
                <c:pt idx="94">
                  <c:v>74</c:v>
                </c:pt>
                <c:pt idx="95">
                  <c:v>74</c:v>
                </c:pt>
                <c:pt idx="96">
                  <c:v>74</c:v>
                </c:pt>
                <c:pt idx="97">
                  <c:v>74</c:v>
                </c:pt>
                <c:pt idx="98">
                  <c:v>74</c:v>
                </c:pt>
                <c:pt idx="99">
                  <c:v>74</c:v>
                </c:pt>
                <c:pt idx="100">
                  <c:v>74</c:v>
                </c:pt>
                <c:pt idx="101">
                  <c:v>74</c:v>
                </c:pt>
                <c:pt idx="102">
                  <c:v>74</c:v>
                </c:pt>
                <c:pt idx="103">
                  <c:v>74</c:v>
                </c:pt>
                <c:pt idx="104">
                  <c:v>75</c:v>
                </c:pt>
                <c:pt idx="105">
                  <c:v>75</c:v>
                </c:pt>
                <c:pt idx="106">
                  <c:v>77</c:v>
                </c:pt>
                <c:pt idx="107">
                  <c:v>78</c:v>
                </c:pt>
                <c:pt idx="108">
                  <c:v>80</c:v>
                </c:pt>
                <c:pt idx="109">
                  <c:v>79</c:v>
                </c:pt>
                <c:pt idx="110">
                  <c:v>79</c:v>
                </c:pt>
                <c:pt idx="111">
                  <c:v>79</c:v>
                </c:pt>
                <c:pt idx="112">
                  <c:v>79</c:v>
                </c:pt>
                <c:pt idx="113">
                  <c:v>80</c:v>
                </c:pt>
                <c:pt idx="114">
                  <c:v>80</c:v>
                </c:pt>
                <c:pt idx="115">
                  <c:v>80</c:v>
                </c:pt>
                <c:pt idx="116">
                  <c:v>80</c:v>
                </c:pt>
                <c:pt idx="117">
                  <c:v>80</c:v>
                </c:pt>
                <c:pt idx="118">
                  <c:v>80</c:v>
                </c:pt>
                <c:pt idx="119">
                  <c:v>79</c:v>
                </c:pt>
                <c:pt idx="120">
                  <c:v>80</c:v>
                </c:pt>
                <c:pt idx="121">
                  <c:v>81</c:v>
                </c:pt>
                <c:pt idx="122">
                  <c:v>81</c:v>
                </c:pt>
                <c:pt idx="123">
                  <c:v>83</c:v>
                </c:pt>
                <c:pt idx="124">
                  <c:v>83</c:v>
                </c:pt>
                <c:pt idx="125">
                  <c:v>84</c:v>
                </c:pt>
                <c:pt idx="126">
                  <c:v>84</c:v>
                </c:pt>
                <c:pt idx="127">
                  <c:v>84</c:v>
                </c:pt>
                <c:pt idx="128">
                  <c:v>85</c:v>
                </c:pt>
                <c:pt idx="129">
                  <c:v>84</c:v>
                </c:pt>
                <c:pt idx="130">
                  <c:v>86</c:v>
                </c:pt>
                <c:pt idx="131">
                  <c:v>86</c:v>
                </c:pt>
                <c:pt idx="132">
                  <c:v>86</c:v>
                </c:pt>
                <c:pt idx="133">
                  <c:v>86</c:v>
                </c:pt>
                <c:pt idx="134">
                  <c:v>85</c:v>
                </c:pt>
                <c:pt idx="135">
                  <c:v>85</c:v>
                </c:pt>
                <c:pt idx="136">
                  <c:v>84</c:v>
                </c:pt>
                <c:pt idx="137">
                  <c:v>83</c:v>
                </c:pt>
                <c:pt idx="138">
                  <c:v>83</c:v>
                </c:pt>
                <c:pt idx="139">
                  <c:v>82</c:v>
                </c:pt>
                <c:pt idx="140">
                  <c:v>82</c:v>
                </c:pt>
                <c:pt idx="141">
                  <c:v>81</c:v>
                </c:pt>
                <c:pt idx="142">
                  <c:v>81</c:v>
                </c:pt>
                <c:pt idx="143">
                  <c:v>80</c:v>
                </c:pt>
                <c:pt idx="144">
                  <c:v>80</c:v>
                </c:pt>
                <c:pt idx="145">
                  <c:v>80</c:v>
                </c:pt>
                <c:pt idx="146">
                  <c:v>79</c:v>
                </c:pt>
                <c:pt idx="147">
                  <c:v>78</c:v>
                </c:pt>
                <c:pt idx="148">
                  <c:v>77</c:v>
                </c:pt>
                <c:pt idx="149">
                  <c:v>76</c:v>
                </c:pt>
                <c:pt idx="150">
                  <c:v>76</c:v>
                </c:pt>
                <c:pt idx="151">
                  <c:v>75</c:v>
                </c:pt>
                <c:pt idx="152">
                  <c:v>76</c:v>
                </c:pt>
                <c:pt idx="153">
                  <c:v>75</c:v>
                </c:pt>
                <c:pt idx="154">
                  <c:v>75</c:v>
                </c:pt>
                <c:pt idx="155">
                  <c:v>74</c:v>
                </c:pt>
                <c:pt idx="156">
                  <c:v>74</c:v>
                </c:pt>
                <c:pt idx="157">
                  <c:v>73</c:v>
                </c:pt>
                <c:pt idx="158">
                  <c:v>73</c:v>
                </c:pt>
                <c:pt idx="159">
                  <c:v>74</c:v>
                </c:pt>
                <c:pt idx="160">
                  <c:v>75</c:v>
                </c:pt>
                <c:pt idx="161">
                  <c:v>76</c:v>
                </c:pt>
                <c:pt idx="162">
                  <c:v>76</c:v>
                </c:pt>
                <c:pt idx="163">
                  <c:v>76</c:v>
                </c:pt>
                <c:pt idx="164">
                  <c:v>76</c:v>
                </c:pt>
                <c:pt idx="165">
                  <c:v>75</c:v>
                </c:pt>
                <c:pt idx="166">
                  <c:v>75</c:v>
                </c:pt>
                <c:pt idx="167">
                  <c:v>75</c:v>
                </c:pt>
                <c:pt idx="168">
                  <c:v>75</c:v>
                </c:pt>
                <c:pt idx="169">
                  <c:v>75</c:v>
                </c:pt>
                <c:pt idx="170">
                  <c:v>75</c:v>
                </c:pt>
                <c:pt idx="171">
                  <c:v>75</c:v>
                </c:pt>
                <c:pt idx="172">
                  <c:v>74</c:v>
                </c:pt>
                <c:pt idx="173">
                  <c:v>74</c:v>
                </c:pt>
                <c:pt idx="174">
                  <c:v>75</c:v>
                </c:pt>
                <c:pt idx="175">
                  <c:v>76</c:v>
                </c:pt>
                <c:pt idx="176">
                  <c:v>76</c:v>
                </c:pt>
                <c:pt idx="177">
                  <c:v>76</c:v>
                </c:pt>
                <c:pt idx="178">
                  <c:v>76</c:v>
                </c:pt>
                <c:pt idx="179">
                  <c:v>76</c:v>
                </c:pt>
                <c:pt idx="180">
                  <c:v>76</c:v>
                </c:pt>
                <c:pt idx="181">
                  <c:v>76</c:v>
                </c:pt>
                <c:pt idx="182">
                  <c:v>75</c:v>
                </c:pt>
                <c:pt idx="183">
                  <c:v>74</c:v>
                </c:pt>
                <c:pt idx="184">
                  <c:v>74</c:v>
                </c:pt>
                <c:pt idx="185">
                  <c:v>73</c:v>
                </c:pt>
                <c:pt idx="186">
                  <c:v>72</c:v>
                </c:pt>
                <c:pt idx="187">
                  <c:v>72</c:v>
                </c:pt>
                <c:pt idx="188">
                  <c:v>71</c:v>
                </c:pt>
                <c:pt idx="189">
                  <c:v>70</c:v>
                </c:pt>
                <c:pt idx="190">
                  <c:v>70</c:v>
                </c:pt>
                <c:pt idx="191">
                  <c:v>71</c:v>
                </c:pt>
                <c:pt idx="192">
                  <c:v>70</c:v>
                </c:pt>
                <c:pt idx="193">
                  <c:v>70</c:v>
                </c:pt>
                <c:pt idx="194">
                  <c:v>69</c:v>
                </c:pt>
                <c:pt idx="195">
                  <c:v>68</c:v>
                </c:pt>
                <c:pt idx="196">
                  <c:v>70</c:v>
                </c:pt>
                <c:pt idx="197">
                  <c:v>71</c:v>
                </c:pt>
                <c:pt idx="198">
                  <c:v>71</c:v>
                </c:pt>
                <c:pt idx="199">
                  <c:v>71</c:v>
                </c:pt>
                <c:pt idx="200">
                  <c:v>71</c:v>
                </c:pt>
                <c:pt idx="201">
                  <c:v>72</c:v>
                </c:pt>
                <c:pt idx="202">
                  <c:v>72</c:v>
                </c:pt>
                <c:pt idx="203">
                  <c:v>72</c:v>
                </c:pt>
                <c:pt idx="204">
                  <c:v>72</c:v>
                </c:pt>
                <c:pt idx="205">
                  <c:v>75</c:v>
                </c:pt>
                <c:pt idx="206">
                  <c:v>75</c:v>
                </c:pt>
                <c:pt idx="207">
                  <c:v>74</c:v>
                </c:pt>
                <c:pt idx="208">
                  <c:v>75</c:v>
                </c:pt>
                <c:pt idx="209">
                  <c:v>75</c:v>
                </c:pt>
                <c:pt idx="210">
                  <c:v>75</c:v>
                </c:pt>
                <c:pt idx="211">
                  <c:v>76</c:v>
                </c:pt>
                <c:pt idx="212">
                  <c:v>76</c:v>
                </c:pt>
                <c:pt idx="213">
                  <c:v>78</c:v>
                </c:pt>
                <c:pt idx="214">
                  <c:v>76</c:v>
                </c:pt>
                <c:pt idx="215">
                  <c:v>79</c:v>
                </c:pt>
                <c:pt idx="216">
                  <c:v>80</c:v>
                </c:pt>
                <c:pt idx="217">
                  <c:v>80</c:v>
                </c:pt>
                <c:pt idx="218">
                  <c:v>81</c:v>
                </c:pt>
                <c:pt idx="219">
                  <c:v>82</c:v>
                </c:pt>
                <c:pt idx="220">
                  <c:v>83</c:v>
                </c:pt>
                <c:pt idx="221">
                  <c:v>82</c:v>
                </c:pt>
                <c:pt idx="222">
                  <c:v>83</c:v>
                </c:pt>
                <c:pt idx="223">
                  <c:v>82</c:v>
                </c:pt>
                <c:pt idx="224">
                  <c:v>81</c:v>
                </c:pt>
                <c:pt idx="225">
                  <c:v>81</c:v>
                </c:pt>
                <c:pt idx="226">
                  <c:v>82</c:v>
                </c:pt>
                <c:pt idx="227">
                  <c:v>82</c:v>
                </c:pt>
                <c:pt idx="228">
                  <c:v>84</c:v>
                </c:pt>
                <c:pt idx="229">
                  <c:v>86</c:v>
                </c:pt>
                <c:pt idx="230">
                  <c:v>90</c:v>
                </c:pt>
                <c:pt idx="231">
                  <c:v>91</c:v>
                </c:pt>
                <c:pt idx="232">
                  <c:v>93</c:v>
                </c:pt>
                <c:pt idx="233">
                  <c:v>96</c:v>
                </c:pt>
                <c:pt idx="234">
                  <c:v>96</c:v>
                </c:pt>
                <c:pt idx="235">
                  <c:v>96</c:v>
                </c:pt>
                <c:pt idx="236">
                  <c:v>96</c:v>
                </c:pt>
                <c:pt idx="237">
                  <c:v>96</c:v>
                </c:pt>
                <c:pt idx="238">
                  <c:v>97</c:v>
                </c:pt>
                <c:pt idx="239">
                  <c:v>99</c:v>
                </c:pt>
                <c:pt idx="240">
                  <c:v>99</c:v>
                </c:pt>
                <c:pt idx="241">
                  <c:v>102</c:v>
                </c:pt>
                <c:pt idx="242">
                  <c:v>102</c:v>
                </c:pt>
                <c:pt idx="243">
                  <c:v>104</c:v>
                </c:pt>
                <c:pt idx="244">
                  <c:v>104</c:v>
                </c:pt>
                <c:pt idx="245">
                  <c:v>108</c:v>
                </c:pt>
                <c:pt idx="246">
                  <c:v>109</c:v>
                </c:pt>
                <c:pt idx="247">
                  <c:v>110</c:v>
                </c:pt>
                <c:pt idx="248">
                  <c:v>109</c:v>
                </c:pt>
                <c:pt idx="249">
                  <c:v>109</c:v>
                </c:pt>
                <c:pt idx="250">
                  <c:v>107</c:v>
                </c:pt>
                <c:pt idx="251">
                  <c:v>108</c:v>
                </c:pt>
                <c:pt idx="252">
                  <c:v>107</c:v>
                </c:pt>
                <c:pt idx="253">
                  <c:v>108</c:v>
                </c:pt>
                <c:pt idx="254">
                  <c:v>107</c:v>
                </c:pt>
                <c:pt idx="255">
                  <c:v>109</c:v>
                </c:pt>
                <c:pt idx="256">
                  <c:v>111</c:v>
                </c:pt>
                <c:pt idx="257">
                  <c:v>111</c:v>
                </c:pt>
                <c:pt idx="258">
                  <c:v>112</c:v>
                </c:pt>
                <c:pt idx="259">
                  <c:v>113</c:v>
                </c:pt>
                <c:pt idx="260">
                  <c:v>113</c:v>
                </c:pt>
                <c:pt idx="261">
                  <c:v>114</c:v>
                </c:pt>
                <c:pt idx="262">
                  <c:v>114</c:v>
                </c:pt>
                <c:pt idx="263">
                  <c:v>117</c:v>
                </c:pt>
                <c:pt idx="264">
                  <c:v>117</c:v>
                </c:pt>
                <c:pt idx="265">
                  <c:v>116</c:v>
                </c:pt>
                <c:pt idx="266">
                  <c:v>114</c:v>
                </c:pt>
                <c:pt idx="267">
                  <c:v>113</c:v>
                </c:pt>
                <c:pt idx="268">
                  <c:v>111</c:v>
                </c:pt>
                <c:pt idx="269">
                  <c:v>110</c:v>
                </c:pt>
                <c:pt idx="270">
                  <c:v>110</c:v>
                </c:pt>
                <c:pt idx="271">
                  <c:v>109</c:v>
                </c:pt>
                <c:pt idx="272">
                  <c:v>107</c:v>
                </c:pt>
                <c:pt idx="273">
                  <c:v>105</c:v>
                </c:pt>
                <c:pt idx="274">
                  <c:v>103</c:v>
                </c:pt>
                <c:pt idx="275">
                  <c:v>103</c:v>
                </c:pt>
                <c:pt idx="276">
                  <c:v>101</c:v>
                </c:pt>
                <c:pt idx="277">
                  <c:v>99</c:v>
                </c:pt>
                <c:pt idx="278">
                  <c:v>98</c:v>
                </c:pt>
                <c:pt idx="279">
                  <c:v>96</c:v>
                </c:pt>
                <c:pt idx="280">
                  <c:v>94</c:v>
                </c:pt>
                <c:pt idx="281">
                  <c:v>94</c:v>
                </c:pt>
                <c:pt idx="282">
                  <c:v>93</c:v>
                </c:pt>
                <c:pt idx="283">
                  <c:v>94</c:v>
                </c:pt>
                <c:pt idx="284">
                  <c:v>92</c:v>
                </c:pt>
                <c:pt idx="285">
                  <c:v>91</c:v>
                </c:pt>
                <c:pt idx="286">
                  <c:v>90</c:v>
                </c:pt>
                <c:pt idx="287">
                  <c:v>89</c:v>
                </c:pt>
                <c:pt idx="288">
                  <c:v>90</c:v>
                </c:pt>
                <c:pt idx="289">
                  <c:v>90</c:v>
                </c:pt>
                <c:pt idx="290">
                  <c:v>90</c:v>
                </c:pt>
                <c:pt idx="291">
                  <c:v>89</c:v>
                </c:pt>
                <c:pt idx="292">
                  <c:v>88</c:v>
                </c:pt>
                <c:pt idx="293">
                  <c:v>88</c:v>
                </c:pt>
                <c:pt idx="294">
                  <c:v>88</c:v>
                </c:pt>
                <c:pt idx="295">
                  <c:v>88</c:v>
                </c:pt>
                <c:pt idx="296">
                  <c:v>87</c:v>
                </c:pt>
                <c:pt idx="297">
                  <c:v>87</c:v>
                </c:pt>
                <c:pt idx="298">
                  <c:v>87</c:v>
                </c:pt>
                <c:pt idx="299">
                  <c:v>86</c:v>
                </c:pt>
                <c:pt idx="300">
                  <c:v>86</c:v>
                </c:pt>
                <c:pt idx="301">
                  <c:v>86</c:v>
                </c:pt>
                <c:pt idx="302">
                  <c:v>85</c:v>
                </c:pt>
                <c:pt idx="303">
                  <c:v>84</c:v>
                </c:pt>
                <c:pt idx="304">
                  <c:v>83</c:v>
                </c:pt>
                <c:pt idx="305">
                  <c:v>81</c:v>
                </c:pt>
                <c:pt idx="306">
                  <c:v>81</c:v>
                </c:pt>
                <c:pt idx="307">
                  <c:v>81</c:v>
                </c:pt>
                <c:pt idx="308">
                  <c:v>81</c:v>
                </c:pt>
                <c:pt idx="309">
                  <c:v>81</c:v>
                </c:pt>
                <c:pt idx="310">
                  <c:v>81</c:v>
                </c:pt>
                <c:pt idx="311">
                  <c:v>80</c:v>
                </c:pt>
                <c:pt idx="312">
                  <c:v>79</c:v>
                </c:pt>
                <c:pt idx="313">
                  <c:v>78</c:v>
                </c:pt>
                <c:pt idx="314">
                  <c:v>78</c:v>
                </c:pt>
                <c:pt idx="315">
                  <c:v>77</c:v>
                </c:pt>
                <c:pt idx="316">
                  <c:v>76</c:v>
                </c:pt>
                <c:pt idx="317">
                  <c:v>76</c:v>
                </c:pt>
                <c:pt idx="318">
                  <c:v>76</c:v>
                </c:pt>
                <c:pt idx="319">
                  <c:v>76</c:v>
                </c:pt>
                <c:pt idx="320">
                  <c:v>75</c:v>
                </c:pt>
                <c:pt idx="321">
                  <c:v>75</c:v>
                </c:pt>
                <c:pt idx="322">
                  <c:v>76</c:v>
                </c:pt>
                <c:pt idx="323">
                  <c:v>76</c:v>
                </c:pt>
                <c:pt idx="324">
                  <c:v>76</c:v>
                </c:pt>
                <c:pt idx="325">
                  <c:v>79</c:v>
                </c:pt>
                <c:pt idx="326">
                  <c:v>78</c:v>
                </c:pt>
                <c:pt idx="327">
                  <c:v>78</c:v>
                </c:pt>
                <c:pt idx="328">
                  <c:v>78</c:v>
                </c:pt>
                <c:pt idx="329">
                  <c:v>78</c:v>
                </c:pt>
                <c:pt idx="330">
                  <c:v>77</c:v>
                </c:pt>
                <c:pt idx="331">
                  <c:v>77</c:v>
                </c:pt>
                <c:pt idx="332">
                  <c:v>76</c:v>
                </c:pt>
                <c:pt idx="333">
                  <c:v>76</c:v>
                </c:pt>
                <c:pt idx="334">
                  <c:v>75</c:v>
                </c:pt>
                <c:pt idx="335">
                  <c:v>74</c:v>
                </c:pt>
                <c:pt idx="336">
                  <c:v>74</c:v>
                </c:pt>
                <c:pt idx="337">
                  <c:v>73</c:v>
                </c:pt>
                <c:pt idx="338">
                  <c:v>73</c:v>
                </c:pt>
                <c:pt idx="339">
                  <c:v>74</c:v>
                </c:pt>
                <c:pt idx="340">
                  <c:v>74</c:v>
                </c:pt>
                <c:pt idx="341">
                  <c:v>73</c:v>
                </c:pt>
                <c:pt idx="342">
                  <c:v>73</c:v>
                </c:pt>
                <c:pt idx="343">
                  <c:v>74</c:v>
                </c:pt>
                <c:pt idx="344">
                  <c:v>74</c:v>
                </c:pt>
                <c:pt idx="345">
                  <c:v>73</c:v>
                </c:pt>
                <c:pt idx="346">
                  <c:v>74</c:v>
                </c:pt>
                <c:pt idx="347">
                  <c:v>74</c:v>
                </c:pt>
                <c:pt idx="348">
                  <c:v>75</c:v>
                </c:pt>
                <c:pt idx="349">
                  <c:v>75</c:v>
                </c:pt>
                <c:pt idx="350">
                  <c:v>75</c:v>
                </c:pt>
                <c:pt idx="351">
                  <c:v>75</c:v>
                </c:pt>
                <c:pt idx="352">
                  <c:v>76</c:v>
                </c:pt>
                <c:pt idx="353">
                  <c:v>77</c:v>
                </c:pt>
                <c:pt idx="354">
                  <c:v>78</c:v>
                </c:pt>
                <c:pt idx="355">
                  <c:v>79</c:v>
                </c:pt>
                <c:pt idx="356">
                  <c:v>79</c:v>
                </c:pt>
                <c:pt idx="357">
                  <c:v>79</c:v>
                </c:pt>
                <c:pt idx="358">
                  <c:v>79</c:v>
                </c:pt>
                <c:pt idx="359">
                  <c:v>79</c:v>
                </c:pt>
                <c:pt idx="360">
                  <c:v>80</c:v>
                </c:pt>
                <c:pt idx="361">
                  <c:v>80</c:v>
                </c:pt>
                <c:pt idx="362">
                  <c:v>80</c:v>
                </c:pt>
                <c:pt idx="363">
                  <c:v>82</c:v>
                </c:pt>
                <c:pt idx="364">
                  <c:v>82</c:v>
                </c:pt>
                <c:pt idx="365">
                  <c:v>82</c:v>
                </c:pt>
                <c:pt idx="366">
                  <c:v>83</c:v>
                </c:pt>
                <c:pt idx="367">
                  <c:v>83</c:v>
                </c:pt>
                <c:pt idx="368">
                  <c:v>85</c:v>
                </c:pt>
                <c:pt idx="369">
                  <c:v>88</c:v>
                </c:pt>
                <c:pt idx="370">
                  <c:v>89</c:v>
                </c:pt>
                <c:pt idx="371">
                  <c:v>88</c:v>
                </c:pt>
                <c:pt idx="372">
                  <c:v>88</c:v>
                </c:pt>
                <c:pt idx="373">
                  <c:v>88</c:v>
                </c:pt>
                <c:pt idx="374">
                  <c:v>89</c:v>
                </c:pt>
                <c:pt idx="375">
                  <c:v>88</c:v>
                </c:pt>
                <c:pt idx="376">
                  <c:v>89</c:v>
                </c:pt>
                <c:pt idx="377">
                  <c:v>87</c:v>
                </c:pt>
                <c:pt idx="378">
                  <c:v>87</c:v>
                </c:pt>
                <c:pt idx="379">
                  <c:v>87</c:v>
                </c:pt>
                <c:pt idx="380">
                  <c:v>87</c:v>
                </c:pt>
                <c:pt idx="381">
                  <c:v>85</c:v>
                </c:pt>
                <c:pt idx="382">
                  <c:v>85</c:v>
                </c:pt>
                <c:pt idx="383">
                  <c:v>84</c:v>
                </c:pt>
                <c:pt idx="384">
                  <c:v>83</c:v>
                </c:pt>
                <c:pt idx="385">
                  <c:v>81</c:v>
                </c:pt>
                <c:pt idx="386">
                  <c:v>81</c:v>
                </c:pt>
                <c:pt idx="387">
                  <c:v>80</c:v>
                </c:pt>
                <c:pt idx="388">
                  <c:v>80</c:v>
                </c:pt>
                <c:pt idx="389">
                  <c:v>80</c:v>
                </c:pt>
                <c:pt idx="390">
                  <c:v>81</c:v>
                </c:pt>
              </c:numCache>
            </c:numRef>
          </c:val>
          <c:smooth val="0"/>
          <c:extLst>
            <c:ext xmlns:c16="http://schemas.microsoft.com/office/drawing/2014/chart" uri="{C3380CC4-5D6E-409C-BE32-E72D297353CC}">
              <c16:uniqueId val="{00000000-CBF2-4EB9-A62A-DBCA50C911F6}"/>
            </c:ext>
          </c:extLst>
        </c:ser>
        <c:ser>
          <c:idx val="1"/>
          <c:order val="1"/>
          <c:tx>
            <c:strRef>
              <c:f>Sheet1!$C$1</c:f>
              <c:strCache>
                <c:ptCount val="1"/>
                <c:pt idx="0">
                  <c:v>0-5yr AAA ABS OAS</c:v>
                </c:pt>
              </c:strCache>
            </c:strRef>
          </c:tx>
          <c:marker>
            <c:symbol val="none"/>
          </c:marker>
          <c:cat>
            <c:numRef>
              <c:f>Sheet1!$A$2:$A$392</c:f>
              <c:numCache>
                <c:formatCode>m/d/yyyy</c:formatCode>
                <c:ptCount val="391"/>
                <c:pt idx="0">
                  <c:v>43100</c:v>
                </c:pt>
                <c:pt idx="1">
                  <c:v>43102</c:v>
                </c:pt>
                <c:pt idx="2">
                  <c:v>43103</c:v>
                </c:pt>
                <c:pt idx="3">
                  <c:v>43104</c:v>
                </c:pt>
                <c:pt idx="4">
                  <c:v>43105</c:v>
                </c:pt>
                <c:pt idx="5">
                  <c:v>43108</c:v>
                </c:pt>
                <c:pt idx="6">
                  <c:v>43109</c:v>
                </c:pt>
                <c:pt idx="7">
                  <c:v>43110</c:v>
                </c:pt>
                <c:pt idx="8">
                  <c:v>43111</c:v>
                </c:pt>
                <c:pt idx="9">
                  <c:v>43112</c:v>
                </c:pt>
                <c:pt idx="10">
                  <c:v>43115</c:v>
                </c:pt>
                <c:pt idx="11">
                  <c:v>43116</c:v>
                </c:pt>
                <c:pt idx="12">
                  <c:v>43117</c:v>
                </c:pt>
                <c:pt idx="13">
                  <c:v>43118</c:v>
                </c:pt>
                <c:pt idx="14">
                  <c:v>43119</c:v>
                </c:pt>
                <c:pt idx="15">
                  <c:v>43122</c:v>
                </c:pt>
                <c:pt idx="16">
                  <c:v>43123</c:v>
                </c:pt>
                <c:pt idx="17">
                  <c:v>43124</c:v>
                </c:pt>
                <c:pt idx="18">
                  <c:v>43125</c:v>
                </c:pt>
                <c:pt idx="19">
                  <c:v>43126</c:v>
                </c:pt>
                <c:pt idx="20">
                  <c:v>43129</c:v>
                </c:pt>
                <c:pt idx="21">
                  <c:v>43130</c:v>
                </c:pt>
                <c:pt idx="22">
                  <c:v>43131</c:v>
                </c:pt>
                <c:pt idx="23">
                  <c:v>43132</c:v>
                </c:pt>
                <c:pt idx="24">
                  <c:v>43133</c:v>
                </c:pt>
                <c:pt idx="25">
                  <c:v>43136</c:v>
                </c:pt>
                <c:pt idx="26">
                  <c:v>43137</c:v>
                </c:pt>
                <c:pt idx="27">
                  <c:v>43138</c:v>
                </c:pt>
                <c:pt idx="28">
                  <c:v>43139</c:v>
                </c:pt>
                <c:pt idx="29">
                  <c:v>43140</c:v>
                </c:pt>
                <c:pt idx="30">
                  <c:v>43143</c:v>
                </c:pt>
                <c:pt idx="31">
                  <c:v>43144</c:v>
                </c:pt>
                <c:pt idx="32">
                  <c:v>43145</c:v>
                </c:pt>
                <c:pt idx="33">
                  <c:v>43146</c:v>
                </c:pt>
                <c:pt idx="34">
                  <c:v>43147</c:v>
                </c:pt>
                <c:pt idx="35">
                  <c:v>43150</c:v>
                </c:pt>
                <c:pt idx="36">
                  <c:v>43151</c:v>
                </c:pt>
                <c:pt idx="37">
                  <c:v>43152</c:v>
                </c:pt>
                <c:pt idx="38">
                  <c:v>43153</c:v>
                </c:pt>
                <c:pt idx="39">
                  <c:v>43154</c:v>
                </c:pt>
                <c:pt idx="40">
                  <c:v>43157</c:v>
                </c:pt>
                <c:pt idx="41">
                  <c:v>43158</c:v>
                </c:pt>
                <c:pt idx="42">
                  <c:v>43159</c:v>
                </c:pt>
                <c:pt idx="43">
                  <c:v>43160</c:v>
                </c:pt>
                <c:pt idx="44">
                  <c:v>43161</c:v>
                </c:pt>
                <c:pt idx="45">
                  <c:v>43164</c:v>
                </c:pt>
                <c:pt idx="46">
                  <c:v>43165</c:v>
                </c:pt>
                <c:pt idx="47">
                  <c:v>43166</c:v>
                </c:pt>
                <c:pt idx="48">
                  <c:v>43167</c:v>
                </c:pt>
                <c:pt idx="49">
                  <c:v>43168</c:v>
                </c:pt>
                <c:pt idx="50">
                  <c:v>43171</c:v>
                </c:pt>
                <c:pt idx="51">
                  <c:v>43172</c:v>
                </c:pt>
                <c:pt idx="52">
                  <c:v>43173</c:v>
                </c:pt>
                <c:pt idx="53">
                  <c:v>43174</c:v>
                </c:pt>
                <c:pt idx="54">
                  <c:v>43175</c:v>
                </c:pt>
                <c:pt idx="55">
                  <c:v>43178</c:v>
                </c:pt>
                <c:pt idx="56">
                  <c:v>43179</c:v>
                </c:pt>
                <c:pt idx="57">
                  <c:v>43180</c:v>
                </c:pt>
                <c:pt idx="58">
                  <c:v>43181</c:v>
                </c:pt>
                <c:pt idx="59">
                  <c:v>43182</c:v>
                </c:pt>
                <c:pt idx="60">
                  <c:v>43185</c:v>
                </c:pt>
                <c:pt idx="61">
                  <c:v>43186</c:v>
                </c:pt>
                <c:pt idx="62">
                  <c:v>43187</c:v>
                </c:pt>
                <c:pt idx="63">
                  <c:v>43188</c:v>
                </c:pt>
                <c:pt idx="64">
                  <c:v>43190</c:v>
                </c:pt>
                <c:pt idx="65">
                  <c:v>43192</c:v>
                </c:pt>
                <c:pt idx="66">
                  <c:v>43193</c:v>
                </c:pt>
                <c:pt idx="67">
                  <c:v>43194</c:v>
                </c:pt>
                <c:pt idx="68">
                  <c:v>43195</c:v>
                </c:pt>
                <c:pt idx="69">
                  <c:v>43196</c:v>
                </c:pt>
                <c:pt idx="70">
                  <c:v>43199</c:v>
                </c:pt>
                <c:pt idx="71">
                  <c:v>43200</c:v>
                </c:pt>
                <c:pt idx="72">
                  <c:v>43201</c:v>
                </c:pt>
                <c:pt idx="73">
                  <c:v>43202</c:v>
                </c:pt>
                <c:pt idx="74">
                  <c:v>43203</c:v>
                </c:pt>
                <c:pt idx="75">
                  <c:v>43206</c:v>
                </c:pt>
                <c:pt idx="76">
                  <c:v>43207</c:v>
                </c:pt>
                <c:pt idx="77">
                  <c:v>43208</c:v>
                </c:pt>
                <c:pt idx="78">
                  <c:v>43209</c:v>
                </c:pt>
                <c:pt idx="79">
                  <c:v>43210</c:v>
                </c:pt>
                <c:pt idx="80">
                  <c:v>43213</c:v>
                </c:pt>
                <c:pt idx="81">
                  <c:v>43214</c:v>
                </c:pt>
                <c:pt idx="82">
                  <c:v>43215</c:v>
                </c:pt>
                <c:pt idx="83">
                  <c:v>43216</c:v>
                </c:pt>
                <c:pt idx="84">
                  <c:v>43217</c:v>
                </c:pt>
                <c:pt idx="85">
                  <c:v>43220</c:v>
                </c:pt>
                <c:pt idx="86">
                  <c:v>43221</c:v>
                </c:pt>
                <c:pt idx="87">
                  <c:v>43222</c:v>
                </c:pt>
                <c:pt idx="88">
                  <c:v>43223</c:v>
                </c:pt>
                <c:pt idx="89">
                  <c:v>43224</c:v>
                </c:pt>
                <c:pt idx="90">
                  <c:v>43227</c:v>
                </c:pt>
                <c:pt idx="91">
                  <c:v>43228</c:v>
                </c:pt>
                <c:pt idx="92">
                  <c:v>43229</c:v>
                </c:pt>
                <c:pt idx="93">
                  <c:v>43230</c:v>
                </c:pt>
                <c:pt idx="94">
                  <c:v>43231</c:v>
                </c:pt>
                <c:pt idx="95">
                  <c:v>43234</c:v>
                </c:pt>
                <c:pt idx="96">
                  <c:v>43235</c:v>
                </c:pt>
                <c:pt idx="97">
                  <c:v>43236</c:v>
                </c:pt>
                <c:pt idx="98">
                  <c:v>43237</c:v>
                </c:pt>
                <c:pt idx="99">
                  <c:v>43238</c:v>
                </c:pt>
                <c:pt idx="100">
                  <c:v>43241</c:v>
                </c:pt>
                <c:pt idx="101">
                  <c:v>43242</c:v>
                </c:pt>
                <c:pt idx="102">
                  <c:v>43243</c:v>
                </c:pt>
                <c:pt idx="103">
                  <c:v>43244</c:v>
                </c:pt>
                <c:pt idx="104">
                  <c:v>43245</c:v>
                </c:pt>
                <c:pt idx="105">
                  <c:v>43248</c:v>
                </c:pt>
                <c:pt idx="106">
                  <c:v>43249</c:v>
                </c:pt>
                <c:pt idx="107">
                  <c:v>43250</c:v>
                </c:pt>
                <c:pt idx="108">
                  <c:v>43251</c:v>
                </c:pt>
                <c:pt idx="109">
                  <c:v>43252</c:v>
                </c:pt>
                <c:pt idx="110">
                  <c:v>43255</c:v>
                </c:pt>
                <c:pt idx="111">
                  <c:v>43256</c:v>
                </c:pt>
                <c:pt idx="112">
                  <c:v>43257</c:v>
                </c:pt>
                <c:pt idx="113">
                  <c:v>43258</c:v>
                </c:pt>
                <c:pt idx="114">
                  <c:v>43259</c:v>
                </c:pt>
                <c:pt idx="115">
                  <c:v>43262</c:v>
                </c:pt>
                <c:pt idx="116">
                  <c:v>43263</c:v>
                </c:pt>
                <c:pt idx="117">
                  <c:v>43264</c:v>
                </c:pt>
                <c:pt idx="118">
                  <c:v>43265</c:v>
                </c:pt>
                <c:pt idx="119">
                  <c:v>43266</c:v>
                </c:pt>
                <c:pt idx="120">
                  <c:v>43269</c:v>
                </c:pt>
                <c:pt idx="121">
                  <c:v>43270</c:v>
                </c:pt>
                <c:pt idx="122">
                  <c:v>43271</c:v>
                </c:pt>
                <c:pt idx="123">
                  <c:v>43272</c:v>
                </c:pt>
                <c:pt idx="124">
                  <c:v>43273</c:v>
                </c:pt>
                <c:pt idx="125">
                  <c:v>43276</c:v>
                </c:pt>
                <c:pt idx="126">
                  <c:v>43277</c:v>
                </c:pt>
                <c:pt idx="127">
                  <c:v>43278</c:v>
                </c:pt>
                <c:pt idx="128">
                  <c:v>43279</c:v>
                </c:pt>
                <c:pt idx="129">
                  <c:v>43280</c:v>
                </c:pt>
                <c:pt idx="130">
                  <c:v>43281</c:v>
                </c:pt>
                <c:pt idx="131">
                  <c:v>43283</c:v>
                </c:pt>
                <c:pt idx="132">
                  <c:v>43284</c:v>
                </c:pt>
                <c:pt idx="133">
                  <c:v>43285</c:v>
                </c:pt>
                <c:pt idx="134">
                  <c:v>43286</c:v>
                </c:pt>
                <c:pt idx="135">
                  <c:v>43287</c:v>
                </c:pt>
                <c:pt idx="136">
                  <c:v>43290</c:v>
                </c:pt>
                <c:pt idx="137">
                  <c:v>43291</c:v>
                </c:pt>
                <c:pt idx="138">
                  <c:v>43292</c:v>
                </c:pt>
                <c:pt idx="139">
                  <c:v>43293</c:v>
                </c:pt>
                <c:pt idx="140">
                  <c:v>43294</c:v>
                </c:pt>
                <c:pt idx="141">
                  <c:v>43297</c:v>
                </c:pt>
                <c:pt idx="142">
                  <c:v>43298</c:v>
                </c:pt>
                <c:pt idx="143">
                  <c:v>43299</c:v>
                </c:pt>
                <c:pt idx="144">
                  <c:v>43300</c:v>
                </c:pt>
                <c:pt idx="145">
                  <c:v>43301</c:v>
                </c:pt>
                <c:pt idx="146">
                  <c:v>43304</c:v>
                </c:pt>
                <c:pt idx="147">
                  <c:v>43305</c:v>
                </c:pt>
                <c:pt idx="148">
                  <c:v>43306</c:v>
                </c:pt>
                <c:pt idx="149">
                  <c:v>43307</c:v>
                </c:pt>
                <c:pt idx="150">
                  <c:v>43308</c:v>
                </c:pt>
                <c:pt idx="151">
                  <c:v>43311</c:v>
                </c:pt>
                <c:pt idx="152">
                  <c:v>43312</c:v>
                </c:pt>
                <c:pt idx="153">
                  <c:v>43313</c:v>
                </c:pt>
                <c:pt idx="154">
                  <c:v>43314</c:v>
                </c:pt>
                <c:pt idx="155">
                  <c:v>43315</c:v>
                </c:pt>
                <c:pt idx="156">
                  <c:v>43318</c:v>
                </c:pt>
                <c:pt idx="157">
                  <c:v>43319</c:v>
                </c:pt>
                <c:pt idx="158">
                  <c:v>43320</c:v>
                </c:pt>
                <c:pt idx="159">
                  <c:v>43321</c:v>
                </c:pt>
                <c:pt idx="160">
                  <c:v>43322</c:v>
                </c:pt>
                <c:pt idx="161">
                  <c:v>43325</c:v>
                </c:pt>
                <c:pt idx="162">
                  <c:v>43326</c:v>
                </c:pt>
                <c:pt idx="163">
                  <c:v>43327</c:v>
                </c:pt>
                <c:pt idx="164">
                  <c:v>43328</c:v>
                </c:pt>
                <c:pt idx="165">
                  <c:v>43329</c:v>
                </c:pt>
                <c:pt idx="166">
                  <c:v>43332</c:v>
                </c:pt>
                <c:pt idx="167">
                  <c:v>43333</c:v>
                </c:pt>
                <c:pt idx="168">
                  <c:v>43334</c:v>
                </c:pt>
                <c:pt idx="169">
                  <c:v>43335</c:v>
                </c:pt>
                <c:pt idx="170">
                  <c:v>43336</c:v>
                </c:pt>
                <c:pt idx="171">
                  <c:v>43339</c:v>
                </c:pt>
                <c:pt idx="172">
                  <c:v>43340</c:v>
                </c:pt>
                <c:pt idx="173">
                  <c:v>43341</c:v>
                </c:pt>
                <c:pt idx="174">
                  <c:v>43342</c:v>
                </c:pt>
                <c:pt idx="175">
                  <c:v>43343</c:v>
                </c:pt>
                <c:pt idx="176">
                  <c:v>43346</c:v>
                </c:pt>
                <c:pt idx="177">
                  <c:v>43347</c:v>
                </c:pt>
                <c:pt idx="178">
                  <c:v>43348</c:v>
                </c:pt>
                <c:pt idx="179">
                  <c:v>43349</c:v>
                </c:pt>
                <c:pt idx="180">
                  <c:v>43350</c:v>
                </c:pt>
                <c:pt idx="181">
                  <c:v>43353</c:v>
                </c:pt>
                <c:pt idx="182">
                  <c:v>43354</c:v>
                </c:pt>
                <c:pt idx="183">
                  <c:v>43355</c:v>
                </c:pt>
                <c:pt idx="184">
                  <c:v>43356</c:v>
                </c:pt>
                <c:pt idx="185">
                  <c:v>43357</c:v>
                </c:pt>
                <c:pt idx="186">
                  <c:v>43360</c:v>
                </c:pt>
                <c:pt idx="187">
                  <c:v>43361</c:v>
                </c:pt>
                <c:pt idx="188">
                  <c:v>43362</c:v>
                </c:pt>
                <c:pt idx="189">
                  <c:v>43363</c:v>
                </c:pt>
                <c:pt idx="190">
                  <c:v>43364</c:v>
                </c:pt>
                <c:pt idx="191">
                  <c:v>43367</c:v>
                </c:pt>
                <c:pt idx="192">
                  <c:v>43368</c:v>
                </c:pt>
                <c:pt idx="193">
                  <c:v>43369</c:v>
                </c:pt>
                <c:pt idx="194">
                  <c:v>43370</c:v>
                </c:pt>
                <c:pt idx="195">
                  <c:v>43371</c:v>
                </c:pt>
                <c:pt idx="196">
                  <c:v>43373</c:v>
                </c:pt>
                <c:pt idx="197">
                  <c:v>43374</c:v>
                </c:pt>
                <c:pt idx="198">
                  <c:v>43375</c:v>
                </c:pt>
                <c:pt idx="199">
                  <c:v>43376</c:v>
                </c:pt>
                <c:pt idx="200">
                  <c:v>43377</c:v>
                </c:pt>
                <c:pt idx="201">
                  <c:v>43378</c:v>
                </c:pt>
                <c:pt idx="202">
                  <c:v>43381</c:v>
                </c:pt>
                <c:pt idx="203">
                  <c:v>43382</c:v>
                </c:pt>
                <c:pt idx="204">
                  <c:v>43383</c:v>
                </c:pt>
                <c:pt idx="205">
                  <c:v>43384</c:v>
                </c:pt>
                <c:pt idx="206">
                  <c:v>43385</c:v>
                </c:pt>
                <c:pt idx="207">
                  <c:v>43388</c:v>
                </c:pt>
                <c:pt idx="208">
                  <c:v>43389</c:v>
                </c:pt>
                <c:pt idx="209">
                  <c:v>43390</c:v>
                </c:pt>
                <c:pt idx="210">
                  <c:v>43391</c:v>
                </c:pt>
                <c:pt idx="211">
                  <c:v>43392</c:v>
                </c:pt>
                <c:pt idx="212">
                  <c:v>43395</c:v>
                </c:pt>
                <c:pt idx="213">
                  <c:v>43396</c:v>
                </c:pt>
                <c:pt idx="214">
                  <c:v>43397</c:v>
                </c:pt>
                <c:pt idx="215">
                  <c:v>43398</c:v>
                </c:pt>
                <c:pt idx="216">
                  <c:v>43399</c:v>
                </c:pt>
                <c:pt idx="217">
                  <c:v>43402</c:v>
                </c:pt>
                <c:pt idx="218">
                  <c:v>43403</c:v>
                </c:pt>
                <c:pt idx="219">
                  <c:v>43404</c:v>
                </c:pt>
                <c:pt idx="220">
                  <c:v>43405</c:v>
                </c:pt>
                <c:pt idx="221">
                  <c:v>43406</c:v>
                </c:pt>
                <c:pt idx="222">
                  <c:v>43409</c:v>
                </c:pt>
                <c:pt idx="223">
                  <c:v>43410</c:v>
                </c:pt>
                <c:pt idx="224">
                  <c:v>43411</c:v>
                </c:pt>
                <c:pt idx="225">
                  <c:v>43412</c:v>
                </c:pt>
                <c:pt idx="226">
                  <c:v>43413</c:v>
                </c:pt>
                <c:pt idx="227">
                  <c:v>43416</c:v>
                </c:pt>
                <c:pt idx="228">
                  <c:v>43417</c:v>
                </c:pt>
                <c:pt idx="229">
                  <c:v>43418</c:v>
                </c:pt>
                <c:pt idx="230">
                  <c:v>43419</c:v>
                </c:pt>
                <c:pt idx="231">
                  <c:v>43420</c:v>
                </c:pt>
                <c:pt idx="232">
                  <c:v>43423</c:v>
                </c:pt>
                <c:pt idx="233">
                  <c:v>43424</c:v>
                </c:pt>
                <c:pt idx="234">
                  <c:v>43425</c:v>
                </c:pt>
                <c:pt idx="235">
                  <c:v>43426</c:v>
                </c:pt>
                <c:pt idx="236">
                  <c:v>43427</c:v>
                </c:pt>
                <c:pt idx="237">
                  <c:v>43430</c:v>
                </c:pt>
                <c:pt idx="238">
                  <c:v>43431</c:v>
                </c:pt>
                <c:pt idx="239">
                  <c:v>43432</c:v>
                </c:pt>
                <c:pt idx="240">
                  <c:v>43433</c:v>
                </c:pt>
                <c:pt idx="241">
                  <c:v>43434</c:v>
                </c:pt>
                <c:pt idx="242">
                  <c:v>43437</c:v>
                </c:pt>
                <c:pt idx="243">
                  <c:v>43438</c:v>
                </c:pt>
                <c:pt idx="244">
                  <c:v>43439</c:v>
                </c:pt>
                <c:pt idx="245">
                  <c:v>43440</c:v>
                </c:pt>
                <c:pt idx="246">
                  <c:v>43441</c:v>
                </c:pt>
                <c:pt idx="247">
                  <c:v>43444</c:v>
                </c:pt>
                <c:pt idx="248">
                  <c:v>43445</c:v>
                </c:pt>
                <c:pt idx="249">
                  <c:v>43446</c:v>
                </c:pt>
                <c:pt idx="250">
                  <c:v>43447</c:v>
                </c:pt>
                <c:pt idx="251">
                  <c:v>43448</c:v>
                </c:pt>
                <c:pt idx="252">
                  <c:v>43451</c:v>
                </c:pt>
                <c:pt idx="253">
                  <c:v>43452</c:v>
                </c:pt>
                <c:pt idx="254">
                  <c:v>43453</c:v>
                </c:pt>
                <c:pt idx="255">
                  <c:v>43454</c:v>
                </c:pt>
                <c:pt idx="256">
                  <c:v>43455</c:v>
                </c:pt>
                <c:pt idx="257">
                  <c:v>43458</c:v>
                </c:pt>
                <c:pt idx="258">
                  <c:v>43460</c:v>
                </c:pt>
                <c:pt idx="259">
                  <c:v>43461</c:v>
                </c:pt>
                <c:pt idx="260">
                  <c:v>43462</c:v>
                </c:pt>
                <c:pt idx="261">
                  <c:v>43465</c:v>
                </c:pt>
                <c:pt idx="262">
                  <c:v>43467</c:v>
                </c:pt>
                <c:pt idx="263">
                  <c:v>43468</c:v>
                </c:pt>
                <c:pt idx="264">
                  <c:v>43469</c:v>
                </c:pt>
                <c:pt idx="265">
                  <c:v>43472</c:v>
                </c:pt>
                <c:pt idx="266">
                  <c:v>43473</c:v>
                </c:pt>
                <c:pt idx="267">
                  <c:v>43474</c:v>
                </c:pt>
                <c:pt idx="268">
                  <c:v>43475</c:v>
                </c:pt>
                <c:pt idx="269">
                  <c:v>43476</c:v>
                </c:pt>
                <c:pt idx="270">
                  <c:v>43479</c:v>
                </c:pt>
                <c:pt idx="271">
                  <c:v>43480</c:v>
                </c:pt>
                <c:pt idx="272">
                  <c:v>43481</c:v>
                </c:pt>
                <c:pt idx="273">
                  <c:v>43482</c:v>
                </c:pt>
                <c:pt idx="274">
                  <c:v>43483</c:v>
                </c:pt>
                <c:pt idx="275">
                  <c:v>43486</c:v>
                </c:pt>
                <c:pt idx="276">
                  <c:v>43487</c:v>
                </c:pt>
                <c:pt idx="277">
                  <c:v>43488</c:v>
                </c:pt>
                <c:pt idx="278">
                  <c:v>43489</c:v>
                </c:pt>
                <c:pt idx="279">
                  <c:v>43490</c:v>
                </c:pt>
                <c:pt idx="280">
                  <c:v>43493</c:v>
                </c:pt>
                <c:pt idx="281">
                  <c:v>43494</c:v>
                </c:pt>
                <c:pt idx="282">
                  <c:v>43495</c:v>
                </c:pt>
                <c:pt idx="283">
                  <c:v>43496</c:v>
                </c:pt>
                <c:pt idx="284">
                  <c:v>43497</c:v>
                </c:pt>
                <c:pt idx="285">
                  <c:v>43500</c:v>
                </c:pt>
                <c:pt idx="286">
                  <c:v>43501</c:v>
                </c:pt>
                <c:pt idx="287">
                  <c:v>43502</c:v>
                </c:pt>
                <c:pt idx="288">
                  <c:v>43503</c:v>
                </c:pt>
                <c:pt idx="289">
                  <c:v>43504</c:v>
                </c:pt>
                <c:pt idx="290">
                  <c:v>43507</c:v>
                </c:pt>
                <c:pt idx="291">
                  <c:v>43508</c:v>
                </c:pt>
                <c:pt idx="292">
                  <c:v>43509</c:v>
                </c:pt>
                <c:pt idx="293">
                  <c:v>43510</c:v>
                </c:pt>
                <c:pt idx="294">
                  <c:v>43511</c:v>
                </c:pt>
                <c:pt idx="295">
                  <c:v>43514</c:v>
                </c:pt>
                <c:pt idx="296">
                  <c:v>43515</c:v>
                </c:pt>
                <c:pt idx="297">
                  <c:v>43516</c:v>
                </c:pt>
                <c:pt idx="298">
                  <c:v>43517</c:v>
                </c:pt>
                <c:pt idx="299">
                  <c:v>43518</c:v>
                </c:pt>
                <c:pt idx="300">
                  <c:v>43521</c:v>
                </c:pt>
                <c:pt idx="301">
                  <c:v>43522</c:v>
                </c:pt>
                <c:pt idx="302">
                  <c:v>43523</c:v>
                </c:pt>
                <c:pt idx="303">
                  <c:v>43524</c:v>
                </c:pt>
                <c:pt idx="304">
                  <c:v>43525</c:v>
                </c:pt>
                <c:pt idx="305">
                  <c:v>43528</c:v>
                </c:pt>
                <c:pt idx="306">
                  <c:v>43529</c:v>
                </c:pt>
                <c:pt idx="307">
                  <c:v>43530</c:v>
                </c:pt>
                <c:pt idx="308">
                  <c:v>43531</c:v>
                </c:pt>
                <c:pt idx="309">
                  <c:v>43532</c:v>
                </c:pt>
                <c:pt idx="310">
                  <c:v>43535</c:v>
                </c:pt>
                <c:pt idx="311">
                  <c:v>43536</c:v>
                </c:pt>
                <c:pt idx="312">
                  <c:v>43537</c:v>
                </c:pt>
                <c:pt idx="313">
                  <c:v>43538</c:v>
                </c:pt>
                <c:pt idx="314">
                  <c:v>43539</c:v>
                </c:pt>
                <c:pt idx="315">
                  <c:v>43542</c:v>
                </c:pt>
                <c:pt idx="316">
                  <c:v>43543</c:v>
                </c:pt>
                <c:pt idx="317">
                  <c:v>43544</c:v>
                </c:pt>
                <c:pt idx="318">
                  <c:v>43545</c:v>
                </c:pt>
                <c:pt idx="319">
                  <c:v>43546</c:v>
                </c:pt>
                <c:pt idx="320">
                  <c:v>43549</c:v>
                </c:pt>
                <c:pt idx="321">
                  <c:v>43550</c:v>
                </c:pt>
                <c:pt idx="322">
                  <c:v>43551</c:v>
                </c:pt>
                <c:pt idx="323">
                  <c:v>43552</c:v>
                </c:pt>
                <c:pt idx="324">
                  <c:v>43553</c:v>
                </c:pt>
                <c:pt idx="325">
                  <c:v>43555</c:v>
                </c:pt>
                <c:pt idx="326">
                  <c:v>43556</c:v>
                </c:pt>
                <c:pt idx="327">
                  <c:v>43557</c:v>
                </c:pt>
                <c:pt idx="328">
                  <c:v>43558</c:v>
                </c:pt>
                <c:pt idx="329">
                  <c:v>43559</c:v>
                </c:pt>
                <c:pt idx="330">
                  <c:v>43560</c:v>
                </c:pt>
                <c:pt idx="331">
                  <c:v>43563</c:v>
                </c:pt>
                <c:pt idx="332">
                  <c:v>43564</c:v>
                </c:pt>
                <c:pt idx="333">
                  <c:v>43565</c:v>
                </c:pt>
                <c:pt idx="334">
                  <c:v>43566</c:v>
                </c:pt>
                <c:pt idx="335">
                  <c:v>43567</c:v>
                </c:pt>
                <c:pt idx="336">
                  <c:v>43570</c:v>
                </c:pt>
                <c:pt idx="337">
                  <c:v>43571</c:v>
                </c:pt>
                <c:pt idx="338">
                  <c:v>43572</c:v>
                </c:pt>
                <c:pt idx="339">
                  <c:v>43573</c:v>
                </c:pt>
                <c:pt idx="340">
                  <c:v>43577</c:v>
                </c:pt>
                <c:pt idx="341">
                  <c:v>43578</c:v>
                </c:pt>
                <c:pt idx="342">
                  <c:v>43579</c:v>
                </c:pt>
                <c:pt idx="343">
                  <c:v>43580</c:v>
                </c:pt>
                <c:pt idx="344">
                  <c:v>43581</c:v>
                </c:pt>
                <c:pt idx="345">
                  <c:v>43584</c:v>
                </c:pt>
                <c:pt idx="346">
                  <c:v>43585</c:v>
                </c:pt>
                <c:pt idx="347">
                  <c:v>43586</c:v>
                </c:pt>
                <c:pt idx="348">
                  <c:v>43587</c:v>
                </c:pt>
                <c:pt idx="349">
                  <c:v>43588</c:v>
                </c:pt>
                <c:pt idx="350">
                  <c:v>43591</c:v>
                </c:pt>
                <c:pt idx="351">
                  <c:v>43592</c:v>
                </c:pt>
                <c:pt idx="352">
                  <c:v>43593</c:v>
                </c:pt>
                <c:pt idx="353">
                  <c:v>43594</c:v>
                </c:pt>
                <c:pt idx="354">
                  <c:v>43595</c:v>
                </c:pt>
                <c:pt idx="355">
                  <c:v>43598</c:v>
                </c:pt>
                <c:pt idx="356">
                  <c:v>43599</c:v>
                </c:pt>
                <c:pt idx="357">
                  <c:v>43600</c:v>
                </c:pt>
                <c:pt idx="358">
                  <c:v>43601</c:v>
                </c:pt>
                <c:pt idx="359">
                  <c:v>43602</c:v>
                </c:pt>
                <c:pt idx="360">
                  <c:v>43605</c:v>
                </c:pt>
                <c:pt idx="361">
                  <c:v>43606</c:v>
                </c:pt>
                <c:pt idx="362">
                  <c:v>43607</c:v>
                </c:pt>
                <c:pt idx="363">
                  <c:v>43608</c:v>
                </c:pt>
                <c:pt idx="364">
                  <c:v>43609</c:v>
                </c:pt>
                <c:pt idx="365">
                  <c:v>43612</c:v>
                </c:pt>
                <c:pt idx="366">
                  <c:v>43613</c:v>
                </c:pt>
                <c:pt idx="367">
                  <c:v>43614</c:v>
                </c:pt>
                <c:pt idx="368">
                  <c:v>43615</c:v>
                </c:pt>
                <c:pt idx="369">
                  <c:v>43616</c:v>
                </c:pt>
                <c:pt idx="370">
                  <c:v>43619</c:v>
                </c:pt>
                <c:pt idx="371">
                  <c:v>43620</c:v>
                </c:pt>
                <c:pt idx="372">
                  <c:v>43621</c:v>
                </c:pt>
                <c:pt idx="373">
                  <c:v>43622</c:v>
                </c:pt>
                <c:pt idx="374">
                  <c:v>43623</c:v>
                </c:pt>
                <c:pt idx="375">
                  <c:v>43626</c:v>
                </c:pt>
                <c:pt idx="376">
                  <c:v>43627</c:v>
                </c:pt>
                <c:pt idx="377">
                  <c:v>43628</c:v>
                </c:pt>
                <c:pt idx="378">
                  <c:v>43629</c:v>
                </c:pt>
                <c:pt idx="379">
                  <c:v>43630</c:v>
                </c:pt>
                <c:pt idx="380">
                  <c:v>43633</c:v>
                </c:pt>
                <c:pt idx="381">
                  <c:v>43634</c:v>
                </c:pt>
                <c:pt idx="382">
                  <c:v>43635</c:v>
                </c:pt>
                <c:pt idx="383">
                  <c:v>43636</c:v>
                </c:pt>
                <c:pt idx="384">
                  <c:v>43637</c:v>
                </c:pt>
                <c:pt idx="385">
                  <c:v>43640</c:v>
                </c:pt>
                <c:pt idx="386">
                  <c:v>43641</c:v>
                </c:pt>
                <c:pt idx="387">
                  <c:v>43642</c:v>
                </c:pt>
                <c:pt idx="388">
                  <c:v>43643</c:v>
                </c:pt>
                <c:pt idx="389">
                  <c:v>43644</c:v>
                </c:pt>
                <c:pt idx="390">
                  <c:v>43646</c:v>
                </c:pt>
              </c:numCache>
            </c:numRef>
          </c:cat>
          <c:val>
            <c:numRef>
              <c:f>Sheet1!$C$2:$C$392</c:f>
              <c:numCache>
                <c:formatCode>General</c:formatCode>
                <c:ptCount val="391"/>
                <c:pt idx="0">
                  <c:v>36</c:v>
                </c:pt>
                <c:pt idx="1">
                  <c:v>36</c:v>
                </c:pt>
                <c:pt idx="2">
                  <c:v>35</c:v>
                </c:pt>
                <c:pt idx="3">
                  <c:v>35</c:v>
                </c:pt>
                <c:pt idx="4">
                  <c:v>34</c:v>
                </c:pt>
                <c:pt idx="5">
                  <c:v>35</c:v>
                </c:pt>
                <c:pt idx="6">
                  <c:v>35</c:v>
                </c:pt>
                <c:pt idx="7">
                  <c:v>35</c:v>
                </c:pt>
                <c:pt idx="8">
                  <c:v>36</c:v>
                </c:pt>
                <c:pt idx="9">
                  <c:v>36</c:v>
                </c:pt>
                <c:pt idx="10">
                  <c:v>36</c:v>
                </c:pt>
                <c:pt idx="11">
                  <c:v>37</c:v>
                </c:pt>
                <c:pt idx="12">
                  <c:v>36</c:v>
                </c:pt>
                <c:pt idx="13">
                  <c:v>36</c:v>
                </c:pt>
                <c:pt idx="14">
                  <c:v>35</c:v>
                </c:pt>
                <c:pt idx="15">
                  <c:v>34</c:v>
                </c:pt>
                <c:pt idx="16">
                  <c:v>35</c:v>
                </c:pt>
                <c:pt idx="17">
                  <c:v>34</c:v>
                </c:pt>
                <c:pt idx="18">
                  <c:v>34</c:v>
                </c:pt>
                <c:pt idx="19">
                  <c:v>34</c:v>
                </c:pt>
                <c:pt idx="20">
                  <c:v>33</c:v>
                </c:pt>
                <c:pt idx="21">
                  <c:v>34</c:v>
                </c:pt>
                <c:pt idx="22">
                  <c:v>34</c:v>
                </c:pt>
                <c:pt idx="23">
                  <c:v>33</c:v>
                </c:pt>
                <c:pt idx="24">
                  <c:v>34</c:v>
                </c:pt>
                <c:pt idx="25">
                  <c:v>35</c:v>
                </c:pt>
                <c:pt idx="26">
                  <c:v>34</c:v>
                </c:pt>
                <c:pt idx="27">
                  <c:v>33</c:v>
                </c:pt>
                <c:pt idx="28">
                  <c:v>33</c:v>
                </c:pt>
                <c:pt idx="29">
                  <c:v>35</c:v>
                </c:pt>
                <c:pt idx="30">
                  <c:v>33</c:v>
                </c:pt>
                <c:pt idx="31">
                  <c:v>32</c:v>
                </c:pt>
                <c:pt idx="32">
                  <c:v>34</c:v>
                </c:pt>
                <c:pt idx="33">
                  <c:v>35</c:v>
                </c:pt>
                <c:pt idx="34">
                  <c:v>36</c:v>
                </c:pt>
                <c:pt idx="35">
                  <c:v>37</c:v>
                </c:pt>
                <c:pt idx="36">
                  <c:v>37</c:v>
                </c:pt>
                <c:pt idx="37">
                  <c:v>38</c:v>
                </c:pt>
                <c:pt idx="38">
                  <c:v>38</c:v>
                </c:pt>
                <c:pt idx="39">
                  <c:v>38</c:v>
                </c:pt>
                <c:pt idx="40">
                  <c:v>41</c:v>
                </c:pt>
                <c:pt idx="41">
                  <c:v>42</c:v>
                </c:pt>
                <c:pt idx="42">
                  <c:v>43</c:v>
                </c:pt>
                <c:pt idx="43">
                  <c:v>42</c:v>
                </c:pt>
                <c:pt idx="44">
                  <c:v>41</c:v>
                </c:pt>
                <c:pt idx="45">
                  <c:v>43</c:v>
                </c:pt>
                <c:pt idx="46">
                  <c:v>43</c:v>
                </c:pt>
                <c:pt idx="47">
                  <c:v>44</c:v>
                </c:pt>
                <c:pt idx="48">
                  <c:v>45</c:v>
                </c:pt>
                <c:pt idx="49">
                  <c:v>45</c:v>
                </c:pt>
                <c:pt idx="50">
                  <c:v>48</c:v>
                </c:pt>
                <c:pt idx="51">
                  <c:v>49</c:v>
                </c:pt>
                <c:pt idx="52">
                  <c:v>49</c:v>
                </c:pt>
                <c:pt idx="53">
                  <c:v>48</c:v>
                </c:pt>
                <c:pt idx="54">
                  <c:v>49</c:v>
                </c:pt>
                <c:pt idx="55">
                  <c:v>49</c:v>
                </c:pt>
                <c:pt idx="56">
                  <c:v>49</c:v>
                </c:pt>
                <c:pt idx="57">
                  <c:v>51</c:v>
                </c:pt>
                <c:pt idx="58">
                  <c:v>52</c:v>
                </c:pt>
                <c:pt idx="59">
                  <c:v>52</c:v>
                </c:pt>
                <c:pt idx="60">
                  <c:v>52</c:v>
                </c:pt>
                <c:pt idx="61">
                  <c:v>50</c:v>
                </c:pt>
                <c:pt idx="62">
                  <c:v>51</c:v>
                </c:pt>
                <c:pt idx="63">
                  <c:v>52</c:v>
                </c:pt>
                <c:pt idx="64">
                  <c:v>53</c:v>
                </c:pt>
                <c:pt idx="65">
                  <c:v>52</c:v>
                </c:pt>
                <c:pt idx="66">
                  <c:v>53</c:v>
                </c:pt>
                <c:pt idx="67">
                  <c:v>53</c:v>
                </c:pt>
                <c:pt idx="68">
                  <c:v>54</c:v>
                </c:pt>
                <c:pt idx="69">
                  <c:v>55</c:v>
                </c:pt>
                <c:pt idx="70">
                  <c:v>54</c:v>
                </c:pt>
                <c:pt idx="71">
                  <c:v>53</c:v>
                </c:pt>
                <c:pt idx="72">
                  <c:v>53</c:v>
                </c:pt>
                <c:pt idx="73">
                  <c:v>53</c:v>
                </c:pt>
                <c:pt idx="74">
                  <c:v>54</c:v>
                </c:pt>
                <c:pt idx="75">
                  <c:v>53</c:v>
                </c:pt>
                <c:pt idx="76">
                  <c:v>51</c:v>
                </c:pt>
                <c:pt idx="77">
                  <c:v>51</c:v>
                </c:pt>
                <c:pt idx="78">
                  <c:v>50</c:v>
                </c:pt>
                <c:pt idx="79">
                  <c:v>50</c:v>
                </c:pt>
                <c:pt idx="80">
                  <c:v>49</c:v>
                </c:pt>
                <c:pt idx="81">
                  <c:v>49</c:v>
                </c:pt>
                <c:pt idx="82">
                  <c:v>50</c:v>
                </c:pt>
                <c:pt idx="83">
                  <c:v>49</c:v>
                </c:pt>
                <c:pt idx="84">
                  <c:v>47</c:v>
                </c:pt>
                <c:pt idx="85">
                  <c:v>49</c:v>
                </c:pt>
                <c:pt idx="86">
                  <c:v>48</c:v>
                </c:pt>
                <c:pt idx="87">
                  <c:v>48</c:v>
                </c:pt>
                <c:pt idx="88">
                  <c:v>48</c:v>
                </c:pt>
                <c:pt idx="89">
                  <c:v>49</c:v>
                </c:pt>
                <c:pt idx="90">
                  <c:v>49</c:v>
                </c:pt>
                <c:pt idx="91">
                  <c:v>48</c:v>
                </c:pt>
                <c:pt idx="92">
                  <c:v>47</c:v>
                </c:pt>
                <c:pt idx="93">
                  <c:v>44</c:v>
                </c:pt>
                <c:pt idx="94">
                  <c:v>43</c:v>
                </c:pt>
                <c:pt idx="95">
                  <c:v>42</c:v>
                </c:pt>
                <c:pt idx="96">
                  <c:v>42</c:v>
                </c:pt>
                <c:pt idx="97">
                  <c:v>43</c:v>
                </c:pt>
                <c:pt idx="98">
                  <c:v>43</c:v>
                </c:pt>
                <c:pt idx="99">
                  <c:v>43</c:v>
                </c:pt>
                <c:pt idx="100">
                  <c:v>44</c:v>
                </c:pt>
                <c:pt idx="101">
                  <c:v>44</c:v>
                </c:pt>
                <c:pt idx="102">
                  <c:v>45</c:v>
                </c:pt>
                <c:pt idx="103">
                  <c:v>45</c:v>
                </c:pt>
                <c:pt idx="104">
                  <c:v>45</c:v>
                </c:pt>
                <c:pt idx="105">
                  <c:v>46</c:v>
                </c:pt>
                <c:pt idx="106">
                  <c:v>47</c:v>
                </c:pt>
                <c:pt idx="107">
                  <c:v>47</c:v>
                </c:pt>
                <c:pt idx="108">
                  <c:v>48</c:v>
                </c:pt>
                <c:pt idx="109">
                  <c:v>46</c:v>
                </c:pt>
                <c:pt idx="110">
                  <c:v>47</c:v>
                </c:pt>
                <c:pt idx="111">
                  <c:v>48</c:v>
                </c:pt>
                <c:pt idx="112">
                  <c:v>47</c:v>
                </c:pt>
                <c:pt idx="113">
                  <c:v>47</c:v>
                </c:pt>
                <c:pt idx="114">
                  <c:v>47</c:v>
                </c:pt>
                <c:pt idx="115">
                  <c:v>48</c:v>
                </c:pt>
                <c:pt idx="116">
                  <c:v>47</c:v>
                </c:pt>
                <c:pt idx="117">
                  <c:v>48</c:v>
                </c:pt>
                <c:pt idx="118">
                  <c:v>49</c:v>
                </c:pt>
                <c:pt idx="119">
                  <c:v>48</c:v>
                </c:pt>
                <c:pt idx="120">
                  <c:v>48</c:v>
                </c:pt>
                <c:pt idx="121">
                  <c:v>48</c:v>
                </c:pt>
                <c:pt idx="122">
                  <c:v>47</c:v>
                </c:pt>
                <c:pt idx="123">
                  <c:v>48</c:v>
                </c:pt>
                <c:pt idx="124">
                  <c:v>48</c:v>
                </c:pt>
                <c:pt idx="125">
                  <c:v>49</c:v>
                </c:pt>
                <c:pt idx="126">
                  <c:v>48</c:v>
                </c:pt>
                <c:pt idx="127">
                  <c:v>48</c:v>
                </c:pt>
                <c:pt idx="128">
                  <c:v>49</c:v>
                </c:pt>
                <c:pt idx="129">
                  <c:v>49</c:v>
                </c:pt>
                <c:pt idx="130">
                  <c:v>49</c:v>
                </c:pt>
                <c:pt idx="131">
                  <c:v>48</c:v>
                </c:pt>
                <c:pt idx="132">
                  <c:v>49</c:v>
                </c:pt>
                <c:pt idx="133">
                  <c:v>49</c:v>
                </c:pt>
                <c:pt idx="134">
                  <c:v>49</c:v>
                </c:pt>
                <c:pt idx="135">
                  <c:v>49</c:v>
                </c:pt>
                <c:pt idx="136">
                  <c:v>49</c:v>
                </c:pt>
                <c:pt idx="137">
                  <c:v>49</c:v>
                </c:pt>
                <c:pt idx="138">
                  <c:v>49</c:v>
                </c:pt>
                <c:pt idx="139">
                  <c:v>48</c:v>
                </c:pt>
                <c:pt idx="140">
                  <c:v>47</c:v>
                </c:pt>
                <c:pt idx="141">
                  <c:v>47</c:v>
                </c:pt>
                <c:pt idx="142">
                  <c:v>47</c:v>
                </c:pt>
                <c:pt idx="143">
                  <c:v>47</c:v>
                </c:pt>
                <c:pt idx="144">
                  <c:v>47</c:v>
                </c:pt>
                <c:pt idx="145">
                  <c:v>47</c:v>
                </c:pt>
                <c:pt idx="146">
                  <c:v>47</c:v>
                </c:pt>
                <c:pt idx="147">
                  <c:v>46</c:v>
                </c:pt>
                <c:pt idx="148">
                  <c:v>45</c:v>
                </c:pt>
                <c:pt idx="149">
                  <c:v>45</c:v>
                </c:pt>
                <c:pt idx="150">
                  <c:v>45</c:v>
                </c:pt>
                <c:pt idx="151">
                  <c:v>45</c:v>
                </c:pt>
                <c:pt idx="152">
                  <c:v>46</c:v>
                </c:pt>
                <c:pt idx="153">
                  <c:v>46</c:v>
                </c:pt>
                <c:pt idx="154">
                  <c:v>45</c:v>
                </c:pt>
                <c:pt idx="155">
                  <c:v>45</c:v>
                </c:pt>
                <c:pt idx="156">
                  <c:v>45</c:v>
                </c:pt>
                <c:pt idx="157">
                  <c:v>44</c:v>
                </c:pt>
                <c:pt idx="158">
                  <c:v>44</c:v>
                </c:pt>
                <c:pt idx="159">
                  <c:v>43</c:v>
                </c:pt>
                <c:pt idx="160">
                  <c:v>42</c:v>
                </c:pt>
                <c:pt idx="161">
                  <c:v>42</c:v>
                </c:pt>
                <c:pt idx="162">
                  <c:v>42</c:v>
                </c:pt>
                <c:pt idx="163">
                  <c:v>42</c:v>
                </c:pt>
                <c:pt idx="164">
                  <c:v>43</c:v>
                </c:pt>
                <c:pt idx="165">
                  <c:v>42</c:v>
                </c:pt>
                <c:pt idx="166">
                  <c:v>43</c:v>
                </c:pt>
                <c:pt idx="167">
                  <c:v>43</c:v>
                </c:pt>
                <c:pt idx="168">
                  <c:v>43</c:v>
                </c:pt>
                <c:pt idx="169">
                  <c:v>42</c:v>
                </c:pt>
                <c:pt idx="170">
                  <c:v>42</c:v>
                </c:pt>
                <c:pt idx="171">
                  <c:v>42</c:v>
                </c:pt>
                <c:pt idx="172">
                  <c:v>42</c:v>
                </c:pt>
                <c:pt idx="173">
                  <c:v>41</c:v>
                </c:pt>
                <c:pt idx="174">
                  <c:v>41</c:v>
                </c:pt>
                <c:pt idx="175">
                  <c:v>41</c:v>
                </c:pt>
                <c:pt idx="176">
                  <c:v>42</c:v>
                </c:pt>
                <c:pt idx="177">
                  <c:v>41</c:v>
                </c:pt>
                <c:pt idx="178">
                  <c:v>40</c:v>
                </c:pt>
                <c:pt idx="179">
                  <c:v>40</c:v>
                </c:pt>
                <c:pt idx="180">
                  <c:v>40</c:v>
                </c:pt>
                <c:pt idx="181">
                  <c:v>40</c:v>
                </c:pt>
                <c:pt idx="182">
                  <c:v>39</c:v>
                </c:pt>
                <c:pt idx="183">
                  <c:v>38</c:v>
                </c:pt>
                <c:pt idx="184">
                  <c:v>38</c:v>
                </c:pt>
                <c:pt idx="185">
                  <c:v>37</c:v>
                </c:pt>
                <c:pt idx="186">
                  <c:v>36</c:v>
                </c:pt>
                <c:pt idx="187">
                  <c:v>35</c:v>
                </c:pt>
                <c:pt idx="188">
                  <c:v>35</c:v>
                </c:pt>
                <c:pt idx="189">
                  <c:v>36</c:v>
                </c:pt>
                <c:pt idx="190">
                  <c:v>36</c:v>
                </c:pt>
                <c:pt idx="191">
                  <c:v>35</c:v>
                </c:pt>
                <c:pt idx="192">
                  <c:v>36</c:v>
                </c:pt>
                <c:pt idx="193">
                  <c:v>37</c:v>
                </c:pt>
                <c:pt idx="194">
                  <c:v>36</c:v>
                </c:pt>
                <c:pt idx="195">
                  <c:v>35</c:v>
                </c:pt>
                <c:pt idx="196">
                  <c:v>36</c:v>
                </c:pt>
                <c:pt idx="197">
                  <c:v>36</c:v>
                </c:pt>
                <c:pt idx="198">
                  <c:v>36</c:v>
                </c:pt>
                <c:pt idx="199">
                  <c:v>35</c:v>
                </c:pt>
                <c:pt idx="200">
                  <c:v>34</c:v>
                </c:pt>
                <c:pt idx="201">
                  <c:v>34</c:v>
                </c:pt>
                <c:pt idx="202">
                  <c:v>35</c:v>
                </c:pt>
                <c:pt idx="203">
                  <c:v>36</c:v>
                </c:pt>
                <c:pt idx="204">
                  <c:v>37</c:v>
                </c:pt>
                <c:pt idx="205">
                  <c:v>37</c:v>
                </c:pt>
                <c:pt idx="206">
                  <c:v>37</c:v>
                </c:pt>
                <c:pt idx="207">
                  <c:v>38</c:v>
                </c:pt>
                <c:pt idx="208">
                  <c:v>39</c:v>
                </c:pt>
                <c:pt idx="209">
                  <c:v>39</c:v>
                </c:pt>
                <c:pt idx="210">
                  <c:v>42</c:v>
                </c:pt>
                <c:pt idx="211">
                  <c:v>41</c:v>
                </c:pt>
                <c:pt idx="212">
                  <c:v>40</c:v>
                </c:pt>
                <c:pt idx="213">
                  <c:v>41</c:v>
                </c:pt>
                <c:pt idx="214">
                  <c:v>42</c:v>
                </c:pt>
                <c:pt idx="215">
                  <c:v>43</c:v>
                </c:pt>
                <c:pt idx="216">
                  <c:v>43</c:v>
                </c:pt>
                <c:pt idx="217">
                  <c:v>43</c:v>
                </c:pt>
                <c:pt idx="218">
                  <c:v>43</c:v>
                </c:pt>
                <c:pt idx="219">
                  <c:v>43</c:v>
                </c:pt>
                <c:pt idx="220">
                  <c:v>45</c:v>
                </c:pt>
                <c:pt idx="221">
                  <c:v>43</c:v>
                </c:pt>
                <c:pt idx="222">
                  <c:v>43</c:v>
                </c:pt>
                <c:pt idx="223">
                  <c:v>42</c:v>
                </c:pt>
                <c:pt idx="224">
                  <c:v>42</c:v>
                </c:pt>
                <c:pt idx="225">
                  <c:v>42</c:v>
                </c:pt>
                <c:pt idx="226">
                  <c:v>42</c:v>
                </c:pt>
                <c:pt idx="227">
                  <c:v>43</c:v>
                </c:pt>
                <c:pt idx="228">
                  <c:v>42</c:v>
                </c:pt>
                <c:pt idx="229">
                  <c:v>43</c:v>
                </c:pt>
                <c:pt idx="230">
                  <c:v>44</c:v>
                </c:pt>
                <c:pt idx="231">
                  <c:v>44</c:v>
                </c:pt>
                <c:pt idx="232">
                  <c:v>44</c:v>
                </c:pt>
                <c:pt idx="233">
                  <c:v>44</c:v>
                </c:pt>
                <c:pt idx="234">
                  <c:v>45</c:v>
                </c:pt>
                <c:pt idx="235">
                  <c:v>45</c:v>
                </c:pt>
                <c:pt idx="236">
                  <c:v>44</c:v>
                </c:pt>
                <c:pt idx="237">
                  <c:v>45</c:v>
                </c:pt>
                <c:pt idx="238">
                  <c:v>45</c:v>
                </c:pt>
                <c:pt idx="239">
                  <c:v>46</c:v>
                </c:pt>
                <c:pt idx="240">
                  <c:v>47</c:v>
                </c:pt>
                <c:pt idx="241">
                  <c:v>46</c:v>
                </c:pt>
                <c:pt idx="242">
                  <c:v>48</c:v>
                </c:pt>
                <c:pt idx="243">
                  <c:v>46</c:v>
                </c:pt>
                <c:pt idx="244">
                  <c:v>47</c:v>
                </c:pt>
                <c:pt idx="245">
                  <c:v>47</c:v>
                </c:pt>
                <c:pt idx="246">
                  <c:v>47</c:v>
                </c:pt>
                <c:pt idx="247">
                  <c:v>45</c:v>
                </c:pt>
                <c:pt idx="248">
                  <c:v>47</c:v>
                </c:pt>
                <c:pt idx="249">
                  <c:v>48</c:v>
                </c:pt>
                <c:pt idx="250">
                  <c:v>50</c:v>
                </c:pt>
                <c:pt idx="251">
                  <c:v>50</c:v>
                </c:pt>
                <c:pt idx="252">
                  <c:v>51</c:v>
                </c:pt>
                <c:pt idx="253">
                  <c:v>51</c:v>
                </c:pt>
                <c:pt idx="254">
                  <c:v>52</c:v>
                </c:pt>
                <c:pt idx="255">
                  <c:v>53</c:v>
                </c:pt>
                <c:pt idx="256">
                  <c:v>53</c:v>
                </c:pt>
                <c:pt idx="257">
                  <c:v>54</c:v>
                </c:pt>
                <c:pt idx="258">
                  <c:v>53</c:v>
                </c:pt>
                <c:pt idx="259">
                  <c:v>53</c:v>
                </c:pt>
                <c:pt idx="260">
                  <c:v>52</c:v>
                </c:pt>
                <c:pt idx="261">
                  <c:v>54</c:v>
                </c:pt>
                <c:pt idx="262">
                  <c:v>54</c:v>
                </c:pt>
                <c:pt idx="263">
                  <c:v>54</c:v>
                </c:pt>
                <c:pt idx="264">
                  <c:v>54</c:v>
                </c:pt>
                <c:pt idx="265">
                  <c:v>54</c:v>
                </c:pt>
                <c:pt idx="266">
                  <c:v>52</c:v>
                </c:pt>
                <c:pt idx="267">
                  <c:v>52</c:v>
                </c:pt>
                <c:pt idx="268">
                  <c:v>52</c:v>
                </c:pt>
                <c:pt idx="269">
                  <c:v>53</c:v>
                </c:pt>
                <c:pt idx="270">
                  <c:v>54</c:v>
                </c:pt>
                <c:pt idx="271">
                  <c:v>53</c:v>
                </c:pt>
                <c:pt idx="272">
                  <c:v>53</c:v>
                </c:pt>
                <c:pt idx="273">
                  <c:v>52</c:v>
                </c:pt>
                <c:pt idx="274">
                  <c:v>52</c:v>
                </c:pt>
                <c:pt idx="275">
                  <c:v>53</c:v>
                </c:pt>
                <c:pt idx="276">
                  <c:v>52</c:v>
                </c:pt>
                <c:pt idx="277">
                  <c:v>52</c:v>
                </c:pt>
                <c:pt idx="278">
                  <c:v>51</c:v>
                </c:pt>
                <c:pt idx="279">
                  <c:v>49</c:v>
                </c:pt>
                <c:pt idx="280">
                  <c:v>49</c:v>
                </c:pt>
                <c:pt idx="281">
                  <c:v>48</c:v>
                </c:pt>
                <c:pt idx="282">
                  <c:v>48</c:v>
                </c:pt>
                <c:pt idx="283">
                  <c:v>49</c:v>
                </c:pt>
                <c:pt idx="284">
                  <c:v>47</c:v>
                </c:pt>
                <c:pt idx="285">
                  <c:v>48</c:v>
                </c:pt>
                <c:pt idx="286">
                  <c:v>48</c:v>
                </c:pt>
                <c:pt idx="287">
                  <c:v>47</c:v>
                </c:pt>
                <c:pt idx="288">
                  <c:v>46</c:v>
                </c:pt>
                <c:pt idx="289">
                  <c:v>45</c:v>
                </c:pt>
                <c:pt idx="290">
                  <c:v>45</c:v>
                </c:pt>
                <c:pt idx="291">
                  <c:v>45</c:v>
                </c:pt>
                <c:pt idx="292">
                  <c:v>45</c:v>
                </c:pt>
                <c:pt idx="293">
                  <c:v>44</c:v>
                </c:pt>
                <c:pt idx="294">
                  <c:v>44</c:v>
                </c:pt>
                <c:pt idx="295">
                  <c:v>45</c:v>
                </c:pt>
                <c:pt idx="296">
                  <c:v>42</c:v>
                </c:pt>
                <c:pt idx="297">
                  <c:v>41</c:v>
                </c:pt>
                <c:pt idx="298">
                  <c:v>39</c:v>
                </c:pt>
                <c:pt idx="299">
                  <c:v>39</c:v>
                </c:pt>
                <c:pt idx="300">
                  <c:v>39</c:v>
                </c:pt>
                <c:pt idx="301">
                  <c:v>39</c:v>
                </c:pt>
                <c:pt idx="302">
                  <c:v>38</c:v>
                </c:pt>
                <c:pt idx="303">
                  <c:v>39</c:v>
                </c:pt>
                <c:pt idx="304">
                  <c:v>38</c:v>
                </c:pt>
                <c:pt idx="305">
                  <c:v>38</c:v>
                </c:pt>
                <c:pt idx="306">
                  <c:v>39</c:v>
                </c:pt>
                <c:pt idx="307">
                  <c:v>38</c:v>
                </c:pt>
                <c:pt idx="308">
                  <c:v>40</c:v>
                </c:pt>
                <c:pt idx="309">
                  <c:v>40</c:v>
                </c:pt>
                <c:pt idx="310">
                  <c:v>41</c:v>
                </c:pt>
                <c:pt idx="311">
                  <c:v>40</c:v>
                </c:pt>
                <c:pt idx="312">
                  <c:v>39</c:v>
                </c:pt>
                <c:pt idx="313">
                  <c:v>40</c:v>
                </c:pt>
                <c:pt idx="314">
                  <c:v>40</c:v>
                </c:pt>
                <c:pt idx="315">
                  <c:v>41</c:v>
                </c:pt>
                <c:pt idx="316">
                  <c:v>39</c:v>
                </c:pt>
                <c:pt idx="317">
                  <c:v>39</c:v>
                </c:pt>
                <c:pt idx="318">
                  <c:v>39</c:v>
                </c:pt>
                <c:pt idx="319">
                  <c:v>39</c:v>
                </c:pt>
                <c:pt idx="320">
                  <c:v>36</c:v>
                </c:pt>
                <c:pt idx="321">
                  <c:v>38</c:v>
                </c:pt>
                <c:pt idx="322">
                  <c:v>40</c:v>
                </c:pt>
                <c:pt idx="323">
                  <c:v>40</c:v>
                </c:pt>
                <c:pt idx="324">
                  <c:v>39</c:v>
                </c:pt>
                <c:pt idx="325">
                  <c:v>39</c:v>
                </c:pt>
                <c:pt idx="326">
                  <c:v>40</c:v>
                </c:pt>
                <c:pt idx="327">
                  <c:v>40</c:v>
                </c:pt>
                <c:pt idx="328">
                  <c:v>41</c:v>
                </c:pt>
                <c:pt idx="329">
                  <c:v>40</c:v>
                </c:pt>
                <c:pt idx="330">
                  <c:v>40</c:v>
                </c:pt>
                <c:pt idx="331">
                  <c:v>39</c:v>
                </c:pt>
                <c:pt idx="332">
                  <c:v>39</c:v>
                </c:pt>
                <c:pt idx="333">
                  <c:v>41</c:v>
                </c:pt>
                <c:pt idx="334">
                  <c:v>39</c:v>
                </c:pt>
                <c:pt idx="335">
                  <c:v>39</c:v>
                </c:pt>
                <c:pt idx="336">
                  <c:v>38</c:v>
                </c:pt>
                <c:pt idx="337">
                  <c:v>38</c:v>
                </c:pt>
                <c:pt idx="338">
                  <c:v>37</c:v>
                </c:pt>
                <c:pt idx="339">
                  <c:v>38</c:v>
                </c:pt>
                <c:pt idx="340">
                  <c:v>35</c:v>
                </c:pt>
                <c:pt idx="341">
                  <c:v>36</c:v>
                </c:pt>
                <c:pt idx="342">
                  <c:v>36</c:v>
                </c:pt>
                <c:pt idx="343">
                  <c:v>36</c:v>
                </c:pt>
                <c:pt idx="344">
                  <c:v>36</c:v>
                </c:pt>
                <c:pt idx="345">
                  <c:v>35</c:v>
                </c:pt>
                <c:pt idx="346">
                  <c:v>36</c:v>
                </c:pt>
                <c:pt idx="347">
                  <c:v>36</c:v>
                </c:pt>
                <c:pt idx="348">
                  <c:v>35</c:v>
                </c:pt>
                <c:pt idx="349">
                  <c:v>35</c:v>
                </c:pt>
                <c:pt idx="350">
                  <c:v>33</c:v>
                </c:pt>
                <c:pt idx="351">
                  <c:v>33</c:v>
                </c:pt>
                <c:pt idx="352">
                  <c:v>33</c:v>
                </c:pt>
                <c:pt idx="353">
                  <c:v>33</c:v>
                </c:pt>
                <c:pt idx="354">
                  <c:v>32</c:v>
                </c:pt>
                <c:pt idx="355">
                  <c:v>32</c:v>
                </c:pt>
                <c:pt idx="356">
                  <c:v>31</c:v>
                </c:pt>
                <c:pt idx="357">
                  <c:v>31</c:v>
                </c:pt>
                <c:pt idx="358">
                  <c:v>29</c:v>
                </c:pt>
                <c:pt idx="359">
                  <c:v>30</c:v>
                </c:pt>
                <c:pt idx="360">
                  <c:v>30</c:v>
                </c:pt>
                <c:pt idx="361">
                  <c:v>31</c:v>
                </c:pt>
                <c:pt idx="362">
                  <c:v>31</c:v>
                </c:pt>
                <c:pt idx="363">
                  <c:v>31</c:v>
                </c:pt>
                <c:pt idx="364">
                  <c:v>30</c:v>
                </c:pt>
                <c:pt idx="365">
                  <c:v>30</c:v>
                </c:pt>
                <c:pt idx="366">
                  <c:v>29</c:v>
                </c:pt>
                <c:pt idx="367">
                  <c:v>29</c:v>
                </c:pt>
                <c:pt idx="368">
                  <c:v>30</c:v>
                </c:pt>
                <c:pt idx="369">
                  <c:v>30</c:v>
                </c:pt>
                <c:pt idx="370">
                  <c:v>32</c:v>
                </c:pt>
                <c:pt idx="371">
                  <c:v>33</c:v>
                </c:pt>
                <c:pt idx="372">
                  <c:v>35</c:v>
                </c:pt>
                <c:pt idx="373">
                  <c:v>37</c:v>
                </c:pt>
                <c:pt idx="374">
                  <c:v>39</c:v>
                </c:pt>
                <c:pt idx="375">
                  <c:v>38</c:v>
                </c:pt>
                <c:pt idx="376">
                  <c:v>40</c:v>
                </c:pt>
                <c:pt idx="377">
                  <c:v>38</c:v>
                </c:pt>
                <c:pt idx="378">
                  <c:v>37</c:v>
                </c:pt>
                <c:pt idx="379">
                  <c:v>37</c:v>
                </c:pt>
                <c:pt idx="380">
                  <c:v>38</c:v>
                </c:pt>
                <c:pt idx="381">
                  <c:v>37</c:v>
                </c:pt>
                <c:pt idx="382">
                  <c:v>37</c:v>
                </c:pt>
                <c:pt idx="383">
                  <c:v>38</c:v>
                </c:pt>
                <c:pt idx="384">
                  <c:v>37</c:v>
                </c:pt>
                <c:pt idx="385">
                  <c:v>36</c:v>
                </c:pt>
                <c:pt idx="386">
                  <c:v>36</c:v>
                </c:pt>
                <c:pt idx="387">
                  <c:v>37</c:v>
                </c:pt>
                <c:pt idx="388">
                  <c:v>37</c:v>
                </c:pt>
                <c:pt idx="389">
                  <c:v>39</c:v>
                </c:pt>
                <c:pt idx="390">
                  <c:v>39</c:v>
                </c:pt>
              </c:numCache>
            </c:numRef>
          </c:val>
          <c:smooth val="0"/>
          <c:extLst>
            <c:ext xmlns:c16="http://schemas.microsoft.com/office/drawing/2014/chart" uri="{C3380CC4-5D6E-409C-BE32-E72D297353CC}">
              <c16:uniqueId val="{00000000-BD94-4F1F-99CC-5E9A73F20751}"/>
            </c:ext>
          </c:extLst>
        </c:ser>
        <c:dLbls>
          <c:showLegendKey val="0"/>
          <c:showVal val="0"/>
          <c:showCatName val="0"/>
          <c:showSerName val="0"/>
          <c:showPercent val="0"/>
          <c:showBubbleSize val="0"/>
        </c:dLbls>
        <c:smooth val="0"/>
        <c:axId val="187767112"/>
        <c:axId val="187767504"/>
      </c:lineChart>
      <c:dateAx>
        <c:axId val="187767112"/>
        <c:scaling>
          <c:orientation val="minMax"/>
        </c:scaling>
        <c:delete val="0"/>
        <c:axPos val="b"/>
        <c:numFmt formatCode="m/yy" sourceLinked="0"/>
        <c:majorTickMark val="out"/>
        <c:minorTickMark val="none"/>
        <c:tickLblPos val="nextTo"/>
        <c:crossAx val="187767504"/>
        <c:crosses val="autoZero"/>
        <c:auto val="1"/>
        <c:lblOffset val="100"/>
        <c:baseTimeUnit val="days"/>
        <c:majorUnit val="3"/>
        <c:majorTimeUnit val="months"/>
      </c:dateAx>
      <c:valAx>
        <c:axId val="187767504"/>
        <c:scaling>
          <c:orientation val="minMax"/>
          <c:max val="120"/>
          <c:min val="0"/>
        </c:scaling>
        <c:delete val="0"/>
        <c:axPos val="l"/>
        <c:majorGridlines>
          <c:spPr>
            <a:ln>
              <a:solidFill>
                <a:sysClr val="window" lastClr="FFFFFF">
                  <a:lumMod val="75000"/>
                </a:sysClr>
              </a:solidFill>
            </a:ln>
          </c:spPr>
        </c:majorGridlines>
        <c:title>
          <c:tx>
            <c:rich>
              <a:bodyPr rot="-5400000" vert="horz"/>
              <a:lstStyle/>
              <a:p>
                <a:pPr>
                  <a:defRPr b="0"/>
                </a:pPr>
                <a:r>
                  <a:rPr lang="en-US" dirty="0"/>
                  <a:t>Basis</a:t>
                </a:r>
                <a:r>
                  <a:rPr lang="en-US" baseline="0" dirty="0"/>
                  <a:t> Points</a:t>
                </a:r>
                <a:endParaRPr lang="en-US" dirty="0"/>
              </a:p>
            </c:rich>
          </c:tx>
          <c:overlay val="0"/>
        </c:title>
        <c:numFmt formatCode="General" sourceLinked="1"/>
        <c:majorTickMark val="out"/>
        <c:minorTickMark val="none"/>
        <c:tickLblPos val="nextTo"/>
        <c:spPr>
          <a:ln>
            <a:noFill/>
          </a:ln>
        </c:spPr>
        <c:crossAx val="187767112"/>
        <c:crosses val="autoZero"/>
        <c:crossBetween val="between"/>
      </c:valAx>
    </c:plotArea>
    <c:legend>
      <c:legendPos val="r"/>
      <c:layout>
        <c:manualLayout>
          <c:xMode val="edge"/>
          <c:yMode val="edge"/>
          <c:x val="7.8431845173670633E-2"/>
          <c:y val="1.7924234202997911E-2"/>
          <c:w val="0.49968723490144917"/>
          <c:h val="0.14577765030101084"/>
        </c:manualLayout>
      </c:layout>
      <c:overlay val="0"/>
    </c:legend>
    <c:plotVisOnly val="1"/>
    <c:dispBlanksAs val="gap"/>
    <c:showDLblsOverMax val="0"/>
  </c:chart>
  <c:txPr>
    <a:bodyPr/>
    <a:lstStyle/>
    <a:p>
      <a:pPr>
        <a:defRPr sz="1000">
          <a:latin typeface="Arial" pitchFamily="34" charset="0"/>
          <a:cs typeface="Arial"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17434626227276"/>
          <c:y val="0.10938908702630146"/>
          <c:w val="0.82498444638864588"/>
          <c:h val="0.79309242505009514"/>
        </c:manualLayout>
      </c:layout>
      <c:barChart>
        <c:barDir val="col"/>
        <c:grouping val="clustered"/>
        <c:varyColors val="0"/>
        <c:ser>
          <c:idx val="0"/>
          <c:order val="0"/>
          <c:tx>
            <c:strRef>
              <c:f>Sheet1!$C$1</c:f>
              <c:strCache>
                <c:ptCount val="1"/>
                <c:pt idx="0">
                  <c:v>Trailing 1 Year</c:v>
                </c:pt>
              </c:strCache>
            </c:strRef>
          </c:tx>
          <c:spPr>
            <a:solidFill>
              <a:schemeClr val="tx2"/>
            </a:solidFill>
            <a:ln w="2540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AA</c:v>
                </c:pt>
                <c:pt idx="1">
                  <c:v>A</c:v>
                </c:pt>
                <c:pt idx="2">
                  <c:v>BBB</c:v>
                </c:pt>
                <c:pt idx="3">
                  <c:v>HY</c:v>
                </c:pt>
              </c:strCache>
            </c:strRef>
          </c:cat>
          <c:val>
            <c:numRef>
              <c:f>Sheet1!$C$2:$C$5</c:f>
              <c:numCache>
                <c:formatCode>0.00%</c:formatCode>
                <c:ptCount val="4"/>
                <c:pt idx="0">
                  <c:v>5.67E-2</c:v>
                </c:pt>
                <c:pt idx="1">
                  <c:v>6.1899999999999997E-2</c:v>
                </c:pt>
                <c:pt idx="2">
                  <c:v>6.8900000000000003E-2</c:v>
                </c:pt>
                <c:pt idx="3">
                  <c:v>5.5199999999999999E-2</c:v>
                </c:pt>
              </c:numCache>
            </c:numRef>
          </c:val>
          <c:extLst>
            <c:ext xmlns:c16="http://schemas.microsoft.com/office/drawing/2014/chart" uri="{C3380CC4-5D6E-409C-BE32-E72D297353CC}">
              <c16:uniqueId val="{00000000-5A23-4F50-86A0-01CF7E03F9B8}"/>
            </c:ext>
          </c:extLst>
        </c:ser>
        <c:ser>
          <c:idx val="2"/>
          <c:order val="1"/>
          <c:tx>
            <c:strRef>
              <c:f>Sheet1!$B$1</c:f>
              <c:strCache>
                <c:ptCount val="1"/>
                <c:pt idx="0">
                  <c:v>Year to Date</c:v>
                </c:pt>
              </c:strCache>
            </c:strRef>
          </c:tx>
          <c:spPr>
            <a:solidFill>
              <a:schemeClr val="accent1"/>
            </a:solidFill>
          </c:spPr>
          <c:invertIfNegative val="0"/>
          <c:dLbls>
            <c:dLbl>
              <c:idx val="0"/>
              <c:layout>
                <c:manualLayout>
                  <c:x val="1.5432098765432063E-2"/>
                  <c:y val="-1.1469670637855849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23-4F50-86A0-01CF7E03F9B8}"/>
                </c:ext>
              </c:extLst>
            </c:dLbl>
            <c:dLbl>
              <c:idx val="1"/>
              <c:layout>
                <c:manualLayout>
                  <c:x val="1.3503086419753016E-2"/>
                  <c:y val="6.25625625625625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23-4F50-86A0-01CF7E03F9B8}"/>
                </c:ext>
              </c:extLst>
            </c:dLbl>
            <c:dLbl>
              <c:idx val="2"/>
              <c:layout>
                <c:manualLayout>
                  <c:x val="1.3503086419753086E-2"/>
                  <c:y val="-3.12812812812812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A23-4F50-86A0-01CF7E03F9B8}"/>
                </c:ext>
              </c:extLst>
            </c:dLbl>
            <c:dLbl>
              <c:idx val="3"/>
              <c:layout>
                <c:manualLayout>
                  <c:x val="1.1574074074074073E-2"/>
                  <c:y val="-3.12812812812824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A23-4F50-86A0-01CF7E03F9B8}"/>
                </c:ext>
              </c:extLst>
            </c:dLbl>
            <c:dLbl>
              <c:idx val="4"/>
              <c:layout>
                <c:manualLayout>
                  <c:x val="1.7361111111111112E-2"/>
                  <c:y val="3.12812812812812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23-4F50-86A0-01CF7E03F9B8}"/>
                </c:ext>
              </c:extLst>
            </c:dLbl>
            <c:dLbl>
              <c:idx val="5"/>
              <c:layout>
                <c:manualLayout>
                  <c:x val="1.7361111111111112E-2"/>
                  <c:y val="-1.1469670637855849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A23-4F50-86A0-01CF7E03F9B8}"/>
                </c:ext>
              </c:extLst>
            </c:dLbl>
            <c:dLbl>
              <c:idx val="6"/>
              <c:layout>
                <c:manualLayout>
                  <c:x val="1.3503086419753086E-2"/>
                  <c:y val="3.12812812812807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A23-4F50-86A0-01CF7E03F9B8}"/>
                </c:ext>
              </c:extLst>
            </c:dLbl>
            <c:dLbl>
              <c:idx val="7"/>
              <c:layout>
                <c:manualLayout>
                  <c:x val="9.0848886944687474E-3"/>
                  <c:y val="-3.12812812812818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A23-4F50-86A0-01CF7E03F9B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Sheet1!$B$2:$B$5</c:f>
              <c:numCache>
                <c:formatCode>0.00%</c:formatCode>
                <c:ptCount val="4"/>
                <c:pt idx="0">
                  <c:v>3.8300000000000001E-2</c:v>
                </c:pt>
                <c:pt idx="1">
                  <c:v>4.48E-2</c:v>
                </c:pt>
                <c:pt idx="2">
                  <c:v>5.4300000000000001E-2</c:v>
                </c:pt>
                <c:pt idx="3">
                  <c:v>7.4700000000000003E-2</c:v>
                </c:pt>
              </c:numCache>
            </c:numRef>
          </c:val>
          <c:extLst>
            <c:ext xmlns:c16="http://schemas.microsoft.com/office/drawing/2014/chart" uri="{C3380CC4-5D6E-409C-BE32-E72D297353CC}">
              <c16:uniqueId val="{00000009-5A23-4F50-86A0-01CF7E03F9B8}"/>
            </c:ext>
          </c:extLst>
        </c:ser>
        <c:dLbls>
          <c:showLegendKey val="0"/>
          <c:showVal val="0"/>
          <c:showCatName val="0"/>
          <c:showSerName val="0"/>
          <c:showPercent val="0"/>
          <c:showBubbleSize val="0"/>
        </c:dLbls>
        <c:gapWidth val="100"/>
        <c:axId val="34621312"/>
        <c:axId val="34622848"/>
      </c:barChart>
      <c:catAx>
        <c:axId val="34621312"/>
        <c:scaling>
          <c:orientation val="minMax"/>
        </c:scaling>
        <c:delete val="0"/>
        <c:axPos val="b"/>
        <c:numFmt formatCode="General" sourceLinked="1"/>
        <c:majorTickMark val="cross"/>
        <c:minorTickMark val="none"/>
        <c:tickLblPos val="low"/>
        <c:spPr>
          <a:ln w="3175">
            <a:solidFill>
              <a:schemeClr val="tx1"/>
            </a:solidFill>
            <a:prstDash val="solid"/>
          </a:ln>
        </c:spPr>
        <c:txPr>
          <a:bodyPr rot="0" vert="horz"/>
          <a:lstStyle/>
          <a:p>
            <a:pPr>
              <a:defRPr sz="1000"/>
            </a:pPr>
            <a:endParaRPr lang="en-US"/>
          </a:p>
        </c:txPr>
        <c:crossAx val="34622848"/>
        <c:crosses val="autoZero"/>
        <c:auto val="1"/>
        <c:lblAlgn val="ctr"/>
        <c:lblOffset val="100"/>
        <c:tickLblSkip val="1"/>
        <c:tickMarkSkip val="1"/>
        <c:noMultiLvlLbl val="0"/>
      </c:catAx>
      <c:valAx>
        <c:axId val="34622848"/>
        <c:scaling>
          <c:orientation val="minMax"/>
          <c:max val="8.0000000000000016E-2"/>
        </c:scaling>
        <c:delete val="0"/>
        <c:axPos val="l"/>
        <c:majorGridlines>
          <c:spPr>
            <a:ln w="12700">
              <a:solidFill>
                <a:srgbClr val="C0C0C0"/>
              </a:solidFill>
              <a:prstDash val="solid"/>
            </a:ln>
          </c:spPr>
        </c:majorGridlines>
        <c:title>
          <c:tx>
            <c:rich>
              <a:bodyPr/>
              <a:lstStyle/>
              <a:p>
                <a:pPr>
                  <a:defRPr/>
                </a:pPr>
                <a:r>
                  <a:rPr lang="en-US" dirty="0"/>
                  <a:t>Total Return (%)</a:t>
                </a:r>
              </a:p>
            </c:rich>
          </c:tx>
          <c:layout>
            <c:manualLayout>
              <c:xMode val="edge"/>
              <c:yMode val="edge"/>
              <c:x val="0"/>
              <c:y val="0.313528785394871"/>
            </c:manualLayout>
          </c:layout>
          <c:overlay val="0"/>
          <c:spPr>
            <a:noFill/>
            <a:ln w="25400">
              <a:noFill/>
            </a:ln>
          </c:spPr>
        </c:title>
        <c:numFmt formatCode="0.0%" sourceLinked="0"/>
        <c:majorTickMark val="out"/>
        <c:minorTickMark val="none"/>
        <c:tickLblPos val="nextTo"/>
        <c:spPr>
          <a:ln w="9525">
            <a:noFill/>
          </a:ln>
        </c:spPr>
        <c:txPr>
          <a:bodyPr rot="0" vert="horz"/>
          <a:lstStyle/>
          <a:p>
            <a:pPr>
              <a:defRPr/>
            </a:pPr>
            <a:endParaRPr lang="en-US"/>
          </a:p>
        </c:txPr>
        <c:crossAx val="34621312"/>
        <c:crosses val="autoZero"/>
        <c:crossBetween val="between"/>
      </c:valAx>
      <c:spPr>
        <a:noFill/>
        <a:ln w="25400">
          <a:noFill/>
        </a:ln>
      </c:spPr>
    </c:plotArea>
    <c:legend>
      <c:legendPos val="t"/>
      <c:layout>
        <c:manualLayout>
          <c:xMode val="edge"/>
          <c:yMode val="edge"/>
          <c:x val="0.17058556762683147"/>
          <c:y val="2.0846490628722771E-2"/>
          <c:w val="0.59870228246785595"/>
          <c:h val="8.1127704186008578E-2"/>
        </c:manualLayout>
      </c:layout>
      <c:overlay val="0"/>
    </c:legend>
    <c:plotVisOnly val="1"/>
    <c:dispBlanksAs val="gap"/>
    <c:showDLblsOverMax val="0"/>
  </c:chart>
  <c:spPr>
    <a:noFill/>
    <a:ln>
      <a:noFill/>
    </a:ln>
  </c:spPr>
  <c:txPr>
    <a:bodyPr/>
    <a:lstStyle/>
    <a:p>
      <a:pPr>
        <a:defRPr sz="1000" b="0"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negative_yield!$B$2</c:f>
              <c:strCache>
                <c:ptCount val="1"/>
                <c:pt idx="0">
                  <c:v>BNYDMVU Index</c:v>
                </c:pt>
              </c:strCache>
            </c:strRef>
          </c:tx>
          <c:spPr>
            <a:solidFill>
              <a:schemeClr val="accent1">
                <a:lumMod val="60000"/>
                <a:lumOff val="40000"/>
              </a:schemeClr>
            </a:solidFill>
            <a:ln w="12700">
              <a:solidFill>
                <a:schemeClr val="tx2"/>
              </a:solidFill>
            </a:ln>
            <a:effectLst/>
          </c:spPr>
          <c:cat>
            <c:numRef>
              <c:f>negative_yield!$A$3:$A$740</c:f>
              <c:numCache>
                <c:formatCode>m/d/yyyy</c:formatCode>
                <c:ptCount val="738"/>
                <c:pt idx="0">
                  <c:v>40207</c:v>
                </c:pt>
                <c:pt idx="1">
                  <c:v>40235</c:v>
                </c:pt>
                <c:pt idx="2">
                  <c:v>40268</c:v>
                </c:pt>
                <c:pt idx="3">
                  <c:v>40298</c:v>
                </c:pt>
                <c:pt idx="4">
                  <c:v>40329</c:v>
                </c:pt>
                <c:pt idx="5">
                  <c:v>40359</c:v>
                </c:pt>
                <c:pt idx="6">
                  <c:v>40389</c:v>
                </c:pt>
                <c:pt idx="7">
                  <c:v>40421</c:v>
                </c:pt>
                <c:pt idx="8">
                  <c:v>40451</c:v>
                </c:pt>
                <c:pt idx="9">
                  <c:v>40480</c:v>
                </c:pt>
                <c:pt idx="10">
                  <c:v>40512</c:v>
                </c:pt>
                <c:pt idx="11">
                  <c:v>40543</c:v>
                </c:pt>
                <c:pt idx="12">
                  <c:v>40574</c:v>
                </c:pt>
                <c:pt idx="13">
                  <c:v>40602</c:v>
                </c:pt>
                <c:pt idx="14">
                  <c:v>40633</c:v>
                </c:pt>
                <c:pt idx="15">
                  <c:v>40662</c:v>
                </c:pt>
                <c:pt idx="16">
                  <c:v>40694</c:v>
                </c:pt>
                <c:pt idx="17">
                  <c:v>40724</c:v>
                </c:pt>
                <c:pt idx="18">
                  <c:v>40753</c:v>
                </c:pt>
                <c:pt idx="19">
                  <c:v>40786</c:v>
                </c:pt>
                <c:pt idx="20">
                  <c:v>40816</c:v>
                </c:pt>
                <c:pt idx="21">
                  <c:v>40847</c:v>
                </c:pt>
                <c:pt idx="22">
                  <c:v>40877</c:v>
                </c:pt>
                <c:pt idx="23">
                  <c:v>40907</c:v>
                </c:pt>
                <c:pt idx="24">
                  <c:v>40939</c:v>
                </c:pt>
                <c:pt idx="25">
                  <c:v>40968</c:v>
                </c:pt>
                <c:pt idx="26">
                  <c:v>40998</c:v>
                </c:pt>
                <c:pt idx="27">
                  <c:v>41029</c:v>
                </c:pt>
                <c:pt idx="28">
                  <c:v>41060</c:v>
                </c:pt>
                <c:pt idx="29">
                  <c:v>41089</c:v>
                </c:pt>
                <c:pt idx="30">
                  <c:v>41121</c:v>
                </c:pt>
                <c:pt idx="31">
                  <c:v>41152</c:v>
                </c:pt>
                <c:pt idx="32">
                  <c:v>41180</c:v>
                </c:pt>
                <c:pt idx="33">
                  <c:v>41213</c:v>
                </c:pt>
                <c:pt idx="34">
                  <c:v>41243</c:v>
                </c:pt>
                <c:pt idx="35">
                  <c:v>41274</c:v>
                </c:pt>
                <c:pt idx="36">
                  <c:v>41305</c:v>
                </c:pt>
                <c:pt idx="37">
                  <c:v>41333</c:v>
                </c:pt>
                <c:pt idx="38">
                  <c:v>41362</c:v>
                </c:pt>
                <c:pt idx="39">
                  <c:v>41394</c:v>
                </c:pt>
                <c:pt idx="40">
                  <c:v>41425</c:v>
                </c:pt>
                <c:pt idx="41">
                  <c:v>41453</c:v>
                </c:pt>
                <c:pt idx="42">
                  <c:v>41486</c:v>
                </c:pt>
                <c:pt idx="43">
                  <c:v>41516</c:v>
                </c:pt>
                <c:pt idx="44">
                  <c:v>41547</c:v>
                </c:pt>
                <c:pt idx="45">
                  <c:v>41578</c:v>
                </c:pt>
                <c:pt idx="46">
                  <c:v>41607</c:v>
                </c:pt>
                <c:pt idx="47">
                  <c:v>41639</c:v>
                </c:pt>
                <c:pt idx="48">
                  <c:v>41670</c:v>
                </c:pt>
                <c:pt idx="49">
                  <c:v>41698</c:v>
                </c:pt>
                <c:pt idx="50">
                  <c:v>41729</c:v>
                </c:pt>
                <c:pt idx="51">
                  <c:v>41759</c:v>
                </c:pt>
                <c:pt idx="52">
                  <c:v>41789</c:v>
                </c:pt>
                <c:pt idx="53">
                  <c:v>41820</c:v>
                </c:pt>
                <c:pt idx="54">
                  <c:v>41851</c:v>
                </c:pt>
                <c:pt idx="55">
                  <c:v>41880</c:v>
                </c:pt>
                <c:pt idx="56">
                  <c:v>41912</c:v>
                </c:pt>
                <c:pt idx="57">
                  <c:v>41943</c:v>
                </c:pt>
                <c:pt idx="58">
                  <c:v>41971</c:v>
                </c:pt>
                <c:pt idx="59">
                  <c:v>42004</c:v>
                </c:pt>
                <c:pt idx="60">
                  <c:v>42034</c:v>
                </c:pt>
                <c:pt idx="61">
                  <c:v>42062</c:v>
                </c:pt>
                <c:pt idx="62">
                  <c:v>42094</c:v>
                </c:pt>
                <c:pt idx="63">
                  <c:v>42124</c:v>
                </c:pt>
                <c:pt idx="64">
                  <c:v>42153</c:v>
                </c:pt>
                <c:pt idx="65">
                  <c:v>42185</c:v>
                </c:pt>
                <c:pt idx="66">
                  <c:v>42216</c:v>
                </c:pt>
                <c:pt idx="67">
                  <c:v>42247</c:v>
                </c:pt>
                <c:pt idx="68">
                  <c:v>42277</c:v>
                </c:pt>
                <c:pt idx="69">
                  <c:v>42307</c:v>
                </c:pt>
                <c:pt idx="70">
                  <c:v>42338</c:v>
                </c:pt>
                <c:pt idx="71">
                  <c:v>42369</c:v>
                </c:pt>
                <c:pt idx="72">
                  <c:v>42398</c:v>
                </c:pt>
                <c:pt idx="73">
                  <c:v>42429</c:v>
                </c:pt>
                <c:pt idx="74">
                  <c:v>42460</c:v>
                </c:pt>
                <c:pt idx="75">
                  <c:v>42489</c:v>
                </c:pt>
                <c:pt idx="76">
                  <c:v>42521</c:v>
                </c:pt>
                <c:pt idx="77">
                  <c:v>42551</c:v>
                </c:pt>
                <c:pt idx="78">
                  <c:v>42580</c:v>
                </c:pt>
                <c:pt idx="79">
                  <c:v>42613</c:v>
                </c:pt>
                <c:pt idx="80">
                  <c:v>42643</c:v>
                </c:pt>
                <c:pt idx="81">
                  <c:v>42674</c:v>
                </c:pt>
                <c:pt idx="82">
                  <c:v>42704</c:v>
                </c:pt>
                <c:pt idx="83">
                  <c:v>42734</c:v>
                </c:pt>
                <c:pt idx="84">
                  <c:v>42745</c:v>
                </c:pt>
                <c:pt idx="85">
                  <c:v>42746</c:v>
                </c:pt>
                <c:pt idx="86">
                  <c:v>42747</c:v>
                </c:pt>
                <c:pt idx="87">
                  <c:v>42748</c:v>
                </c:pt>
                <c:pt idx="88">
                  <c:v>42751</c:v>
                </c:pt>
                <c:pt idx="89">
                  <c:v>42752</c:v>
                </c:pt>
                <c:pt idx="90">
                  <c:v>42753</c:v>
                </c:pt>
                <c:pt idx="91">
                  <c:v>42754</c:v>
                </c:pt>
                <c:pt idx="92">
                  <c:v>42755</c:v>
                </c:pt>
                <c:pt idx="93">
                  <c:v>42758</c:v>
                </c:pt>
                <c:pt idx="94">
                  <c:v>42759</c:v>
                </c:pt>
                <c:pt idx="95">
                  <c:v>42760</c:v>
                </c:pt>
                <c:pt idx="96">
                  <c:v>42761</c:v>
                </c:pt>
                <c:pt idx="97">
                  <c:v>42762</c:v>
                </c:pt>
                <c:pt idx="98">
                  <c:v>42765</c:v>
                </c:pt>
                <c:pt idx="99">
                  <c:v>42766</c:v>
                </c:pt>
                <c:pt idx="100">
                  <c:v>42767</c:v>
                </c:pt>
                <c:pt idx="101">
                  <c:v>42768</c:v>
                </c:pt>
                <c:pt idx="102">
                  <c:v>42769</c:v>
                </c:pt>
                <c:pt idx="103">
                  <c:v>42772</c:v>
                </c:pt>
                <c:pt idx="104">
                  <c:v>42773</c:v>
                </c:pt>
                <c:pt idx="105">
                  <c:v>42774</c:v>
                </c:pt>
                <c:pt idx="106">
                  <c:v>42775</c:v>
                </c:pt>
                <c:pt idx="107">
                  <c:v>42776</c:v>
                </c:pt>
                <c:pt idx="108">
                  <c:v>42779</c:v>
                </c:pt>
                <c:pt idx="109">
                  <c:v>42780</c:v>
                </c:pt>
                <c:pt idx="110">
                  <c:v>42781</c:v>
                </c:pt>
                <c:pt idx="111">
                  <c:v>42782</c:v>
                </c:pt>
                <c:pt idx="112">
                  <c:v>42783</c:v>
                </c:pt>
                <c:pt idx="113">
                  <c:v>42786</c:v>
                </c:pt>
                <c:pt idx="114">
                  <c:v>42787</c:v>
                </c:pt>
                <c:pt idx="115">
                  <c:v>42788</c:v>
                </c:pt>
                <c:pt idx="116">
                  <c:v>42789</c:v>
                </c:pt>
                <c:pt idx="117">
                  <c:v>42790</c:v>
                </c:pt>
                <c:pt idx="118">
                  <c:v>42793</c:v>
                </c:pt>
                <c:pt idx="119">
                  <c:v>42794</c:v>
                </c:pt>
                <c:pt idx="120">
                  <c:v>42795</c:v>
                </c:pt>
                <c:pt idx="121">
                  <c:v>42796</c:v>
                </c:pt>
                <c:pt idx="122">
                  <c:v>42797</c:v>
                </c:pt>
                <c:pt idx="123">
                  <c:v>42800</c:v>
                </c:pt>
                <c:pt idx="124">
                  <c:v>42801</c:v>
                </c:pt>
                <c:pt idx="125">
                  <c:v>42802</c:v>
                </c:pt>
                <c:pt idx="126">
                  <c:v>42803</c:v>
                </c:pt>
                <c:pt idx="127">
                  <c:v>42804</c:v>
                </c:pt>
                <c:pt idx="128">
                  <c:v>42807</c:v>
                </c:pt>
                <c:pt idx="129">
                  <c:v>42808</c:v>
                </c:pt>
                <c:pt idx="130">
                  <c:v>42809</c:v>
                </c:pt>
                <c:pt idx="131">
                  <c:v>42810</c:v>
                </c:pt>
                <c:pt idx="132">
                  <c:v>42811</c:v>
                </c:pt>
                <c:pt idx="133">
                  <c:v>42814</c:v>
                </c:pt>
                <c:pt idx="134">
                  <c:v>42815</c:v>
                </c:pt>
                <c:pt idx="135">
                  <c:v>42816</c:v>
                </c:pt>
                <c:pt idx="136">
                  <c:v>42817</c:v>
                </c:pt>
                <c:pt idx="137">
                  <c:v>42818</c:v>
                </c:pt>
                <c:pt idx="138">
                  <c:v>42821</c:v>
                </c:pt>
                <c:pt idx="139">
                  <c:v>42822</c:v>
                </c:pt>
                <c:pt idx="140">
                  <c:v>42823</c:v>
                </c:pt>
                <c:pt idx="141">
                  <c:v>42824</c:v>
                </c:pt>
                <c:pt idx="142">
                  <c:v>42825</c:v>
                </c:pt>
                <c:pt idx="143">
                  <c:v>42828</c:v>
                </c:pt>
                <c:pt idx="144">
                  <c:v>42829</c:v>
                </c:pt>
                <c:pt idx="145">
                  <c:v>42830</c:v>
                </c:pt>
                <c:pt idx="146">
                  <c:v>42831</c:v>
                </c:pt>
                <c:pt idx="147">
                  <c:v>42832</c:v>
                </c:pt>
                <c:pt idx="148">
                  <c:v>42835</c:v>
                </c:pt>
                <c:pt idx="149">
                  <c:v>42836</c:v>
                </c:pt>
                <c:pt idx="150">
                  <c:v>42837</c:v>
                </c:pt>
                <c:pt idx="151">
                  <c:v>42838</c:v>
                </c:pt>
                <c:pt idx="152">
                  <c:v>42839</c:v>
                </c:pt>
                <c:pt idx="153">
                  <c:v>42842</c:v>
                </c:pt>
                <c:pt idx="154">
                  <c:v>42843</c:v>
                </c:pt>
                <c:pt idx="155">
                  <c:v>42844</c:v>
                </c:pt>
                <c:pt idx="156">
                  <c:v>42845</c:v>
                </c:pt>
                <c:pt idx="157">
                  <c:v>42846</c:v>
                </c:pt>
                <c:pt idx="158">
                  <c:v>42849</c:v>
                </c:pt>
                <c:pt idx="159">
                  <c:v>42850</c:v>
                </c:pt>
                <c:pt idx="160">
                  <c:v>42851</c:v>
                </c:pt>
                <c:pt idx="161">
                  <c:v>42852</c:v>
                </c:pt>
                <c:pt idx="162">
                  <c:v>42853</c:v>
                </c:pt>
                <c:pt idx="163">
                  <c:v>42856</c:v>
                </c:pt>
                <c:pt idx="164">
                  <c:v>42857</c:v>
                </c:pt>
                <c:pt idx="165">
                  <c:v>42858</c:v>
                </c:pt>
                <c:pt idx="166">
                  <c:v>42859</c:v>
                </c:pt>
                <c:pt idx="167">
                  <c:v>42860</c:v>
                </c:pt>
                <c:pt idx="168">
                  <c:v>42863</c:v>
                </c:pt>
                <c:pt idx="169">
                  <c:v>42864</c:v>
                </c:pt>
                <c:pt idx="170">
                  <c:v>42865</c:v>
                </c:pt>
                <c:pt idx="171">
                  <c:v>42866</c:v>
                </c:pt>
                <c:pt idx="172">
                  <c:v>42867</c:v>
                </c:pt>
                <c:pt idx="173">
                  <c:v>42870</c:v>
                </c:pt>
                <c:pt idx="174">
                  <c:v>42871</c:v>
                </c:pt>
                <c:pt idx="175">
                  <c:v>42872</c:v>
                </c:pt>
                <c:pt idx="176">
                  <c:v>42873</c:v>
                </c:pt>
                <c:pt idx="177">
                  <c:v>42874</c:v>
                </c:pt>
                <c:pt idx="178">
                  <c:v>42877</c:v>
                </c:pt>
                <c:pt idx="179">
                  <c:v>42878</c:v>
                </c:pt>
                <c:pt idx="180">
                  <c:v>42879</c:v>
                </c:pt>
                <c:pt idx="181">
                  <c:v>42880</c:v>
                </c:pt>
                <c:pt idx="182">
                  <c:v>42881</c:v>
                </c:pt>
                <c:pt idx="183">
                  <c:v>42884</c:v>
                </c:pt>
                <c:pt idx="184">
                  <c:v>42885</c:v>
                </c:pt>
                <c:pt idx="185">
                  <c:v>42886</c:v>
                </c:pt>
                <c:pt idx="186">
                  <c:v>42887</c:v>
                </c:pt>
                <c:pt idx="187">
                  <c:v>42888</c:v>
                </c:pt>
                <c:pt idx="188">
                  <c:v>42891</c:v>
                </c:pt>
                <c:pt idx="189">
                  <c:v>42892</c:v>
                </c:pt>
                <c:pt idx="190">
                  <c:v>42893</c:v>
                </c:pt>
                <c:pt idx="191">
                  <c:v>42894</c:v>
                </c:pt>
                <c:pt idx="192">
                  <c:v>42895</c:v>
                </c:pt>
                <c:pt idx="193">
                  <c:v>42898</c:v>
                </c:pt>
                <c:pt idx="194">
                  <c:v>42899</c:v>
                </c:pt>
                <c:pt idx="195">
                  <c:v>42900</c:v>
                </c:pt>
                <c:pt idx="196">
                  <c:v>42901</c:v>
                </c:pt>
                <c:pt idx="197">
                  <c:v>42902</c:v>
                </c:pt>
                <c:pt idx="198">
                  <c:v>42905</c:v>
                </c:pt>
                <c:pt idx="199">
                  <c:v>42906</c:v>
                </c:pt>
                <c:pt idx="200">
                  <c:v>42907</c:v>
                </c:pt>
                <c:pt idx="201">
                  <c:v>42908</c:v>
                </c:pt>
                <c:pt idx="202">
                  <c:v>42909</c:v>
                </c:pt>
                <c:pt idx="203">
                  <c:v>42912</c:v>
                </c:pt>
                <c:pt idx="204">
                  <c:v>42913</c:v>
                </c:pt>
                <c:pt idx="205">
                  <c:v>42914</c:v>
                </c:pt>
                <c:pt idx="206">
                  <c:v>42915</c:v>
                </c:pt>
                <c:pt idx="207">
                  <c:v>42916</c:v>
                </c:pt>
                <c:pt idx="208">
                  <c:v>42919</c:v>
                </c:pt>
                <c:pt idx="209">
                  <c:v>42920</c:v>
                </c:pt>
                <c:pt idx="210">
                  <c:v>42921</c:v>
                </c:pt>
                <c:pt idx="211">
                  <c:v>42922</c:v>
                </c:pt>
                <c:pt idx="212">
                  <c:v>42923</c:v>
                </c:pt>
                <c:pt idx="213">
                  <c:v>42926</c:v>
                </c:pt>
                <c:pt idx="214">
                  <c:v>42927</c:v>
                </c:pt>
                <c:pt idx="215">
                  <c:v>42928</c:v>
                </c:pt>
                <c:pt idx="216">
                  <c:v>42929</c:v>
                </c:pt>
                <c:pt idx="217">
                  <c:v>42930</c:v>
                </c:pt>
                <c:pt idx="218">
                  <c:v>42933</c:v>
                </c:pt>
                <c:pt idx="219">
                  <c:v>42934</c:v>
                </c:pt>
                <c:pt idx="220">
                  <c:v>42935</c:v>
                </c:pt>
                <c:pt idx="221">
                  <c:v>42936</c:v>
                </c:pt>
                <c:pt idx="222">
                  <c:v>42937</c:v>
                </c:pt>
                <c:pt idx="223">
                  <c:v>42940</c:v>
                </c:pt>
                <c:pt idx="224">
                  <c:v>42941</c:v>
                </c:pt>
                <c:pt idx="225">
                  <c:v>42942</c:v>
                </c:pt>
                <c:pt idx="226">
                  <c:v>42943</c:v>
                </c:pt>
                <c:pt idx="227">
                  <c:v>42944</c:v>
                </c:pt>
                <c:pt idx="228">
                  <c:v>42947</c:v>
                </c:pt>
                <c:pt idx="229">
                  <c:v>42948</c:v>
                </c:pt>
                <c:pt idx="230">
                  <c:v>42949</c:v>
                </c:pt>
                <c:pt idx="231">
                  <c:v>42950</c:v>
                </c:pt>
                <c:pt idx="232">
                  <c:v>42951</c:v>
                </c:pt>
                <c:pt idx="233">
                  <c:v>42954</c:v>
                </c:pt>
                <c:pt idx="234">
                  <c:v>42955</c:v>
                </c:pt>
                <c:pt idx="235">
                  <c:v>42956</c:v>
                </c:pt>
                <c:pt idx="236">
                  <c:v>42957</c:v>
                </c:pt>
                <c:pt idx="237">
                  <c:v>42958</c:v>
                </c:pt>
                <c:pt idx="238">
                  <c:v>42961</c:v>
                </c:pt>
                <c:pt idx="239">
                  <c:v>42962</c:v>
                </c:pt>
                <c:pt idx="240">
                  <c:v>42963</c:v>
                </c:pt>
                <c:pt idx="241">
                  <c:v>42964</c:v>
                </c:pt>
                <c:pt idx="242">
                  <c:v>42965</c:v>
                </c:pt>
                <c:pt idx="243">
                  <c:v>42968</c:v>
                </c:pt>
                <c:pt idx="244">
                  <c:v>42969</c:v>
                </c:pt>
                <c:pt idx="245">
                  <c:v>42970</c:v>
                </c:pt>
                <c:pt idx="246">
                  <c:v>42971</c:v>
                </c:pt>
                <c:pt idx="247">
                  <c:v>42972</c:v>
                </c:pt>
                <c:pt idx="248">
                  <c:v>42975</c:v>
                </c:pt>
                <c:pt idx="249">
                  <c:v>42976</c:v>
                </c:pt>
                <c:pt idx="250">
                  <c:v>42977</c:v>
                </c:pt>
                <c:pt idx="251">
                  <c:v>42978</c:v>
                </c:pt>
                <c:pt idx="252">
                  <c:v>42979</c:v>
                </c:pt>
                <c:pt idx="253">
                  <c:v>42982</c:v>
                </c:pt>
                <c:pt idx="254">
                  <c:v>42983</c:v>
                </c:pt>
                <c:pt idx="255">
                  <c:v>42984</c:v>
                </c:pt>
                <c:pt idx="256">
                  <c:v>42985</c:v>
                </c:pt>
                <c:pt idx="257">
                  <c:v>42986</c:v>
                </c:pt>
                <c:pt idx="258">
                  <c:v>42989</c:v>
                </c:pt>
                <c:pt idx="259">
                  <c:v>42990</c:v>
                </c:pt>
                <c:pt idx="260">
                  <c:v>42991</c:v>
                </c:pt>
                <c:pt idx="261">
                  <c:v>42992</c:v>
                </c:pt>
                <c:pt idx="262">
                  <c:v>42993</c:v>
                </c:pt>
                <c:pt idx="263">
                  <c:v>42996</c:v>
                </c:pt>
                <c:pt idx="264">
                  <c:v>42997</c:v>
                </c:pt>
                <c:pt idx="265">
                  <c:v>42998</c:v>
                </c:pt>
                <c:pt idx="266">
                  <c:v>42999</c:v>
                </c:pt>
                <c:pt idx="267">
                  <c:v>43000</c:v>
                </c:pt>
                <c:pt idx="268">
                  <c:v>43003</c:v>
                </c:pt>
                <c:pt idx="269">
                  <c:v>43004</c:v>
                </c:pt>
                <c:pt idx="270">
                  <c:v>43005</c:v>
                </c:pt>
                <c:pt idx="271">
                  <c:v>43006</c:v>
                </c:pt>
                <c:pt idx="272">
                  <c:v>43007</c:v>
                </c:pt>
                <c:pt idx="273">
                  <c:v>43010</c:v>
                </c:pt>
                <c:pt idx="274">
                  <c:v>43011</c:v>
                </c:pt>
                <c:pt idx="275">
                  <c:v>43012</c:v>
                </c:pt>
                <c:pt idx="276">
                  <c:v>43013</c:v>
                </c:pt>
                <c:pt idx="277">
                  <c:v>43014</c:v>
                </c:pt>
                <c:pt idx="278">
                  <c:v>43017</c:v>
                </c:pt>
                <c:pt idx="279">
                  <c:v>43018</c:v>
                </c:pt>
                <c:pt idx="280">
                  <c:v>43019</c:v>
                </c:pt>
                <c:pt idx="281">
                  <c:v>43020</c:v>
                </c:pt>
                <c:pt idx="282">
                  <c:v>43021</c:v>
                </c:pt>
                <c:pt idx="283">
                  <c:v>43024</c:v>
                </c:pt>
                <c:pt idx="284">
                  <c:v>43025</c:v>
                </c:pt>
                <c:pt idx="285">
                  <c:v>43026</c:v>
                </c:pt>
                <c:pt idx="286">
                  <c:v>43027</c:v>
                </c:pt>
                <c:pt idx="287">
                  <c:v>43028</c:v>
                </c:pt>
                <c:pt idx="288">
                  <c:v>43031</c:v>
                </c:pt>
                <c:pt idx="289">
                  <c:v>43032</c:v>
                </c:pt>
                <c:pt idx="290">
                  <c:v>43033</c:v>
                </c:pt>
                <c:pt idx="291">
                  <c:v>43034</c:v>
                </c:pt>
                <c:pt idx="292">
                  <c:v>43035</c:v>
                </c:pt>
                <c:pt idx="293">
                  <c:v>43038</c:v>
                </c:pt>
                <c:pt idx="294">
                  <c:v>43039</c:v>
                </c:pt>
                <c:pt idx="295">
                  <c:v>43040</c:v>
                </c:pt>
                <c:pt idx="296">
                  <c:v>43041</c:v>
                </c:pt>
                <c:pt idx="297">
                  <c:v>43042</c:v>
                </c:pt>
                <c:pt idx="298">
                  <c:v>43045</c:v>
                </c:pt>
                <c:pt idx="299">
                  <c:v>43046</c:v>
                </c:pt>
                <c:pt idx="300">
                  <c:v>43047</c:v>
                </c:pt>
                <c:pt idx="301">
                  <c:v>43048</c:v>
                </c:pt>
                <c:pt idx="302">
                  <c:v>43049</c:v>
                </c:pt>
                <c:pt idx="303">
                  <c:v>43052</c:v>
                </c:pt>
                <c:pt idx="304">
                  <c:v>43053</c:v>
                </c:pt>
                <c:pt idx="305">
                  <c:v>43054</c:v>
                </c:pt>
                <c:pt idx="306">
                  <c:v>43055</c:v>
                </c:pt>
                <c:pt idx="307">
                  <c:v>43056</c:v>
                </c:pt>
                <c:pt idx="308">
                  <c:v>43059</c:v>
                </c:pt>
                <c:pt idx="309">
                  <c:v>43060</c:v>
                </c:pt>
                <c:pt idx="310">
                  <c:v>43061</c:v>
                </c:pt>
                <c:pt idx="311">
                  <c:v>43062</c:v>
                </c:pt>
                <c:pt idx="312">
                  <c:v>43063</c:v>
                </c:pt>
                <c:pt idx="313">
                  <c:v>43066</c:v>
                </c:pt>
                <c:pt idx="314">
                  <c:v>43067</c:v>
                </c:pt>
                <c:pt idx="315">
                  <c:v>43068</c:v>
                </c:pt>
                <c:pt idx="316">
                  <c:v>43069</c:v>
                </c:pt>
                <c:pt idx="317">
                  <c:v>43070</c:v>
                </c:pt>
                <c:pt idx="318">
                  <c:v>43073</c:v>
                </c:pt>
                <c:pt idx="319">
                  <c:v>43074</c:v>
                </c:pt>
                <c:pt idx="320">
                  <c:v>43075</c:v>
                </c:pt>
                <c:pt idx="321">
                  <c:v>43076</c:v>
                </c:pt>
                <c:pt idx="322">
                  <c:v>43077</c:v>
                </c:pt>
                <c:pt idx="323">
                  <c:v>43080</c:v>
                </c:pt>
                <c:pt idx="324">
                  <c:v>43081</c:v>
                </c:pt>
                <c:pt idx="325">
                  <c:v>43082</c:v>
                </c:pt>
                <c:pt idx="326">
                  <c:v>43083</c:v>
                </c:pt>
                <c:pt idx="327">
                  <c:v>43084</c:v>
                </c:pt>
                <c:pt idx="328">
                  <c:v>43087</c:v>
                </c:pt>
                <c:pt idx="329">
                  <c:v>43088</c:v>
                </c:pt>
                <c:pt idx="330">
                  <c:v>43089</c:v>
                </c:pt>
                <c:pt idx="331">
                  <c:v>43090</c:v>
                </c:pt>
                <c:pt idx="332">
                  <c:v>43091</c:v>
                </c:pt>
                <c:pt idx="333">
                  <c:v>43094</c:v>
                </c:pt>
                <c:pt idx="334">
                  <c:v>43095</c:v>
                </c:pt>
                <c:pt idx="335">
                  <c:v>43096</c:v>
                </c:pt>
                <c:pt idx="336">
                  <c:v>43097</c:v>
                </c:pt>
                <c:pt idx="337">
                  <c:v>43098</c:v>
                </c:pt>
                <c:pt idx="338">
                  <c:v>43102</c:v>
                </c:pt>
                <c:pt idx="339">
                  <c:v>43103</c:v>
                </c:pt>
                <c:pt idx="340">
                  <c:v>43104</c:v>
                </c:pt>
                <c:pt idx="341">
                  <c:v>43105</c:v>
                </c:pt>
                <c:pt idx="342">
                  <c:v>43108</c:v>
                </c:pt>
                <c:pt idx="343">
                  <c:v>43109</c:v>
                </c:pt>
                <c:pt idx="344">
                  <c:v>43110</c:v>
                </c:pt>
                <c:pt idx="345">
                  <c:v>43111</c:v>
                </c:pt>
                <c:pt idx="346">
                  <c:v>43112</c:v>
                </c:pt>
                <c:pt idx="347">
                  <c:v>43115</c:v>
                </c:pt>
                <c:pt idx="348">
                  <c:v>43116</c:v>
                </c:pt>
                <c:pt idx="349">
                  <c:v>43117</c:v>
                </c:pt>
                <c:pt idx="350">
                  <c:v>43118</c:v>
                </c:pt>
                <c:pt idx="351">
                  <c:v>43119</c:v>
                </c:pt>
                <c:pt idx="352">
                  <c:v>43122</c:v>
                </c:pt>
                <c:pt idx="353">
                  <c:v>43123</c:v>
                </c:pt>
                <c:pt idx="354">
                  <c:v>43124</c:v>
                </c:pt>
                <c:pt idx="355">
                  <c:v>43125</c:v>
                </c:pt>
                <c:pt idx="356">
                  <c:v>43126</c:v>
                </c:pt>
                <c:pt idx="357">
                  <c:v>43129</c:v>
                </c:pt>
                <c:pt idx="358">
                  <c:v>43130</c:v>
                </c:pt>
                <c:pt idx="359">
                  <c:v>43131</c:v>
                </c:pt>
                <c:pt idx="360">
                  <c:v>43132</c:v>
                </c:pt>
                <c:pt idx="361">
                  <c:v>43133</c:v>
                </c:pt>
                <c:pt idx="362">
                  <c:v>43136</c:v>
                </c:pt>
                <c:pt idx="363">
                  <c:v>43137</c:v>
                </c:pt>
                <c:pt idx="364">
                  <c:v>43138</c:v>
                </c:pt>
                <c:pt idx="365">
                  <c:v>43139</c:v>
                </c:pt>
                <c:pt idx="366">
                  <c:v>43140</c:v>
                </c:pt>
                <c:pt idx="367">
                  <c:v>43143</c:v>
                </c:pt>
                <c:pt idx="368">
                  <c:v>43144</c:v>
                </c:pt>
                <c:pt idx="369">
                  <c:v>43145</c:v>
                </c:pt>
                <c:pt idx="370">
                  <c:v>43146</c:v>
                </c:pt>
                <c:pt idx="371">
                  <c:v>43147</c:v>
                </c:pt>
                <c:pt idx="372">
                  <c:v>43150</c:v>
                </c:pt>
                <c:pt idx="373">
                  <c:v>43151</c:v>
                </c:pt>
                <c:pt idx="374">
                  <c:v>43152</c:v>
                </c:pt>
                <c:pt idx="375">
                  <c:v>43153</c:v>
                </c:pt>
                <c:pt idx="376">
                  <c:v>43154</c:v>
                </c:pt>
                <c:pt idx="377">
                  <c:v>43157</c:v>
                </c:pt>
                <c:pt idx="378">
                  <c:v>43158</c:v>
                </c:pt>
                <c:pt idx="379">
                  <c:v>43159</c:v>
                </c:pt>
                <c:pt idx="380">
                  <c:v>43160</c:v>
                </c:pt>
                <c:pt idx="381">
                  <c:v>43161</c:v>
                </c:pt>
                <c:pt idx="382">
                  <c:v>43164</c:v>
                </c:pt>
                <c:pt idx="383">
                  <c:v>43165</c:v>
                </c:pt>
                <c:pt idx="384">
                  <c:v>43166</c:v>
                </c:pt>
                <c:pt idx="385">
                  <c:v>43167</c:v>
                </c:pt>
                <c:pt idx="386">
                  <c:v>43168</c:v>
                </c:pt>
                <c:pt idx="387">
                  <c:v>43171</c:v>
                </c:pt>
                <c:pt idx="388">
                  <c:v>43172</c:v>
                </c:pt>
                <c:pt idx="389">
                  <c:v>43173</c:v>
                </c:pt>
                <c:pt idx="390">
                  <c:v>43174</c:v>
                </c:pt>
                <c:pt idx="391">
                  <c:v>43175</c:v>
                </c:pt>
                <c:pt idx="392">
                  <c:v>43178</c:v>
                </c:pt>
                <c:pt idx="393">
                  <c:v>43179</c:v>
                </c:pt>
                <c:pt idx="394">
                  <c:v>43180</c:v>
                </c:pt>
                <c:pt idx="395">
                  <c:v>43181</c:v>
                </c:pt>
                <c:pt idx="396">
                  <c:v>43182</c:v>
                </c:pt>
                <c:pt idx="397">
                  <c:v>43185</c:v>
                </c:pt>
                <c:pt idx="398">
                  <c:v>43186</c:v>
                </c:pt>
                <c:pt idx="399">
                  <c:v>43187</c:v>
                </c:pt>
                <c:pt idx="400">
                  <c:v>43188</c:v>
                </c:pt>
                <c:pt idx="401">
                  <c:v>43189</c:v>
                </c:pt>
                <c:pt idx="402">
                  <c:v>43192</c:v>
                </c:pt>
                <c:pt idx="403">
                  <c:v>43193</c:v>
                </c:pt>
                <c:pt idx="404">
                  <c:v>43194</c:v>
                </c:pt>
                <c:pt idx="405">
                  <c:v>43195</c:v>
                </c:pt>
                <c:pt idx="406">
                  <c:v>43196</c:v>
                </c:pt>
                <c:pt idx="407">
                  <c:v>43199</c:v>
                </c:pt>
                <c:pt idx="408">
                  <c:v>43200</c:v>
                </c:pt>
                <c:pt idx="409">
                  <c:v>43201</c:v>
                </c:pt>
                <c:pt idx="410">
                  <c:v>43202</c:v>
                </c:pt>
                <c:pt idx="411">
                  <c:v>43203</c:v>
                </c:pt>
                <c:pt idx="412">
                  <c:v>43206</c:v>
                </c:pt>
                <c:pt idx="413">
                  <c:v>43207</c:v>
                </c:pt>
                <c:pt idx="414">
                  <c:v>43208</c:v>
                </c:pt>
                <c:pt idx="415">
                  <c:v>43209</c:v>
                </c:pt>
                <c:pt idx="416">
                  <c:v>43210</c:v>
                </c:pt>
                <c:pt idx="417">
                  <c:v>43213</c:v>
                </c:pt>
                <c:pt idx="418">
                  <c:v>43214</c:v>
                </c:pt>
                <c:pt idx="419">
                  <c:v>43215</c:v>
                </c:pt>
                <c:pt idx="420">
                  <c:v>43216</c:v>
                </c:pt>
                <c:pt idx="421">
                  <c:v>43217</c:v>
                </c:pt>
                <c:pt idx="422">
                  <c:v>43220</c:v>
                </c:pt>
                <c:pt idx="423">
                  <c:v>43221</c:v>
                </c:pt>
                <c:pt idx="424">
                  <c:v>43222</c:v>
                </c:pt>
                <c:pt idx="425">
                  <c:v>43223</c:v>
                </c:pt>
                <c:pt idx="426">
                  <c:v>43224</c:v>
                </c:pt>
                <c:pt idx="427">
                  <c:v>43227</c:v>
                </c:pt>
                <c:pt idx="428">
                  <c:v>43228</c:v>
                </c:pt>
                <c:pt idx="429">
                  <c:v>43229</c:v>
                </c:pt>
                <c:pt idx="430">
                  <c:v>43230</c:v>
                </c:pt>
                <c:pt idx="431">
                  <c:v>43231</c:v>
                </c:pt>
                <c:pt idx="432">
                  <c:v>43234</c:v>
                </c:pt>
                <c:pt idx="433">
                  <c:v>43235</c:v>
                </c:pt>
                <c:pt idx="434">
                  <c:v>43236</c:v>
                </c:pt>
                <c:pt idx="435">
                  <c:v>43237</c:v>
                </c:pt>
                <c:pt idx="436">
                  <c:v>43238</c:v>
                </c:pt>
                <c:pt idx="437">
                  <c:v>43241</c:v>
                </c:pt>
                <c:pt idx="438">
                  <c:v>43242</c:v>
                </c:pt>
                <c:pt idx="439">
                  <c:v>43243</c:v>
                </c:pt>
                <c:pt idx="440">
                  <c:v>43244</c:v>
                </c:pt>
                <c:pt idx="441">
                  <c:v>43245</c:v>
                </c:pt>
                <c:pt idx="442">
                  <c:v>43248</c:v>
                </c:pt>
                <c:pt idx="443">
                  <c:v>43249</c:v>
                </c:pt>
                <c:pt idx="444">
                  <c:v>43250</c:v>
                </c:pt>
                <c:pt idx="445">
                  <c:v>43251</c:v>
                </c:pt>
                <c:pt idx="446">
                  <c:v>43252</c:v>
                </c:pt>
                <c:pt idx="447">
                  <c:v>43255</c:v>
                </c:pt>
                <c:pt idx="448">
                  <c:v>43256</c:v>
                </c:pt>
                <c:pt idx="449">
                  <c:v>43257</c:v>
                </c:pt>
                <c:pt idx="450">
                  <c:v>43258</c:v>
                </c:pt>
                <c:pt idx="451">
                  <c:v>43259</c:v>
                </c:pt>
                <c:pt idx="452">
                  <c:v>43262</c:v>
                </c:pt>
                <c:pt idx="453">
                  <c:v>43263</c:v>
                </c:pt>
                <c:pt idx="454">
                  <c:v>43264</c:v>
                </c:pt>
                <c:pt idx="455">
                  <c:v>43265</c:v>
                </c:pt>
                <c:pt idx="456">
                  <c:v>43266</c:v>
                </c:pt>
                <c:pt idx="457">
                  <c:v>43269</c:v>
                </c:pt>
                <c:pt idx="458">
                  <c:v>43270</c:v>
                </c:pt>
                <c:pt idx="459">
                  <c:v>43271</c:v>
                </c:pt>
                <c:pt idx="460">
                  <c:v>43272</c:v>
                </c:pt>
                <c:pt idx="461">
                  <c:v>43273</c:v>
                </c:pt>
                <c:pt idx="462">
                  <c:v>43276</c:v>
                </c:pt>
                <c:pt idx="463">
                  <c:v>43277</c:v>
                </c:pt>
                <c:pt idx="464">
                  <c:v>43278</c:v>
                </c:pt>
                <c:pt idx="465">
                  <c:v>43279</c:v>
                </c:pt>
                <c:pt idx="466">
                  <c:v>43280</c:v>
                </c:pt>
                <c:pt idx="467">
                  <c:v>43283</c:v>
                </c:pt>
                <c:pt idx="468">
                  <c:v>43284</c:v>
                </c:pt>
                <c:pt idx="469">
                  <c:v>43285</c:v>
                </c:pt>
                <c:pt idx="470">
                  <c:v>43286</c:v>
                </c:pt>
                <c:pt idx="471">
                  <c:v>43287</c:v>
                </c:pt>
                <c:pt idx="472">
                  <c:v>43290</c:v>
                </c:pt>
                <c:pt idx="473">
                  <c:v>43291</c:v>
                </c:pt>
                <c:pt idx="474">
                  <c:v>43292</c:v>
                </c:pt>
                <c:pt idx="475">
                  <c:v>43293</c:v>
                </c:pt>
                <c:pt idx="476">
                  <c:v>43294</c:v>
                </c:pt>
                <c:pt idx="477">
                  <c:v>43297</c:v>
                </c:pt>
                <c:pt idx="478">
                  <c:v>43298</c:v>
                </c:pt>
                <c:pt idx="479">
                  <c:v>43299</c:v>
                </c:pt>
                <c:pt idx="480">
                  <c:v>43300</c:v>
                </c:pt>
                <c:pt idx="481">
                  <c:v>43301</c:v>
                </c:pt>
                <c:pt idx="482">
                  <c:v>43304</c:v>
                </c:pt>
                <c:pt idx="483">
                  <c:v>43305</c:v>
                </c:pt>
                <c:pt idx="484">
                  <c:v>43306</c:v>
                </c:pt>
                <c:pt idx="485">
                  <c:v>43307</c:v>
                </c:pt>
                <c:pt idx="486">
                  <c:v>43308</c:v>
                </c:pt>
                <c:pt idx="487">
                  <c:v>43311</c:v>
                </c:pt>
                <c:pt idx="488">
                  <c:v>43312</c:v>
                </c:pt>
                <c:pt idx="489">
                  <c:v>43313</c:v>
                </c:pt>
                <c:pt idx="490">
                  <c:v>43314</c:v>
                </c:pt>
                <c:pt idx="491">
                  <c:v>43315</c:v>
                </c:pt>
                <c:pt idx="492">
                  <c:v>43318</c:v>
                </c:pt>
                <c:pt idx="493">
                  <c:v>43319</c:v>
                </c:pt>
                <c:pt idx="494">
                  <c:v>43320</c:v>
                </c:pt>
                <c:pt idx="495">
                  <c:v>43321</c:v>
                </c:pt>
                <c:pt idx="496">
                  <c:v>43322</c:v>
                </c:pt>
                <c:pt idx="497">
                  <c:v>43325</c:v>
                </c:pt>
                <c:pt idx="498">
                  <c:v>43326</c:v>
                </c:pt>
                <c:pt idx="499">
                  <c:v>43327</c:v>
                </c:pt>
                <c:pt idx="500">
                  <c:v>43328</c:v>
                </c:pt>
                <c:pt idx="501">
                  <c:v>43329</c:v>
                </c:pt>
                <c:pt idx="502">
                  <c:v>43332</c:v>
                </c:pt>
                <c:pt idx="503">
                  <c:v>43333</c:v>
                </c:pt>
                <c:pt idx="504">
                  <c:v>43334</c:v>
                </c:pt>
                <c:pt idx="505">
                  <c:v>43335</c:v>
                </c:pt>
                <c:pt idx="506">
                  <c:v>43336</c:v>
                </c:pt>
                <c:pt idx="507">
                  <c:v>43339</c:v>
                </c:pt>
                <c:pt idx="508">
                  <c:v>43340</c:v>
                </c:pt>
                <c:pt idx="509">
                  <c:v>43341</c:v>
                </c:pt>
                <c:pt idx="510">
                  <c:v>43342</c:v>
                </c:pt>
                <c:pt idx="511">
                  <c:v>43343</c:v>
                </c:pt>
                <c:pt idx="512">
                  <c:v>43346</c:v>
                </c:pt>
                <c:pt idx="513">
                  <c:v>43347</c:v>
                </c:pt>
                <c:pt idx="514">
                  <c:v>43348</c:v>
                </c:pt>
                <c:pt idx="515">
                  <c:v>43349</c:v>
                </c:pt>
                <c:pt idx="516">
                  <c:v>43350</c:v>
                </c:pt>
                <c:pt idx="517">
                  <c:v>43353</c:v>
                </c:pt>
                <c:pt idx="518">
                  <c:v>43354</c:v>
                </c:pt>
                <c:pt idx="519">
                  <c:v>43355</c:v>
                </c:pt>
                <c:pt idx="520">
                  <c:v>43356</c:v>
                </c:pt>
                <c:pt idx="521">
                  <c:v>43357</c:v>
                </c:pt>
                <c:pt idx="522">
                  <c:v>43360</c:v>
                </c:pt>
                <c:pt idx="523">
                  <c:v>43361</c:v>
                </c:pt>
                <c:pt idx="524">
                  <c:v>43362</c:v>
                </c:pt>
                <c:pt idx="525">
                  <c:v>43363</c:v>
                </c:pt>
                <c:pt idx="526">
                  <c:v>43364</c:v>
                </c:pt>
                <c:pt idx="527">
                  <c:v>43367</c:v>
                </c:pt>
                <c:pt idx="528">
                  <c:v>43368</c:v>
                </c:pt>
                <c:pt idx="529">
                  <c:v>43369</c:v>
                </c:pt>
                <c:pt idx="530">
                  <c:v>43370</c:v>
                </c:pt>
                <c:pt idx="531">
                  <c:v>43371</c:v>
                </c:pt>
                <c:pt idx="532">
                  <c:v>43374</c:v>
                </c:pt>
                <c:pt idx="533">
                  <c:v>43375</c:v>
                </c:pt>
                <c:pt idx="534">
                  <c:v>43376</c:v>
                </c:pt>
                <c:pt idx="535">
                  <c:v>43377</c:v>
                </c:pt>
                <c:pt idx="536">
                  <c:v>43378</c:v>
                </c:pt>
                <c:pt idx="537">
                  <c:v>43381</c:v>
                </c:pt>
                <c:pt idx="538">
                  <c:v>43382</c:v>
                </c:pt>
                <c:pt idx="539">
                  <c:v>43383</c:v>
                </c:pt>
                <c:pt idx="540">
                  <c:v>43384</c:v>
                </c:pt>
                <c:pt idx="541">
                  <c:v>43385</c:v>
                </c:pt>
                <c:pt idx="542">
                  <c:v>43388</c:v>
                </c:pt>
                <c:pt idx="543">
                  <c:v>43389</c:v>
                </c:pt>
                <c:pt idx="544">
                  <c:v>43390</c:v>
                </c:pt>
                <c:pt idx="545">
                  <c:v>43391</c:v>
                </c:pt>
                <c:pt idx="546">
                  <c:v>43392</c:v>
                </c:pt>
                <c:pt idx="547">
                  <c:v>43395</c:v>
                </c:pt>
                <c:pt idx="548">
                  <c:v>43396</c:v>
                </c:pt>
                <c:pt idx="549">
                  <c:v>43397</c:v>
                </c:pt>
                <c:pt idx="550">
                  <c:v>43398</c:v>
                </c:pt>
                <c:pt idx="551">
                  <c:v>43399</c:v>
                </c:pt>
                <c:pt idx="552">
                  <c:v>43402</c:v>
                </c:pt>
                <c:pt idx="553">
                  <c:v>43403</c:v>
                </c:pt>
                <c:pt idx="554">
                  <c:v>43404</c:v>
                </c:pt>
                <c:pt idx="555">
                  <c:v>43405</c:v>
                </c:pt>
                <c:pt idx="556">
                  <c:v>43406</c:v>
                </c:pt>
                <c:pt idx="557">
                  <c:v>43409</c:v>
                </c:pt>
                <c:pt idx="558">
                  <c:v>43410</c:v>
                </c:pt>
                <c:pt idx="559">
                  <c:v>43411</c:v>
                </c:pt>
                <c:pt idx="560">
                  <c:v>43412</c:v>
                </c:pt>
                <c:pt idx="561">
                  <c:v>43413</c:v>
                </c:pt>
                <c:pt idx="562">
                  <c:v>43416</c:v>
                </c:pt>
                <c:pt idx="563">
                  <c:v>43417</c:v>
                </c:pt>
                <c:pt idx="564">
                  <c:v>43418</c:v>
                </c:pt>
                <c:pt idx="565">
                  <c:v>43419</c:v>
                </c:pt>
                <c:pt idx="566">
                  <c:v>43420</c:v>
                </c:pt>
                <c:pt idx="567">
                  <c:v>43423</c:v>
                </c:pt>
                <c:pt idx="568">
                  <c:v>43424</c:v>
                </c:pt>
                <c:pt idx="569">
                  <c:v>43425</c:v>
                </c:pt>
                <c:pt idx="570">
                  <c:v>43426</c:v>
                </c:pt>
                <c:pt idx="571">
                  <c:v>43427</c:v>
                </c:pt>
                <c:pt idx="572">
                  <c:v>43430</c:v>
                </c:pt>
                <c:pt idx="573">
                  <c:v>43431</c:v>
                </c:pt>
                <c:pt idx="574">
                  <c:v>43432</c:v>
                </c:pt>
                <c:pt idx="575">
                  <c:v>43433</c:v>
                </c:pt>
                <c:pt idx="576">
                  <c:v>43434</c:v>
                </c:pt>
                <c:pt idx="577">
                  <c:v>43437</c:v>
                </c:pt>
                <c:pt idx="578">
                  <c:v>43438</c:v>
                </c:pt>
                <c:pt idx="579">
                  <c:v>43439</c:v>
                </c:pt>
                <c:pt idx="580">
                  <c:v>43440</c:v>
                </c:pt>
                <c:pt idx="581">
                  <c:v>43441</c:v>
                </c:pt>
                <c:pt idx="582">
                  <c:v>43444</c:v>
                </c:pt>
                <c:pt idx="583">
                  <c:v>43445</c:v>
                </c:pt>
                <c:pt idx="584">
                  <c:v>43446</c:v>
                </c:pt>
                <c:pt idx="585">
                  <c:v>43447</c:v>
                </c:pt>
                <c:pt idx="586">
                  <c:v>43448</c:v>
                </c:pt>
                <c:pt idx="587">
                  <c:v>43451</c:v>
                </c:pt>
                <c:pt idx="588">
                  <c:v>43452</c:v>
                </c:pt>
                <c:pt idx="589">
                  <c:v>43453</c:v>
                </c:pt>
                <c:pt idx="590">
                  <c:v>43454</c:v>
                </c:pt>
                <c:pt idx="591">
                  <c:v>43455</c:v>
                </c:pt>
                <c:pt idx="592">
                  <c:v>43458</c:v>
                </c:pt>
                <c:pt idx="593">
                  <c:v>43459</c:v>
                </c:pt>
                <c:pt idx="594">
                  <c:v>43460</c:v>
                </c:pt>
                <c:pt idx="595">
                  <c:v>43461</c:v>
                </c:pt>
                <c:pt idx="596">
                  <c:v>43462</c:v>
                </c:pt>
                <c:pt idx="597">
                  <c:v>43465</c:v>
                </c:pt>
                <c:pt idx="598">
                  <c:v>43467</c:v>
                </c:pt>
                <c:pt idx="599">
                  <c:v>43468</c:v>
                </c:pt>
                <c:pt idx="600">
                  <c:v>43469</c:v>
                </c:pt>
                <c:pt idx="601">
                  <c:v>43472</c:v>
                </c:pt>
                <c:pt idx="602">
                  <c:v>43473</c:v>
                </c:pt>
                <c:pt idx="603">
                  <c:v>43474</c:v>
                </c:pt>
                <c:pt idx="604">
                  <c:v>43475</c:v>
                </c:pt>
                <c:pt idx="605">
                  <c:v>43476</c:v>
                </c:pt>
                <c:pt idx="606">
                  <c:v>43479</c:v>
                </c:pt>
                <c:pt idx="607">
                  <c:v>43480</c:v>
                </c:pt>
                <c:pt idx="608">
                  <c:v>43481</c:v>
                </c:pt>
                <c:pt idx="609">
                  <c:v>43482</c:v>
                </c:pt>
                <c:pt idx="610">
                  <c:v>43483</c:v>
                </c:pt>
                <c:pt idx="611">
                  <c:v>43486</c:v>
                </c:pt>
                <c:pt idx="612">
                  <c:v>43487</c:v>
                </c:pt>
                <c:pt idx="613">
                  <c:v>43488</c:v>
                </c:pt>
                <c:pt idx="614">
                  <c:v>43489</c:v>
                </c:pt>
                <c:pt idx="615">
                  <c:v>43490</c:v>
                </c:pt>
                <c:pt idx="616">
                  <c:v>43493</c:v>
                </c:pt>
                <c:pt idx="617">
                  <c:v>43494</c:v>
                </c:pt>
                <c:pt idx="618">
                  <c:v>43495</c:v>
                </c:pt>
                <c:pt idx="619">
                  <c:v>43496</c:v>
                </c:pt>
                <c:pt idx="620">
                  <c:v>43497</c:v>
                </c:pt>
                <c:pt idx="621">
                  <c:v>43500</c:v>
                </c:pt>
                <c:pt idx="622">
                  <c:v>43501</c:v>
                </c:pt>
                <c:pt idx="623">
                  <c:v>43502</c:v>
                </c:pt>
                <c:pt idx="624">
                  <c:v>43503</c:v>
                </c:pt>
                <c:pt idx="625">
                  <c:v>43504</c:v>
                </c:pt>
                <c:pt idx="626">
                  <c:v>43507</c:v>
                </c:pt>
                <c:pt idx="627">
                  <c:v>43508</c:v>
                </c:pt>
                <c:pt idx="628">
                  <c:v>43509</c:v>
                </c:pt>
                <c:pt idx="629">
                  <c:v>43510</c:v>
                </c:pt>
                <c:pt idx="630">
                  <c:v>43511</c:v>
                </c:pt>
                <c:pt idx="631">
                  <c:v>43514</c:v>
                </c:pt>
                <c:pt idx="632">
                  <c:v>43515</c:v>
                </c:pt>
                <c:pt idx="633">
                  <c:v>43516</c:v>
                </c:pt>
                <c:pt idx="634">
                  <c:v>43517</c:v>
                </c:pt>
                <c:pt idx="635">
                  <c:v>43518</c:v>
                </c:pt>
                <c:pt idx="636">
                  <c:v>43521</c:v>
                </c:pt>
                <c:pt idx="637">
                  <c:v>43522</c:v>
                </c:pt>
                <c:pt idx="638">
                  <c:v>43523</c:v>
                </c:pt>
                <c:pt idx="639">
                  <c:v>43524</c:v>
                </c:pt>
                <c:pt idx="640">
                  <c:v>43525</c:v>
                </c:pt>
                <c:pt idx="641">
                  <c:v>43528</c:v>
                </c:pt>
                <c:pt idx="642">
                  <c:v>43529</c:v>
                </c:pt>
                <c:pt idx="643">
                  <c:v>43530</c:v>
                </c:pt>
                <c:pt idx="644">
                  <c:v>43531</c:v>
                </c:pt>
                <c:pt idx="645">
                  <c:v>43532</c:v>
                </c:pt>
                <c:pt idx="646">
                  <c:v>43535</c:v>
                </c:pt>
                <c:pt idx="647">
                  <c:v>43536</c:v>
                </c:pt>
                <c:pt idx="648">
                  <c:v>43537</c:v>
                </c:pt>
                <c:pt idx="649">
                  <c:v>43538</c:v>
                </c:pt>
                <c:pt idx="650">
                  <c:v>43539</c:v>
                </c:pt>
                <c:pt idx="651">
                  <c:v>43542</c:v>
                </c:pt>
                <c:pt idx="652">
                  <c:v>43543</c:v>
                </c:pt>
                <c:pt idx="653">
                  <c:v>43544</c:v>
                </c:pt>
                <c:pt idx="654">
                  <c:v>43545</c:v>
                </c:pt>
                <c:pt idx="655">
                  <c:v>43546</c:v>
                </c:pt>
                <c:pt idx="656">
                  <c:v>43549</c:v>
                </c:pt>
                <c:pt idx="657">
                  <c:v>43550</c:v>
                </c:pt>
                <c:pt idx="658">
                  <c:v>43551</c:v>
                </c:pt>
                <c:pt idx="659">
                  <c:v>43552</c:v>
                </c:pt>
                <c:pt idx="660">
                  <c:v>43553</c:v>
                </c:pt>
                <c:pt idx="661">
                  <c:v>43556</c:v>
                </c:pt>
                <c:pt idx="662">
                  <c:v>43557</c:v>
                </c:pt>
                <c:pt idx="663">
                  <c:v>43558</c:v>
                </c:pt>
                <c:pt idx="664">
                  <c:v>43559</c:v>
                </c:pt>
                <c:pt idx="665">
                  <c:v>43560</c:v>
                </c:pt>
                <c:pt idx="666">
                  <c:v>43563</c:v>
                </c:pt>
                <c:pt idx="667">
                  <c:v>43564</c:v>
                </c:pt>
                <c:pt idx="668">
                  <c:v>43565</c:v>
                </c:pt>
                <c:pt idx="669">
                  <c:v>43566</c:v>
                </c:pt>
                <c:pt idx="670">
                  <c:v>43567</c:v>
                </c:pt>
                <c:pt idx="671">
                  <c:v>43570</c:v>
                </c:pt>
                <c:pt idx="672">
                  <c:v>43571</c:v>
                </c:pt>
                <c:pt idx="673">
                  <c:v>43572</c:v>
                </c:pt>
                <c:pt idx="674">
                  <c:v>43573</c:v>
                </c:pt>
                <c:pt idx="675">
                  <c:v>43574</c:v>
                </c:pt>
                <c:pt idx="676">
                  <c:v>43577</c:v>
                </c:pt>
                <c:pt idx="677">
                  <c:v>43578</c:v>
                </c:pt>
                <c:pt idx="678">
                  <c:v>43579</c:v>
                </c:pt>
                <c:pt idx="679">
                  <c:v>43580</c:v>
                </c:pt>
                <c:pt idx="680">
                  <c:v>43581</c:v>
                </c:pt>
                <c:pt idx="681">
                  <c:v>43584</c:v>
                </c:pt>
                <c:pt idx="682">
                  <c:v>43585</c:v>
                </c:pt>
                <c:pt idx="683">
                  <c:v>43586</c:v>
                </c:pt>
                <c:pt idx="684">
                  <c:v>43587</c:v>
                </c:pt>
                <c:pt idx="685">
                  <c:v>43588</c:v>
                </c:pt>
                <c:pt idx="686">
                  <c:v>43591</c:v>
                </c:pt>
                <c:pt idx="687">
                  <c:v>43592</c:v>
                </c:pt>
                <c:pt idx="688">
                  <c:v>43593</c:v>
                </c:pt>
                <c:pt idx="689">
                  <c:v>43594</c:v>
                </c:pt>
                <c:pt idx="690">
                  <c:v>43595</c:v>
                </c:pt>
                <c:pt idx="691">
                  <c:v>43598</c:v>
                </c:pt>
                <c:pt idx="692">
                  <c:v>43599</c:v>
                </c:pt>
                <c:pt idx="693">
                  <c:v>43600</c:v>
                </c:pt>
                <c:pt idx="694">
                  <c:v>43601</c:v>
                </c:pt>
                <c:pt idx="695">
                  <c:v>43602</c:v>
                </c:pt>
                <c:pt idx="696">
                  <c:v>43605</c:v>
                </c:pt>
                <c:pt idx="697">
                  <c:v>43606</c:v>
                </c:pt>
                <c:pt idx="698">
                  <c:v>43607</c:v>
                </c:pt>
                <c:pt idx="699">
                  <c:v>43608</c:v>
                </c:pt>
                <c:pt idx="700">
                  <c:v>43609</c:v>
                </c:pt>
                <c:pt idx="701">
                  <c:v>43612</c:v>
                </c:pt>
                <c:pt idx="702">
                  <c:v>43613</c:v>
                </c:pt>
                <c:pt idx="703">
                  <c:v>43614</c:v>
                </c:pt>
                <c:pt idx="704">
                  <c:v>43615</c:v>
                </c:pt>
                <c:pt idx="705">
                  <c:v>43616</c:v>
                </c:pt>
                <c:pt idx="706">
                  <c:v>43619</c:v>
                </c:pt>
                <c:pt idx="707">
                  <c:v>43620</c:v>
                </c:pt>
                <c:pt idx="708">
                  <c:v>43621</c:v>
                </c:pt>
                <c:pt idx="709">
                  <c:v>43622</c:v>
                </c:pt>
                <c:pt idx="710">
                  <c:v>43623</c:v>
                </c:pt>
                <c:pt idx="711">
                  <c:v>43626</c:v>
                </c:pt>
                <c:pt idx="712">
                  <c:v>43627</c:v>
                </c:pt>
                <c:pt idx="713">
                  <c:v>43628</c:v>
                </c:pt>
                <c:pt idx="714">
                  <c:v>43629</c:v>
                </c:pt>
                <c:pt idx="715">
                  <c:v>43630</c:v>
                </c:pt>
                <c:pt idx="716">
                  <c:v>43633</c:v>
                </c:pt>
                <c:pt idx="717">
                  <c:v>43634</c:v>
                </c:pt>
                <c:pt idx="718">
                  <c:v>43635</c:v>
                </c:pt>
                <c:pt idx="719">
                  <c:v>43636</c:v>
                </c:pt>
                <c:pt idx="720">
                  <c:v>43637</c:v>
                </c:pt>
                <c:pt idx="721">
                  <c:v>43640</c:v>
                </c:pt>
                <c:pt idx="722">
                  <c:v>43641</c:v>
                </c:pt>
                <c:pt idx="723">
                  <c:v>43642</c:v>
                </c:pt>
                <c:pt idx="724">
                  <c:v>43643</c:v>
                </c:pt>
                <c:pt idx="725">
                  <c:v>43644</c:v>
                </c:pt>
                <c:pt idx="726">
                  <c:v>43647</c:v>
                </c:pt>
                <c:pt idx="727">
                  <c:v>43648</c:v>
                </c:pt>
                <c:pt idx="728">
                  <c:v>43649</c:v>
                </c:pt>
                <c:pt idx="729">
                  <c:v>43650</c:v>
                </c:pt>
                <c:pt idx="730">
                  <c:v>43651</c:v>
                </c:pt>
                <c:pt idx="731">
                  <c:v>43654</c:v>
                </c:pt>
                <c:pt idx="732">
                  <c:v>43655</c:v>
                </c:pt>
                <c:pt idx="733">
                  <c:v>43656</c:v>
                </c:pt>
                <c:pt idx="734">
                  <c:v>43657</c:v>
                </c:pt>
                <c:pt idx="735">
                  <c:v>43658</c:v>
                </c:pt>
                <c:pt idx="736">
                  <c:v>43661</c:v>
                </c:pt>
                <c:pt idx="737">
                  <c:v>43662</c:v>
                </c:pt>
              </c:numCache>
            </c:numRef>
          </c:cat>
          <c:val>
            <c:numRef>
              <c:f>negative_yield!$B$3:$B$740</c:f>
              <c:numCache>
                <c:formatCode>General</c:formatCode>
                <c:ptCount val="738"/>
                <c:pt idx="0">
                  <c:v>0</c:v>
                </c:pt>
                <c:pt idx="1">
                  <c:v>427</c:v>
                </c:pt>
                <c:pt idx="2">
                  <c:v>425</c:v>
                </c:pt>
                <c:pt idx="3">
                  <c:v>419</c:v>
                </c:pt>
                <c:pt idx="4">
                  <c:v>1924</c:v>
                </c:pt>
                <c:pt idx="5">
                  <c:v>1853</c:v>
                </c:pt>
                <c:pt idx="6">
                  <c:v>9748</c:v>
                </c:pt>
                <c:pt idx="7">
                  <c:v>18474</c:v>
                </c:pt>
                <c:pt idx="8">
                  <c:v>4063</c:v>
                </c:pt>
                <c:pt idx="9">
                  <c:v>3105</c:v>
                </c:pt>
                <c:pt idx="10">
                  <c:v>3063</c:v>
                </c:pt>
                <c:pt idx="11">
                  <c:v>3694</c:v>
                </c:pt>
                <c:pt idx="12">
                  <c:v>2923</c:v>
                </c:pt>
                <c:pt idx="13">
                  <c:v>4002</c:v>
                </c:pt>
                <c:pt idx="14">
                  <c:v>2574</c:v>
                </c:pt>
                <c:pt idx="15">
                  <c:v>2180</c:v>
                </c:pt>
                <c:pt idx="16">
                  <c:v>1994</c:v>
                </c:pt>
                <c:pt idx="17">
                  <c:v>1955</c:v>
                </c:pt>
                <c:pt idx="18">
                  <c:v>2469</c:v>
                </c:pt>
                <c:pt idx="19">
                  <c:v>2134</c:v>
                </c:pt>
                <c:pt idx="20">
                  <c:v>2235</c:v>
                </c:pt>
                <c:pt idx="21">
                  <c:v>4555</c:v>
                </c:pt>
                <c:pt idx="22">
                  <c:v>34169</c:v>
                </c:pt>
                <c:pt idx="23">
                  <c:v>19667</c:v>
                </c:pt>
                <c:pt idx="24">
                  <c:v>10468</c:v>
                </c:pt>
                <c:pt idx="25">
                  <c:v>4306</c:v>
                </c:pt>
                <c:pt idx="26">
                  <c:v>5540</c:v>
                </c:pt>
                <c:pt idx="27">
                  <c:v>13648</c:v>
                </c:pt>
                <c:pt idx="28">
                  <c:v>99639</c:v>
                </c:pt>
                <c:pt idx="29">
                  <c:v>35510</c:v>
                </c:pt>
                <c:pt idx="30">
                  <c:v>455457</c:v>
                </c:pt>
                <c:pt idx="31">
                  <c:v>368400</c:v>
                </c:pt>
                <c:pt idx="32">
                  <c:v>183336</c:v>
                </c:pt>
                <c:pt idx="33">
                  <c:v>103267</c:v>
                </c:pt>
                <c:pt idx="34">
                  <c:v>132497</c:v>
                </c:pt>
                <c:pt idx="35">
                  <c:v>336979</c:v>
                </c:pt>
                <c:pt idx="36">
                  <c:v>1632</c:v>
                </c:pt>
                <c:pt idx="37">
                  <c:v>27746</c:v>
                </c:pt>
                <c:pt idx="38">
                  <c:v>245759</c:v>
                </c:pt>
                <c:pt idx="39">
                  <c:v>48562</c:v>
                </c:pt>
                <c:pt idx="40">
                  <c:v>16120</c:v>
                </c:pt>
                <c:pt idx="41">
                  <c:v>7255</c:v>
                </c:pt>
                <c:pt idx="42">
                  <c:v>7387</c:v>
                </c:pt>
                <c:pt idx="43">
                  <c:v>7362</c:v>
                </c:pt>
                <c:pt idx="44">
                  <c:v>16221</c:v>
                </c:pt>
                <c:pt idx="45">
                  <c:v>1590</c:v>
                </c:pt>
                <c:pt idx="46">
                  <c:v>18094</c:v>
                </c:pt>
                <c:pt idx="47">
                  <c:v>18323</c:v>
                </c:pt>
                <c:pt idx="48">
                  <c:v>33372</c:v>
                </c:pt>
                <c:pt idx="49">
                  <c:v>24152</c:v>
                </c:pt>
                <c:pt idx="50">
                  <c:v>19607</c:v>
                </c:pt>
                <c:pt idx="51">
                  <c:v>15740</c:v>
                </c:pt>
                <c:pt idx="52">
                  <c:v>28503</c:v>
                </c:pt>
                <c:pt idx="53">
                  <c:v>3402</c:v>
                </c:pt>
                <c:pt idx="54">
                  <c:v>3337</c:v>
                </c:pt>
                <c:pt idx="55">
                  <c:v>475592</c:v>
                </c:pt>
                <c:pt idx="56">
                  <c:v>1071687</c:v>
                </c:pt>
                <c:pt idx="57">
                  <c:v>515278</c:v>
                </c:pt>
                <c:pt idx="58">
                  <c:v>531248</c:v>
                </c:pt>
                <c:pt idx="59">
                  <c:v>3210255</c:v>
                </c:pt>
                <c:pt idx="60">
                  <c:v>1896965</c:v>
                </c:pt>
                <c:pt idx="61">
                  <c:v>2388184</c:v>
                </c:pt>
                <c:pt idx="62">
                  <c:v>2507669</c:v>
                </c:pt>
                <c:pt idx="63">
                  <c:v>2258030</c:v>
                </c:pt>
                <c:pt idx="64">
                  <c:v>3144140</c:v>
                </c:pt>
                <c:pt idx="65">
                  <c:v>2266297</c:v>
                </c:pt>
                <c:pt idx="66">
                  <c:v>1770981</c:v>
                </c:pt>
                <c:pt idx="67">
                  <c:v>1719067</c:v>
                </c:pt>
                <c:pt idx="68">
                  <c:v>1972766</c:v>
                </c:pt>
                <c:pt idx="69">
                  <c:v>2384528</c:v>
                </c:pt>
                <c:pt idx="70">
                  <c:v>4309983</c:v>
                </c:pt>
                <c:pt idx="71">
                  <c:v>3699954</c:v>
                </c:pt>
                <c:pt idx="72">
                  <c:v>6961247</c:v>
                </c:pt>
                <c:pt idx="73">
                  <c:v>8908408</c:v>
                </c:pt>
                <c:pt idx="74">
                  <c:v>8639011</c:v>
                </c:pt>
                <c:pt idx="75">
                  <c:v>8796191</c:v>
                </c:pt>
                <c:pt idx="76">
                  <c:v>9489593</c:v>
                </c:pt>
                <c:pt idx="77">
                  <c:v>12168825</c:v>
                </c:pt>
                <c:pt idx="78">
                  <c:v>12077421</c:v>
                </c:pt>
                <c:pt idx="79">
                  <c:v>11345793</c:v>
                </c:pt>
                <c:pt idx="80">
                  <c:v>11927569</c:v>
                </c:pt>
                <c:pt idx="81">
                  <c:v>9817602</c:v>
                </c:pt>
                <c:pt idx="82">
                  <c:v>8114667</c:v>
                </c:pt>
                <c:pt idx="83">
                  <c:v>8037442</c:v>
                </c:pt>
                <c:pt idx="84">
                  <c:v>7765406</c:v>
                </c:pt>
                <c:pt idx="85">
                  <c:v>7739763</c:v>
                </c:pt>
                <c:pt idx="86">
                  <c:v>7926888</c:v>
                </c:pt>
                <c:pt idx="87">
                  <c:v>7781518</c:v>
                </c:pt>
                <c:pt idx="88">
                  <c:v>7930041</c:v>
                </c:pt>
                <c:pt idx="89">
                  <c:v>8224584</c:v>
                </c:pt>
                <c:pt idx="90">
                  <c:v>7989688</c:v>
                </c:pt>
                <c:pt idx="91">
                  <c:v>7377043</c:v>
                </c:pt>
                <c:pt idx="92">
                  <c:v>7437241</c:v>
                </c:pt>
                <c:pt idx="93">
                  <c:v>7811000</c:v>
                </c:pt>
                <c:pt idx="94">
                  <c:v>8007362</c:v>
                </c:pt>
                <c:pt idx="95">
                  <c:v>7202469</c:v>
                </c:pt>
                <c:pt idx="96">
                  <c:v>6772579</c:v>
                </c:pt>
                <c:pt idx="97">
                  <c:v>6845518</c:v>
                </c:pt>
                <c:pt idx="98">
                  <c:v>6910544</c:v>
                </c:pt>
                <c:pt idx="99">
                  <c:v>6986827</c:v>
                </c:pt>
                <c:pt idx="100">
                  <c:v>6712045</c:v>
                </c:pt>
                <c:pt idx="101">
                  <c:v>6953335</c:v>
                </c:pt>
                <c:pt idx="102">
                  <c:v>6998973</c:v>
                </c:pt>
                <c:pt idx="103">
                  <c:v>7008708</c:v>
                </c:pt>
                <c:pt idx="104">
                  <c:v>7103155</c:v>
                </c:pt>
                <c:pt idx="105">
                  <c:v>7246595</c:v>
                </c:pt>
                <c:pt idx="106">
                  <c:v>7208221</c:v>
                </c:pt>
                <c:pt idx="107">
                  <c:v>7099765</c:v>
                </c:pt>
                <c:pt idx="108">
                  <c:v>7167282</c:v>
                </c:pt>
                <c:pt idx="109">
                  <c:v>7027112</c:v>
                </c:pt>
                <c:pt idx="110">
                  <c:v>7155334</c:v>
                </c:pt>
                <c:pt idx="111">
                  <c:v>7178018</c:v>
                </c:pt>
                <c:pt idx="112">
                  <c:v>7394090</c:v>
                </c:pt>
                <c:pt idx="113">
                  <c:v>7432799</c:v>
                </c:pt>
                <c:pt idx="114">
                  <c:v>7246237</c:v>
                </c:pt>
                <c:pt idx="115">
                  <c:v>7555715</c:v>
                </c:pt>
                <c:pt idx="116">
                  <c:v>7712742</c:v>
                </c:pt>
                <c:pt idx="117">
                  <c:v>8001622</c:v>
                </c:pt>
                <c:pt idx="118">
                  <c:v>8319764</c:v>
                </c:pt>
                <c:pt idx="119">
                  <c:v>8376597</c:v>
                </c:pt>
                <c:pt idx="120">
                  <c:v>7621262</c:v>
                </c:pt>
                <c:pt idx="121">
                  <c:v>7606700</c:v>
                </c:pt>
                <c:pt idx="122">
                  <c:v>7475475</c:v>
                </c:pt>
                <c:pt idx="123">
                  <c:v>7539551</c:v>
                </c:pt>
                <c:pt idx="124">
                  <c:v>7783781</c:v>
                </c:pt>
                <c:pt idx="125">
                  <c:v>7504519</c:v>
                </c:pt>
                <c:pt idx="126">
                  <c:v>7062710</c:v>
                </c:pt>
                <c:pt idx="127">
                  <c:v>6868486</c:v>
                </c:pt>
                <c:pt idx="128">
                  <c:v>6718175</c:v>
                </c:pt>
                <c:pt idx="129">
                  <c:v>6848317</c:v>
                </c:pt>
                <c:pt idx="130">
                  <c:v>6938381</c:v>
                </c:pt>
                <c:pt idx="131">
                  <c:v>7098006</c:v>
                </c:pt>
                <c:pt idx="132">
                  <c:v>7093300</c:v>
                </c:pt>
                <c:pt idx="133">
                  <c:v>7127704</c:v>
                </c:pt>
                <c:pt idx="134">
                  <c:v>7251564</c:v>
                </c:pt>
                <c:pt idx="135">
                  <c:v>7583793</c:v>
                </c:pt>
                <c:pt idx="136">
                  <c:v>7663275</c:v>
                </c:pt>
                <c:pt idx="137">
                  <c:v>7572003</c:v>
                </c:pt>
                <c:pt idx="138">
                  <c:v>7612117</c:v>
                </c:pt>
                <c:pt idx="139">
                  <c:v>7766155</c:v>
                </c:pt>
                <c:pt idx="140">
                  <c:v>7732775</c:v>
                </c:pt>
                <c:pt idx="141">
                  <c:v>7660516</c:v>
                </c:pt>
                <c:pt idx="142">
                  <c:v>7469025</c:v>
                </c:pt>
                <c:pt idx="143">
                  <c:v>7522200</c:v>
                </c:pt>
                <c:pt idx="144">
                  <c:v>7707830</c:v>
                </c:pt>
                <c:pt idx="145">
                  <c:v>7717451</c:v>
                </c:pt>
                <c:pt idx="146">
                  <c:v>7699198</c:v>
                </c:pt>
                <c:pt idx="147">
                  <c:v>8037592</c:v>
                </c:pt>
                <c:pt idx="148">
                  <c:v>7951529</c:v>
                </c:pt>
                <c:pt idx="149">
                  <c:v>8168320</c:v>
                </c:pt>
                <c:pt idx="150">
                  <c:v>8306559</c:v>
                </c:pt>
                <c:pt idx="151">
                  <c:v>8357447</c:v>
                </c:pt>
                <c:pt idx="152">
                  <c:v>8477918</c:v>
                </c:pt>
                <c:pt idx="153">
                  <c:v>8562615</c:v>
                </c:pt>
                <c:pt idx="154">
                  <c:v>8578316</c:v>
                </c:pt>
                <c:pt idx="155">
                  <c:v>8608243</c:v>
                </c:pt>
                <c:pt idx="156">
                  <c:v>8413972</c:v>
                </c:pt>
                <c:pt idx="157">
                  <c:v>8337115</c:v>
                </c:pt>
                <c:pt idx="158">
                  <c:v>8096824</c:v>
                </c:pt>
                <c:pt idx="159">
                  <c:v>8102202</c:v>
                </c:pt>
                <c:pt idx="160">
                  <c:v>8001024</c:v>
                </c:pt>
                <c:pt idx="161">
                  <c:v>8365322</c:v>
                </c:pt>
                <c:pt idx="162">
                  <c:v>8415918</c:v>
                </c:pt>
                <c:pt idx="163">
                  <c:v>8308726</c:v>
                </c:pt>
                <c:pt idx="164">
                  <c:v>8332552</c:v>
                </c:pt>
                <c:pt idx="165">
                  <c:v>8376094</c:v>
                </c:pt>
                <c:pt idx="166">
                  <c:v>8291822</c:v>
                </c:pt>
                <c:pt idx="167">
                  <c:v>8239851</c:v>
                </c:pt>
                <c:pt idx="168">
                  <c:v>7947575</c:v>
                </c:pt>
                <c:pt idx="169">
                  <c:v>7778032</c:v>
                </c:pt>
                <c:pt idx="170">
                  <c:v>7786619</c:v>
                </c:pt>
                <c:pt idx="171">
                  <c:v>7578009</c:v>
                </c:pt>
                <c:pt idx="172">
                  <c:v>7823054</c:v>
                </c:pt>
                <c:pt idx="173">
                  <c:v>7839030</c:v>
                </c:pt>
                <c:pt idx="174">
                  <c:v>7830773</c:v>
                </c:pt>
                <c:pt idx="175">
                  <c:v>8094598</c:v>
                </c:pt>
                <c:pt idx="176">
                  <c:v>8065798</c:v>
                </c:pt>
                <c:pt idx="177">
                  <c:v>8160108</c:v>
                </c:pt>
                <c:pt idx="178">
                  <c:v>8020544</c:v>
                </c:pt>
                <c:pt idx="179">
                  <c:v>7997079</c:v>
                </c:pt>
                <c:pt idx="180">
                  <c:v>7936243</c:v>
                </c:pt>
                <c:pt idx="181">
                  <c:v>8026926</c:v>
                </c:pt>
                <c:pt idx="182">
                  <c:v>8289075</c:v>
                </c:pt>
                <c:pt idx="183">
                  <c:v>8283897</c:v>
                </c:pt>
                <c:pt idx="184">
                  <c:v>8513131</c:v>
                </c:pt>
                <c:pt idx="185">
                  <c:v>8581262</c:v>
                </c:pt>
                <c:pt idx="186">
                  <c:v>8177658</c:v>
                </c:pt>
                <c:pt idx="187">
                  <c:v>8385121</c:v>
                </c:pt>
                <c:pt idx="188">
                  <c:v>8326823</c:v>
                </c:pt>
                <c:pt idx="189">
                  <c:v>8576561</c:v>
                </c:pt>
                <c:pt idx="190">
                  <c:v>8533272</c:v>
                </c:pt>
                <c:pt idx="191">
                  <c:v>8347308</c:v>
                </c:pt>
                <c:pt idx="192">
                  <c:v>8480290</c:v>
                </c:pt>
                <c:pt idx="193">
                  <c:v>8496698</c:v>
                </c:pt>
                <c:pt idx="194">
                  <c:v>8340597</c:v>
                </c:pt>
                <c:pt idx="195">
                  <c:v>8513712</c:v>
                </c:pt>
                <c:pt idx="196">
                  <c:v>8244891</c:v>
                </c:pt>
                <c:pt idx="197">
                  <c:v>8289721</c:v>
                </c:pt>
                <c:pt idx="198">
                  <c:v>8246794</c:v>
                </c:pt>
                <c:pt idx="199">
                  <c:v>8329967</c:v>
                </c:pt>
                <c:pt idx="200">
                  <c:v>8335522</c:v>
                </c:pt>
                <c:pt idx="201">
                  <c:v>8353488</c:v>
                </c:pt>
                <c:pt idx="202">
                  <c:v>8367999</c:v>
                </c:pt>
                <c:pt idx="203">
                  <c:v>8419735</c:v>
                </c:pt>
                <c:pt idx="204">
                  <c:v>8034613</c:v>
                </c:pt>
                <c:pt idx="205">
                  <c:v>7980984</c:v>
                </c:pt>
                <c:pt idx="206">
                  <c:v>7648210</c:v>
                </c:pt>
                <c:pt idx="207">
                  <c:v>7199867</c:v>
                </c:pt>
                <c:pt idx="208">
                  <c:v>7031320</c:v>
                </c:pt>
                <c:pt idx="209">
                  <c:v>7143336</c:v>
                </c:pt>
                <c:pt idx="210">
                  <c:v>7096767</c:v>
                </c:pt>
                <c:pt idx="211">
                  <c:v>6618632</c:v>
                </c:pt>
                <c:pt idx="212">
                  <c:v>6602390</c:v>
                </c:pt>
                <c:pt idx="213">
                  <c:v>6665939</c:v>
                </c:pt>
                <c:pt idx="214">
                  <c:v>6480188</c:v>
                </c:pt>
                <c:pt idx="215">
                  <c:v>6954344</c:v>
                </c:pt>
                <c:pt idx="216">
                  <c:v>6961764</c:v>
                </c:pt>
                <c:pt idx="217">
                  <c:v>6917568</c:v>
                </c:pt>
                <c:pt idx="218">
                  <c:v>7057053</c:v>
                </c:pt>
                <c:pt idx="219">
                  <c:v>7340540</c:v>
                </c:pt>
                <c:pt idx="220">
                  <c:v>7462995</c:v>
                </c:pt>
                <c:pt idx="221">
                  <c:v>7494225</c:v>
                </c:pt>
                <c:pt idx="222">
                  <c:v>7735330</c:v>
                </c:pt>
                <c:pt idx="223">
                  <c:v>7812845</c:v>
                </c:pt>
                <c:pt idx="224">
                  <c:v>7653332</c:v>
                </c:pt>
                <c:pt idx="225">
                  <c:v>7531209</c:v>
                </c:pt>
                <c:pt idx="226">
                  <c:v>7770961</c:v>
                </c:pt>
                <c:pt idx="227">
                  <c:v>7725711</c:v>
                </c:pt>
                <c:pt idx="228">
                  <c:v>7708287</c:v>
                </c:pt>
                <c:pt idx="229">
                  <c:v>7881845</c:v>
                </c:pt>
                <c:pt idx="230">
                  <c:v>7921846</c:v>
                </c:pt>
                <c:pt idx="231">
                  <c:v>7979902</c:v>
                </c:pt>
                <c:pt idx="232">
                  <c:v>8021471</c:v>
                </c:pt>
                <c:pt idx="233">
                  <c:v>8066411</c:v>
                </c:pt>
                <c:pt idx="234">
                  <c:v>7978751</c:v>
                </c:pt>
                <c:pt idx="235">
                  <c:v>8301322</c:v>
                </c:pt>
                <c:pt idx="236">
                  <c:v>8476246</c:v>
                </c:pt>
                <c:pt idx="237">
                  <c:v>8578448</c:v>
                </c:pt>
                <c:pt idx="238">
                  <c:v>8683681</c:v>
                </c:pt>
                <c:pt idx="239">
                  <c:v>8447919</c:v>
                </c:pt>
                <c:pt idx="240">
                  <c:v>8502870</c:v>
                </c:pt>
                <c:pt idx="241">
                  <c:v>8568560</c:v>
                </c:pt>
                <c:pt idx="242">
                  <c:v>8812739</c:v>
                </c:pt>
                <c:pt idx="243">
                  <c:v>9055334</c:v>
                </c:pt>
                <c:pt idx="244">
                  <c:v>8935063</c:v>
                </c:pt>
                <c:pt idx="245">
                  <c:v>9121870</c:v>
                </c:pt>
                <c:pt idx="246">
                  <c:v>9296863</c:v>
                </c:pt>
                <c:pt idx="247">
                  <c:v>9319992</c:v>
                </c:pt>
                <c:pt idx="248">
                  <c:v>9570419</c:v>
                </c:pt>
                <c:pt idx="249">
                  <c:v>9944189</c:v>
                </c:pt>
                <c:pt idx="250">
                  <c:v>9653687</c:v>
                </c:pt>
                <c:pt idx="251">
                  <c:v>9710343</c:v>
                </c:pt>
                <c:pt idx="252">
                  <c:v>9510484</c:v>
                </c:pt>
                <c:pt idx="253">
                  <c:v>9693568</c:v>
                </c:pt>
                <c:pt idx="254">
                  <c:v>9863125</c:v>
                </c:pt>
                <c:pt idx="255">
                  <c:v>9702811</c:v>
                </c:pt>
                <c:pt idx="256">
                  <c:v>10051736</c:v>
                </c:pt>
                <c:pt idx="257">
                  <c:v>10103107</c:v>
                </c:pt>
                <c:pt idx="258">
                  <c:v>9868704</c:v>
                </c:pt>
                <c:pt idx="259">
                  <c:v>9284618</c:v>
                </c:pt>
                <c:pt idx="260">
                  <c:v>9230244</c:v>
                </c:pt>
                <c:pt idx="261">
                  <c:v>8797943</c:v>
                </c:pt>
                <c:pt idx="262">
                  <c:v>8950439</c:v>
                </c:pt>
                <c:pt idx="263">
                  <c:v>8933873</c:v>
                </c:pt>
                <c:pt idx="264">
                  <c:v>8884922</c:v>
                </c:pt>
                <c:pt idx="265">
                  <c:v>8881642</c:v>
                </c:pt>
                <c:pt idx="266">
                  <c:v>8660176</c:v>
                </c:pt>
                <c:pt idx="267">
                  <c:v>8788652</c:v>
                </c:pt>
                <c:pt idx="268">
                  <c:v>9120430</c:v>
                </c:pt>
                <c:pt idx="269">
                  <c:v>8912344</c:v>
                </c:pt>
                <c:pt idx="270">
                  <c:v>8415054</c:v>
                </c:pt>
                <c:pt idx="271">
                  <c:v>8107849</c:v>
                </c:pt>
                <c:pt idx="272">
                  <c:v>8324488</c:v>
                </c:pt>
                <c:pt idx="273">
                  <c:v>7901980</c:v>
                </c:pt>
                <c:pt idx="274">
                  <c:v>7894704</c:v>
                </c:pt>
                <c:pt idx="275">
                  <c:v>8152891</c:v>
                </c:pt>
                <c:pt idx="276">
                  <c:v>8212089</c:v>
                </c:pt>
                <c:pt idx="277">
                  <c:v>8082208</c:v>
                </c:pt>
                <c:pt idx="278">
                  <c:v>8216262</c:v>
                </c:pt>
                <c:pt idx="279">
                  <c:v>8230489</c:v>
                </c:pt>
                <c:pt idx="280">
                  <c:v>8133002</c:v>
                </c:pt>
                <c:pt idx="281">
                  <c:v>8210622</c:v>
                </c:pt>
                <c:pt idx="282">
                  <c:v>8536192</c:v>
                </c:pt>
                <c:pt idx="283">
                  <c:v>8677925</c:v>
                </c:pt>
                <c:pt idx="284">
                  <c:v>8543347</c:v>
                </c:pt>
                <c:pt idx="285">
                  <c:v>8397489</c:v>
                </c:pt>
                <c:pt idx="286">
                  <c:v>8626001</c:v>
                </c:pt>
                <c:pt idx="287">
                  <c:v>8160732</c:v>
                </c:pt>
                <c:pt idx="288">
                  <c:v>8353046</c:v>
                </c:pt>
                <c:pt idx="289">
                  <c:v>8170235</c:v>
                </c:pt>
                <c:pt idx="290">
                  <c:v>8065630</c:v>
                </c:pt>
                <c:pt idx="291">
                  <c:v>8329691</c:v>
                </c:pt>
                <c:pt idx="292">
                  <c:v>8688513</c:v>
                </c:pt>
                <c:pt idx="293">
                  <c:v>8861175</c:v>
                </c:pt>
                <c:pt idx="294">
                  <c:v>8875204</c:v>
                </c:pt>
                <c:pt idx="295">
                  <c:v>8801239</c:v>
                </c:pt>
                <c:pt idx="296">
                  <c:v>8943733</c:v>
                </c:pt>
                <c:pt idx="297">
                  <c:v>8908803</c:v>
                </c:pt>
                <c:pt idx="298">
                  <c:v>9442565</c:v>
                </c:pt>
                <c:pt idx="299">
                  <c:v>9583932</c:v>
                </c:pt>
                <c:pt idx="300">
                  <c:v>9587417</c:v>
                </c:pt>
                <c:pt idx="301">
                  <c:v>9231070</c:v>
                </c:pt>
                <c:pt idx="302">
                  <c:v>9034551</c:v>
                </c:pt>
                <c:pt idx="303">
                  <c:v>8936734</c:v>
                </c:pt>
                <c:pt idx="304">
                  <c:v>9021486</c:v>
                </c:pt>
                <c:pt idx="305">
                  <c:v>9242061</c:v>
                </c:pt>
                <c:pt idx="306">
                  <c:v>9116742</c:v>
                </c:pt>
                <c:pt idx="307">
                  <c:v>9326488</c:v>
                </c:pt>
                <c:pt idx="308">
                  <c:v>9357927</c:v>
                </c:pt>
                <c:pt idx="309">
                  <c:v>9553253</c:v>
                </c:pt>
                <c:pt idx="310">
                  <c:v>9591322</c:v>
                </c:pt>
                <c:pt idx="311">
                  <c:v>9600609</c:v>
                </c:pt>
                <c:pt idx="312">
                  <c:v>9442633</c:v>
                </c:pt>
                <c:pt idx="313">
                  <c:v>9459608</c:v>
                </c:pt>
                <c:pt idx="314">
                  <c:v>9348912</c:v>
                </c:pt>
                <c:pt idx="315">
                  <c:v>9192386</c:v>
                </c:pt>
                <c:pt idx="316">
                  <c:v>9167396</c:v>
                </c:pt>
                <c:pt idx="317">
                  <c:v>9266816</c:v>
                </c:pt>
                <c:pt idx="318">
                  <c:v>9087676</c:v>
                </c:pt>
                <c:pt idx="319">
                  <c:v>9128396</c:v>
                </c:pt>
                <c:pt idx="320">
                  <c:v>9304017</c:v>
                </c:pt>
                <c:pt idx="321">
                  <c:v>9366379</c:v>
                </c:pt>
                <c:pt idx="322">
                  <c:v>9264966</c:v>
                </c:pt>
                <c:pt idx="323">
                  <c:v>9288521</c:v>
                </c:pt>
                <c:pt idx="324">
                  <c:v>9128396</c:v>
                </c:pt>
                <c:pt idx="325">
                  <c:v>9174624</c:v>
                </c:pt>
                <c:pt idx="326">
                  <c:v>9131503</c:v>
                </c:pt>
                <c:pt idx="327">
                  <c:v>9118264</c:v>
                </c:pt>
                <c:pt idx="328">
                  <c:v>9309869</c:v>
                </c:pt>
                <c:pt idx="329">
                  <c:v>8908495</c:v>
                </c:pt>
                <c:pt idx="330">
                  <c:v>8506050</c:v>
                </c:pt>
                <c:pt idx="331">
                  <c:v>8397864</c:v>
                </c:pt>
                <c:pt idx="332">
                  <c:v>8476413</c:v>
                </c:pt>
                <c:pt idx="333">
                  <c:v>8579418</c:v>
                </c:pt>
                <c:pt idx="334">
                  <c:v>8523277</c:v>
                </c:pt>
                <c:pt idx="335">
                  <c:v>8509440</c:v>
                </c:pt>
                <c:pt idx="336">
                  <c:v>8291550</c:v>
                </c:pt>
                <c:pt idx="337">
                  <c:v>8289784</c:v>
                </c:pt>
                <c:pt idx="338">
                  <c:v>8115193</c:v>
                </c:pt>
                <c:pt idx="339">
                  <c:v>8215441</c:v>
                </c:pt>
                <c:pt idx="340">
                  <c:v>8039747</c:v>
                </c:pt>
                <c:pt idx="341">
                  <c:v>8066386</c:v>
                </c:pt>
                <c:pt idx="342">
                  <c:v>8193001</c:v>
                </c:pt>
                <c:pt idx="343">
                  <c:v>7977434</c:v>
                </c:pt>
                <c:pt idx="344">
                  <c:v>7600162</c:v>
                </c:pt>
                <c:pt idx="345">
                  <c:v>7337393</c:v>
                </c:pt>
                <c:pt idx="346">
                  <c:v>7363292</c:v>
                </c:pt>
                <c:pt idx="347">
                  <c:v>7468737</c:v>
                </c:pt>
                <c:pt idx="348">
                  <c:v>7519291</c:v>
                </c:pt>
                <c:pt idx="349">
                  <c:v>7449752</c:v>
                </c:pt>
                <c:pt idx="350">
                  <c:v>7496406</c:v>
                </c:pt>
                <c:pt idx="351">
                  <c:v>7582584</c:v>
                </c:pt>
                <c:pt idx="352">
                  <c:v>7724600</c:v>
                </c:pt>
                <c:pt idx="353">
                  <c:v>7763125</c:v>
                </c:pt>
                <c:pt idx="354">
                  <c:v>7760263</c:v>
                </c:pt>
                <c:pt idx="355">
                  <c:v>7442453</c:v>
                </c:pt>
                <c:pt idx="356">
                  <c:v>7323146</c:v>
                </c:pt>
                <c:pt idx="357">
                  <c:v>7076421</c:v>
                </c:pt>
                <c:pt idx="358">
                  <c:v>7064888</c:v>
                </c:pt>
                <c:pt idx="359">
                  <c:v>7210444</c:v>
                </c:pt>
                <c:pt idx="360">
                  <c:v>7112551</c:v>
                </c:pt>
                <c:pt idx="361">
                  <c:v>6894110</c:v>
                </c:pt>
                <c:pt idx="362">
                  <c:v>7099371</c:v>
                </c:pt>
                <c:pt idx="363">
                  <c:v>7378891</c:v>
                </c:pt>
                <c:pt idx="364">
                  <c:v>7225031</c:v>
                </c:pt>
                <c:pt idx="365">
                  <c:v>7130399</c:v>
                </c:pt>
                <c:pt idx="366">
                  <c:v>7309945</c:v>
                </c:pt>
                <c:pt idx="367">
                  <c:v>7414841</c:v>
                </c:pt>
                <c:pt idx="368">
                  <c:v>7552426</c:v>
                </c:pt>
                <c:pt idx="369">
                  <c:v>7526090</c:v>
                </c:pt>
                <c:pt idx="370">
                  <c:v>7527032</c:v>
                </c:pt>
                <c:pt idx="371">
                  <c:v>7785935</c:v>
                </c:pt>
                <c:pt idx="372">
                  <c:v>7717021</c:v>
                </c:pt>
                <c:pt idx="373">
                  <c:v>7701690</c:v>
                </c:pt>
                <c:pt idx="374">
                  <c:v>7663999</c:v>
                </c:pt>
                <c:pt idx="375">
                  <c:v>7680818</c:v>
                </c:pt>
                <c:pt idx="376">
                  <c:v>7916874</c:v>
                </c:pt>
                <c:pt idx="377">
                  <c:v>7934311</c:v>
                </c:pt>
                <c:pt idx="378">
                  <c:v>8044824</c:v>
                </c:pt>
                <c:pt idx="379">
                  <c:v>7998664</c:v>
                </c:pt>
                <c:pt idx="380">
                  <c:v>7819303</c:v>
                </c:pt>
                <c:pt idx="381">
                  <c:v>7633817</c:v>
                </c:pt>
                <c:pt idx="382">
                  <c:v>8018571</c:v>
                </c:pt>
                <c:pt idx="383">
                  <c:v>7846438</c:v>
                </c:pt>
                <c:pt idx="384">
                  <c:v>7896235</c:v>
                </c:pt>
                <c:pt idx="385">
                  <c:v>7881181</c:v>
                </c:pt>
                <c:pt idx="386">
                  <c:v>7824534</c:v>
                </c:pt>
                <c:pt idx="387">
                  <c:v>8002794</c:v>
                </c:pt>
                <c:pt idx="388">
                  <c:v>8054047</c:v>
                </c:pt>
                <c:pt idx="389">
                  <c:v>8113150</c:v>
                </c:pt>
                <c:pt idx="390">
                  <c:v>8101040</c:v>
                </c:pt>
                <c:pt idx="391">
                  <c:v>8199624</c:v>
                </c:pt>
                <c:pt idx="392">
                  <c:v>8288611</c:v>
                </c:pt>
                <c:pt idx="393">
                  <c:v>8242553</c:v>
                </c:pt>
                <c:pt idx="394">
                  <c:v>8232956</c:v>
                </c:pt>
                <c:pt idx="395">
                  <c:v>8548709</c:v>
                </c:pt>
                <c:pt idx="396">
                  <c:v>8714032</c:v>
                </c:pt>
                <c:pt idx="397">
                  <c:v>8807768</c:v>
                </c:pt>
                <c:pt idx="398">
                  <c:v>8602547</c:v>
                </c:pt>
                <c:pt idx="399">
                  <c:v>8542420</c:v>
                </c:pt>
                <c:pt idx="400">
                  <c:v>8625262</c:v>
                </c:pt>
                <c:pt idx="401">
                  <c:v>8518424</c:v>
                </c:pt>
                <c:pt idx="402">
                  <c:v>8344105</c:v>
                </c:pt>
                <c:pt idx="403">
                  <c:v>8504643</c:v>
                </c:pt>
                <c:pt idx="404">
                  <c:v>8501417</c:v>
                </c:pt>
                <c:pt idx="405">
                  <c:v>8193032</c:v>
                </c:pt>
                <c:pt idx="406">
                  <c:v>8237682</c:v>
                </c:pt>
                <c:pt idx="407">
                  <c:v>8250031</c:v>
                </c:pt>
                <c:pt idx="408">
                  <c:v>8252042</c:v>
                </c:pt>
                <c:pt idx="409">
                  <c:v>8411963</c:v>
                </c:pt>
                <c:pt idx="410">
                  <c:v>8304624</c:v>
                </c:pt>
                <c:pt idx="411">
                  <c:v>8239069</c:v>
                </c:pt>
                <c:pt idx="412">
                  <c:v>8220947</c:v>
                </c:pt>
                <c:pt idx="413">
                  <c:v>8287146</c:v>
                </c:pt>
                <c:pt idx="414">
                  <c:v>8242095</c:v>
                </c:pt>
                <c:pt idx="415">
                  <c:v>8020631</c:v>
                </c:pt>
                <c:pt idx="416">
                  <c:v>7686420</c:v>
                </c:pt>
                <c:pt idx="417">
                  <c:v>7709530</c:v>
                </c:pt>
                <c:pt idx="418">
                  <c:v>7719394</c:v>
                </c:pt>
                <c:pt idx="419">
                  <c:v>7621882</c:v>
                </c:pt>
                <c:pt idx="420">
                  <c:v>7639905</c:v>
                </c:pt>
                <c:pt idx="421">
                  <c:v>7813539</c:v>
                </c:pt>
                <c:pt idx="422">
                  <c:v>7794060</c:v>
                </c:pt>
                <c:pt idx="423">
                  <c:v>7869836</c:v>
                </c:pt>
                <c:pt idx="424">
                  <c:v>7728691</c:v>
                </c:pt>
                <c:pt idx="425">
                  <c:v>7900630</c:v>
                </c:pt>
                <c:pt idx="426">
                  <c:v>7791926</c:v>
                </c:pt>
                <c:pt idx="427">
                  <c:v>7845115</c:v>
                </c:pt>
                <c:pt idx="428">
                  <c:v>7726196</c:v>
                </c:pt>
                <c:pt idx="429">
                  <c:v>7732522</c:v>
                </c:pt>
                <c:pt idx="430">
                  <c:v>7712219</c:v>
                </c:pt>
                <c:pt idx="431">
                  <c:v>7706923</c:v>
                </c:pt>
                <c:pt idx="432">
                  <c:v>7624636</c:v>
                </c:pt>
                <c:pt idx="433">
                  <c:v>7408411</c:v>
                </c:pt>
                <c:pt idx="434">
                  <c:v>7341406</c:v>
                </c:pt>
                <c:pt idx="435">
                  <c:v>7289206</c:v>
                </c:pt>
                <c:pt idx="436">
                  <c:v>7335049</c:v>
                </c:pt>
                <c:pt idx="437">
                  <c:v>7321434</c:v>
                </c:pt>
                <c:pt idx="438">
                  <c:v>7383905</c:v>
                </c:pt>
                <c:pt idx="439">
                  <c:v>7567093</c:v>
                </c:pt>
                <c:pt idx="440">
                  <c:v>7831601</c:v>
                </c:pt>
                <c:pt idx="441">
                  <c:v>7936748</c:v>
                </c:pt>
                <c:pt idx="442">
                  <c:v>7925455</c:v>
                </c:pt>
                <c:pt idx="443">
                  <c:v>8189987</c:v>
                </c:pt>
                <c:pt idx="444">
                  <c:v>8014526</c:v>
                </c:pt>
                <c:pt idx="445">
                  <c:v>8057439</c:v>
                </c:pt>
                <c:pt idx="446">
                  <c:v>7488701</c:v>
                </c:pt>
                <c:pt idx="447">
                  <c:v>7556278</c:v>
                </c:pt>
                <c:pt idx="448">
                  <c:v>7635805</c:v>
                </c:pt>
                <c:pt idx="449">
                  <c:v>7148960</c:v>
                </c:pt>
                <c:pt idx="450">
                  <c:v>7067774</c:v>
                </c:pt>
                <c:pt idx="451">
                  <c:v>7286617</c:v>
                </c:pt>
                <c:pt idx="452">
                  <c:v>7145258</c:v>
                </c:pt>
                <c:pt idx="453">
                  <c:v>7158636</c:v>
                </c:pt>
                <c:pt idx="454">
                  <c:v>7306898</c:v>
                </c:pt>
                <c:pt idx="455">
                  <c:v>7642597</c:v>
                </c:pt>
                <c:pt idx="456">
                  <c:v>7869972</c:v>
                </c:pt>
                <c:pt idx="457">
                  <c:v>7973323</c:v>
                </c:pt>
                <c:pt idx="458">
                  <c:v>8074253</c:v>
                </c:pt>
                <c:pt idx="459">
                  <c:v>8075551</c:v>
                </c:pt>
                <c:pt idx="460">
                  <c:v>8133043</c:v>
                </c:pt>
                <c:pt idx="461">
                  <c:v>8118320</c:v>
                </c:pt>
                <c:pt idx="462">
                  <c:v>8180182</c:v>
                </c:pt>
                <c:pt idx="463">
                  <c:v>8115664</c:v>
                </c:pt>
                <c:pt idx="464">
                  <c:v>8093784</c:v>
                </c:pt>
                <c:pt idx="465">
                  <c:v>8102300</c:v>
                </c:pt>
                <c:pt idx="466">
                  <c:v>8158201</c:v>
                </c:pt>
                <c:pt idx="467">
                  <c:v>8195255</c:v>
                </c:pt>
                <c:pt idx="468">
                  <c:v>8158916</c:v>
                </c:pt>
                <c:pt idx="469">
                  <c:v>8124174</c:v>
                </c:pt>
                <c:pt idx="470">
                  <c:v>8106425</c:v>
                </c:pt>
                <c:pt idx="471">
                  <c:v>8178317</c:v>
                </c:pt>
                <c:pt idx="472">
                  <c:v>8160098</c:v>
                </c:pt>
                <c:pt idx="473">
                  <c:v>8131384</c:v>
                </c:pt>
                <c:pt idx="474">
                  <c:v>8081432</c:v>
                </c:pt>
                <c:pt idx="475">
                  <c:v>8087910</c:v>
                </c:pt>
                <c:pt idx="476">
                  <c:v>8108364</c:v>
                </c:pt>
                <c:pt idx="477">
                  <c:v>8029056</c:v>
                </c:pt>
                <c:pt idx="478">
                  <c:v>8086828</c:v>
                </c:pt>
                <c:pt idx="479">
                  <c:v>8105702</c:v>
                </c:pt>
                <c:pt idx="480">
                  <c:v>8080600</c:v>
                </c:pt>
                <c:pt idx="481">
                  <c:v>8074698</c:v>
                </c:pt>
                <c:pt idx="482">
                  <c:v>7705181</c:v>
                </c:pt>
                <c:pt idx="483">
                  <c:v>7633097</c:v>
                </c:pt>
                <c:pt idx="484">
                  <c:v>7846279</c:v>
                </c:pt>
                <c:pt idx="485">
                  <c:v>7684949</c:v>
                </c:pt>
                <c:pt idx="486">
                  <c:v>7650593</c:v>
                </c:pt>
                <c:pt idx="487">
                  <c:v>7413280</c:v>
                </c:pt>
                <c:pt idx="488">
                  <c:v>7699932</c:v>
                </c:pt>
                <c:pt idx="489">
                  <c:v>6580861</c:v>
                </c:pt>
                <c:pt idx="490">
                  <c:v>6829027</c:v>
                </c:pt>
                <c:pt idx="491">
                  <c:v>6999267</c:v>
                </c:pt>
                <c:pt idx="492">
                  <c:v>7179835</c:v>
                </c:pt>
                <c:pt idx="493">
                  <c:v>7148622</c:v>
                </c:pt>
                <c:pt idx="494">
                  <c:v>7142922</c:v>
                </c:pt>
                <c:pt idx="495">
                  <c:v>7155993</c:v>
                </c:pt>
                <c:pt idx="496">
                  <c:v>7388082</c:v>
                </c:pt>
                <c:pt idx="497">
                  <c:v>7467630</c:v>
                </c:pt>
                <c:pt idx="498">
                  <c:v>7511875</c:v>
                </c:pt>
                <c:pt idx="499">
                  <c:v>7671016</c:v>
                </c:pt>
                <c:pt idx="500">
                  <c:v>7498143</c:v>
                </c:pt>
                <c:pt idx="501">
                  <c:v>7686230</c:v>
                </c:pt>
                <c:pt idx="502">
                  <c:v>7874888</c:v>
                </c:pt>
                <c:pt idx="503">
                  <c:v>7756681</c:v>
                </c:pt>
                <c:pt idx="504">
                  <c:v>7645205</c:v>
                </c:pt>
                <c:pt idx="505">
                  <c:v>7596234</c:v>
                </c:pt>
                <c:pt idx="506">
                  <c:v>7583725</c:v>
                </c:pt>
                <c:pt idx="507">
                  <c:v>7710924</c:v>
                </c:pt>
                <c:pt idx="508">
                  <c:v>7494395</c:v>
                </c:pt>
                <c:pt idx="509">
                  <c:v>7394032</c:v>
                </c:pt>
                <c:pt idx="510">
                  <c:v>7420476</c:v>
                </c:pt>
                <c:pt idx="511">
                  <c:v>7497239</c:v>
                </c:pt>
                <c:pt idx="512">
                  <c:v>7123495</c:v>
                </c:pt>
                <c:pt idx="513">
                  <c:v>7038256</c:v>
                </c:pt>
                <c:pt idx="514">
                  <c:v>6923132</c:v>
                </c:pt>
                <c:pt idx="515">
                  <c:v>7119538</c:v>
                </c:pt>
                <c:pt idx="516">
                  <c:v>7017498</c:v>
                </c:pt>
                <c:pt idx="517">
                  <c:v>6960794</c:v>
                </c:pt>
                <c:pt idx="518">
                  <c:v>6931766</c:v>
                </c:pt>
                <c:pt idx="519">
                  <c:v>7001917</c:v>
                </c:pt>
                <c:pt idx="520">
                  <c:v>6985189</c:v>
                </c:pt>
                <c:pt idx="521">
                  <c:v>6904141</c:v>
                </c:pt>
                <c:pt idx="522">
                  <c:v>6888758</c:v>
                </c:pt>
                <c:pt idx="523">
                  <c:v>6612857</c:v>
                </c:pt>
                <c:pt idx="524">
                  <c:v>6592419</c:v>
                </c:pt>
                <c:pt idx="525">
                  <c:v>6612440</c:v>
                </c:pt>
                <c:pt idx="526">
                  <c:v>6552026</c:v>
                </c:pt>
                <c:pt idx="527">
                  <c:v>6253282</c:v>
                </c:pt>
                <c:pt idx="528">
                  <c:v>6163742</c:v>
                </c:pt>
                <c:pt idx="529">
                  <c:v>6251991</c:v>
                </c:pt>
                <c:pt idx="530">
                  <c:v>6169043</c:v>
                </c:pt>
                <c:pt idx="531">
                  <c:v>6372590</c:v>
                </c:pt>
                <c:pt idx="532">
                  <c:v>6162735</c:v>
                </c:pt>
                <c:pt idx="533">
                  <c:v>6310848</c:v>
                </c:pt>
                <c:pt idx="534">
                  <c:v>6238880</c:v>
                </c:pt>
                <c:pt idx="535">
                  <c:v>5732907</c:v>
                </c:pt>
                <c:pt idx="536">
                  <c:v>5790100</c:v>
                </c:pt>
                <c:pt idx="537">
                  <c:v>5884494</c:v>
                </c:pt>
                <c:pt idx="538">
                  <c:v>5873309</c:v>
                </c:pt>
                <c:pt idx="539">
                  <c:v>5863464</c:v>
                </c:pt>
                <c:pt idx="540">
                  <c:v>6038973</c:v>
                </c:pt>
                <c:pt idx="541">
                  <c:v>6070468</c:v>
                </c:pt>
                <c:pt idx="542">
                  <c:v>6162370</c:v>
                </c:pt>
                <c:pt idx="543">
                  <c:v>6240983</c:v>
                </c:pt>
                <c:pt idx="544">
                  <c:v>6391573</c:v>
                </c:pt>
                <c:pt idx="545">
                  <c:v>6499442</c:v>
                </c:pt>
                <c:pt idx="546">
                  <c:v>6358005</c:v>
                </c:pt>
                <c:pt idx="547">
                  <c:v>6323521</c:v>
                </c:pt>
                <c:pt idx="548">
                  <c:v>6471819</c:v>
                </c:pt>
                <c:pt idx="549">
                  <c:v>6781330</c:v>
                </c:pt>
                <c:pt idx="550">
                  <c:v>7008756</c:v>
                </c:pt>
                <c:pt idx="551">
                  <c:v>7294220</c:v>
                </c:pt>
                <c:pt idx="552">
                  <c:v>7223672</c:v>
                </c:pt>
                <c:pt idx="553">
                  <c:v>7126140</c:v>
                </c:pt>
                <c:pt idx="554">
                  <c:v>7008514</c:v>
                </c:pt>
                <c:pt idx="555">
                  <c:v>6872822</c:v>
                </c:pt>
                <c:pt idx="556">
                  <c:v>6844956</c:v>
                </c:pt>
                <c:pt idx="557">
                  <c:v>6925414</c:v>
                </c:pt>
                <c:pt idx="558">
                  <c:v>6853977</c:v>
                </c:pt>
                <c:pt idx="559">
                  <c:v>6847358</c:v>
                </c:pt>
                <c:pt idx="560">
                  <c:v>6705684</c:v>
                </c:pt>
                <c:pt idx="561">
                  <c:v>6861715</c:v>
                </c:pt>
                <c:pt idx="562">
                  <c:v>6958646</c:v>
                </c:pt>
                <c:pt idx="563">
                  <c:v>6957500</c:v>
                </c:pt>
                <c:pt idx="564">
                  <c:v>6989293</c:v>
                </c:pt>
                <c:pt idx="565">
                  <c:v>7053534</c:v>
                </c:pt>
                <c:pt idx="566">
                  <c:v>7181472</c:v>
                </c:pt>
                <c:pt idx="567">
                  <c:v>7323007</c:v>
                </c:pt>
                <c:pt idx="568">
                  <c:v>7218942</c:v>
                </c:pt>
                <c:pt idx="569">
                  <c:v>7200328</c:v>
                </c:pt>
                <c:pt idx="570">
                  <c:v>7290426</c:v>
                </c:pt>
                <c:pt idx="571">
                  <c:v>7323922</c:v>
                </c:pt>
                <c:pt idx="572">
                  <c:v>7272577</c:v>
                </c:pt>
                <c:pt idx="573">
                  <c:v>7254048</c:v>
                </c:pt>
                <c:pt idx="574">
                  <c:v>7178706</c:v>
                </c:pt>
                <c:pt idx="575">
                  <c:v>7496042</c:v>
                </c:pt>
                <c:pt idx="576">
                  <c:v>7490623</c:v>
                </c:pt>
                <c:pt idx="577">
                  <c:v>7320427</c:v>
                </c:pt>
                <c:pt idx="578">
                  <c:v>7555066</c:v>
                </c:pt>
                <c:pt idx="579">
                  <c:v>7456101</c:v>
                </c:pt>
                <c:pt idx="580">
                  <c:v>7759947</c:v>
                </c:pt>
                <c:pt idx="581">
                  <c:v>7573760</c:v>
                </c:pt>
                <c:pt idx="582">
                  <c:v>7636049</c:v>
                </c:pt>
                <c:pt idx="583">
                  <c:v>7614336</c:v>
                </c:pt>
                <c:pt idx="584">
                  <c:v>7491104</c:v>
                </c:pt>
                <c:pt idx="585">
                  <c:v>7446662</c:v>
                </c:pt>
                <c:pt idx="586">
                  <c:v>7671308</c:v>
                </c:pt>
                <c:pt idx="587">
                  <c:v>7847152</c:v>
                </c:pt>
                <c:pt idx="588">
                  <c:v>7927827</c:v>
                </c:pt>
                <c:pt idx="589">
                  <c:v>7981035</c:v>
                </c:pt>
                <c:pt idx="590">
                  <c:v>7985722</c:v>
                </c:pt>
                <c:pt idx="591">
                  <c:v>7880820</c:v>
                </c:pt>
                <c:pt idx="592">
                  <c:v>7957214</c:v>
                </c:pt>
                <c:pt idx="593">
                  <c:v>8171255</c:v>
                </c:pt>
                <c:pt idx="594">
                  <c:v>8190534</c:v>
                </c:pt>
                <c:pt idx="595">
                  <c:v>8230568</c:v>
                </c:pt>
                <c:pt idx="596">
                  <c:v>8279187</c:v>
                </c:pt>
                <c:pt idx="597">
                  <c:v>8324936</c:v>
                </c:pt>
                <c:pt idx="598">
                  <c:v>8384924</c:v>
                </c:pt>
                <c:pt idx="599">
                  <c:v>8393385</c:v>
                </c:pt>
                <c:pt idx="600">
                  <c:v>8360035</c:v>
                </c:pt>
                <c:pt idx="601">
                  <c:v>8231291</c:v>
                </c:pt>
                <c:pt idx="602">
                  <c:v>8086174</c:v>
                </c:pt>
                <c:pt idx="603">
                  <c:v>8044500</c:v>
                </c:pt>
                <c:pt idx="604">
                  <c:v>8096677</c:v>
                </c:pt>
                <c:pt idx="605">
                  <c:v>8199514</c:v>
                </c:pt>
                <c:pt idx="606">
                  <c:v>8339173</c:v>
                </c:pt>
                <c:pt idx="607">
                  <c:v>8446164</c:v>
                </c:pt>
                <c:pt idx="608">
                  <c:v>8379996</c:v>
                </c:pt>
                <c:pt idx="609">
                  <c:v>8307093</c:v>
                </c:pt>
                <c:pt idx="610">
                  <c:v>8234303</c:v>
                </c:pt>
                <c:pt idx="611">
                  <c:v>8228566</c:v>
                </c:pt>
                <c:pt idx="612">
                  <c:v>8362204</c:v>
                </c:pt>
                <c:pt idx="613">
                  <c:v>8325971</c:v>
                </c:pt>
                <c:pt idx="614">
                  <c:v>8524352</c:v>
                </c:pt>
                <c:pt idx="615">
                  <c:v>8467932</c:v>
                </c:pt>
                <c:pt idx="616">
                  <c:v>8551102</c:v>
                </c:pt>
                <c:pt idx="617">
                  <c:v>8538501</c:v>
                </c:pt>
                <c:pt idx="618">
                  <c:v>8504979</c:v>
                </c:pt>
                <c:pt idx="619">
                  <c:v>8852226</c:v>
                </c:pt>
                <c:pt idx="620">
                  <c:v>8778591</c:v>
                </c:pt>
                <c:pt idx="621">
                  <c:v>8598573</c:v>
                </c:pt>
                <c:pt idx="622">
                  <c:v>8733526</c:v>
                </c:pt>
                <c:pt idx="623">
                  <c:v>8725404</c:v>
                </c:pt>
                <c:pt idx="624">
                  <c:v>8898668</c:v>
                </c:pt>
                <c:pt idx="625">
                  <c:v>9026344</c:v>
                </c:pt>
                <c:pt idx="626">
                  <c:v>8932310</c:v>
                </c:pt>
                <c:pt idx="627">
                  <c:v>8807555</c:v>
                </c:pt>
                <c:pt idx="628">
                  <c:v>8765910</c:v>
                </c:pt>
                <c:pt idx="629">
                  <c:v>8888087</c:v>
                </c:pt>
                <c:pt idx="630">
                  <c:v>8944220</c:v>
                </c:pt>
                <c:pt idx="631">
                  <c:v>9002994</c:v>
                </c:pt>
                <c:pt idx="632">
                  <c:v>9064266</c:v>
                </c:pt>
                <c:pt idx="633">
                  <c:v>9146033</c:v>
                </c:pt>
                <c:pt idx="634">
                  <c:v>9014394</c:v>
                </c:pt>
                <c:pt idx="635">
                  <c:v>9147994</c:v>
                </c:pt>
                <c:pt idx="636">
                  <c:v>9135017</c:v>
                </c:pt>
                <c:pt idx="637">
                  <c:v>9032105</c:v>
                </c:pt>
                <c:pt idx="638">
                  <c:v>8925768</c:v>
                </c:pt>
                <c:pt idx="639">
                  <c:v>8809369</c:v>
                </c:pt>
                <c:pt idx="640">
                  <c:v>8433637</c:v>
                </c:pt>
                <c:pt idx="641">
                  <c:v>8434011</c:v>
                </c:pt>
                <c:pt idx="642">
                  <c:v>8392247</c:v>
                </c:pt>
                <c:pt idx="643">
                  <c:v>8711427</c:v>
                </c:pt>
                <c:pt idx="644">
                  <c:v>9099834</c:v>
                </c:pt>
                <c:pt idx="645">
                  <c:v>9141529</c:v>
                </c:pt>
                <c:pt idx="646">
                  <c:v>9174733</c:v>
                </c:pt>
                <c:pt idx="647">
                  <c:v>9213116</c:v>
                </c:pt>
                <c:pt idx="648">
                  <c:v>9321200</c:v>
                </c:pt>
                <c:pt idx="649">
                  <c:v>9290717</c:v>
                </c:pt>
                <c:pt idx="650">
                  <c:v>9268212</c:v>
                </c:pt>
                <c:pt idx="651">
                  <c:v>9366519</c:v>
                </c:pt>
                <c:pt idx="652">
                  <c:v>9286325</c:v>
                </c:pt>
                <c:pt idx="653">
                  <c:v>9356148</c:v>
                </c:pt>
                <c:pt idx="654">
                  <c:v>9651029</c:v>
                </c:pt>
                <c:pt idx="655">
                  <c:v>10072761</c:v>
                </c:pt>
                <c:pt idx="656">
                  <c:v>10086092</c:v>
                </c:pt>
                <c:pt idx="657">
                  <c:v>9906345</c:v>
                </c:pt>
                <c:pt idx="658">
                  <c:v>10424544</c:v>
                </c:pt>
                <c:pt idx="659">
                  <c:v>10404813</c:v>
                </c:pt>
                <c:pt idx="660">
                  <c:v>10395878</c:v>
                </c:pt>
                <c:pt idx="661">
                  <c:v>9890587</c:v>
                </c:pt>
                <c:pt idx="662">
                  <c:v>10010516</c:v>
                </c:pt>
                <c:pt idx="663">
                  <c:v>9783195</c:v>
                </c:pt>
                <c:pt idx="664">
                  <c:v>9697691</c:v>
                </c:pt>
                <c:pt idx="665">
                  <c:v>9646492</c:v>
                </c:pt>
                <c:pt idx="666">
                  <c:v>9808275</c:v>
                </c:pt>
                <c:pt idx="667">
                  <c:v>9907132</c:v>
                </c:pt>
                <c:pt idx="668">
                  <c:v>10141395</c:v>
                </c:pt>
                <c:pt idx="669">
                  <c:v>10084934</c:v>
                </c:pt>
                <c:pt idx="670">
                  <c:v>9667779</c:v>
                </c:pt>
                <c:pt idx="671">
                  <c:v>9557119</c:v>
                </c:pt>
                <c:pt idx="672">
                  <c:v>9497673</c:v>
                </c:pt>
                <c:pt idx="673">
                  <c:v>9319137</c:v>
                </c:pt>
                <c:pt idx="674">
                  <c:v>9776044</c:v>
                </c:pt>
                <c:pt idx="675">
                  <c:v>9769108</c:v>
                </c:pt>
                <c:pt idx="676">
                  <c:v>9772790</c:v>
                </c:pt>
                <c:pt idx="677">
                  <c:v>9741676</c:v>
                </c:pt>
                <c:pt idx="678">
                  <c:v>10086438</c:v>
                </c:pt>
                <c:pt idx="679">
                  <c:v>9973293</c:v>
                </c:pt>
                <c:pt idx="680">
                  <c:v>10089394</c:v>
                </c:pt>
                <c:pt idx="681">
                  <c:v>10037847</c:v>
                </c:pt>
                <c:pt idx="682">
                  <c:v>10033849</c:v>
                </c:pt>
                <c:pt idx="683">
                  <c:v>9984006</c:v>
                </c:pt>
                <c:pt idx="684">
                  <c:v>9909887</c:v>
                </c:pt>
                <c:pt idx="685">
                  <c:v>10010140</c:v>
                </c:pt>
                <c:pt idx="686">
                  <c:v>10040053</c:v>
                </c:pt>
                <c:pt idx="687">
                  <c:v>10373381</c:v>
                </c:pt>
                <c:pt idx="688">
                  <c:v>10394590</c:v>
                </c:pt>
                <c:pt idx="689">
                  <c:v>10389477</c:v>
                </c:pt>
                <c:pt idx="690">
                  <c:v>10370354</c:v>
                </c:pt>
                <c:pt idx="691">
                  <c:v>10373549</c:v>
                </c:pt>
                <c:pt idx="692">
                  <c:v>10418489</c:v>
                </c:pt>
                <c:pt idx="693">
                  <c:v>10549537</c:v>
                </c:pt>
                <c:pt idx="694">
                  <c:v>10590776</c:v>
                </c:pt>
                <c:pt idx="695">
                  <c:v>10609046</c:v>
                </c:pt>
                <c:pt idx="696">
                  <c:v>10467016</c:v>
                </c:pt>
                <c:pt idx="697">
                  <c:v>10354373</c:v>
                </c:pt>
                <c:pt idx="698">
                  <c:v>10475216</c:v>
                </c:pt>
                <c:pt idx="699">
                  <c:v>10568425</c:v>
                </c:pt>
                <c:pt idx="700">
                  <c:v>10671275</c:v>
                </c:pt>
                <c:pt idx="701">
                  <c:v>10653478</c:v>
                </c:pt>
                <c:pt idx="702">
                  <c:v>10827986</c:v>
                </c:pt>
                <c:pt idx="703">
                  <c:v>11120179</c:v>
                </c:pt>
                <c:pt idx="704">
                  <c:v>10977000</c:v>
                </c:pt>
                <c:pt idx="705">
                  <c:v>11273823</c:v>
                </c:pt>
                <c:pt idx="706">
                  <c:v>11011901</c:v>
                </c:pt>
                <c:pt idx="707">
                  <c:v>11179431</c:v>
                </c:pt>
                <c:pt idx="708">
                  <c:v>11646257</c:v>
                </c:pt>
                <c:pt idx="709">
                  <c:v>11576254</c:v>
                </c:pt>
                <c:pt idx="710">
                  <c:v>11735522</c:v>
                </c:pt>
                <c:pt idx="711">
                  <c:v>11576944</c:v>
                </c:pt>
                <c:pt idx="712">
                  <c:v>11702171</c:v>
                </c:pt>
                <c:pt idx="713">
                  <c:v>11736675</c:v>
                </c:pt>
                <c:pt idx="714">
                  <c:v>11712848</c:v>
                </c:pt>
                <c:pt idx="715">
                  <c:v>11786253</c:v>
                </c:pt>
                <c:pt idx="716">
                  <c:v>11760021</c:v>
                </c:pt>
                <c:pt idx="717">
                  <c:v>12474416</c:v>
                </c:pt>
                <c:pt idx="718">
                  <c:v>12311197</c:v>
                </c:pt>
                <c:pt idx="719">
                  <c:v>13008987</c:v>
                </c:pt>
                <c:pt idx="720">
                  <c:v>12749812</c:v>
                </c:pt>
                <c:pt idx="721">
                  <c:v>12896097</c:v>
                </c:pt>
                <c:pt idx="722">
                  <c:v>13011095</c:v>
                </c:pt>
                <c:pt idx="723">
                  <c:v>12758805</c:v>
                </c:pt>
                <c:pt idx="724">
                  <c:v>12658559</c:v>
                </c:pt>
                <c:pt idx="725">
                  <c:v>12919157</c:v>
                </c:pt>
                <c:pt idx="726">
                  <c:v>12830033</c:v>
                </c:pt>
                <c:pt idx="727">
                  <c:v>12889434</c:v>
                </c:pt>
                <c:pt idx="728">
                  <c:v>13402291</c:v>
                </c:pt>
                <c:pt idx="729">
                  <c:v>13372707</c:v>
                </c:pt>
                <c:pt idx="730">
                  <c:v>13088084</c:v>
                </c:pt>
                <c:pt idx="731">
                  <c:v>13049718</c:v>
                </c:pt>
                <c:pt idx="732">
                  <c:v>12815281</c:v>
                </c:pt>
                <c:pt idx="733">
                  <c:v>12544708</c:v>
                </c:pt>
                <c:pt idx="734">
                  <c:v>12432173</c:v>
                </c:pt>
                <c:pt idx="735">
                  <c:v>12213777</c:v>
                </c:pt>
                <c:pt idx="736">
                  <c:v>12492243</c:v>
                </c:pt>
                <c:pt idx="737">
                  <c:v>12657673</c:v>
                </c:pt>
              </c:numCache>
            </c:numRef>
          </c:val>
          <c:extLst>
            <c:ext xmlns:c16="http://schemas.microsoft.com/office/drawing/2014/chart" uri="{C3380CC4-5D6E-409C-BE32-E72D297353CC}">
              <c16:uniqueId val="{00000000-E9AF-427F-B886-DB6439C549E0}"/>
            </c:ext>
          </c:extLst>
        </c:ser>
        <c:dLbls>
          <c:showLegendKey val="0"/>
          <c:showVal val="0"/>
          <c:showCatName val="0"/>
          <c:showSerName val="0"/>
          <c:showPercent val="0"/>
          <c:showBubbleSize val="0"/>
        </c:dLbls>
        <c:axId val="730102872"/>
        <c:axId val="730127472"/>
      </c:areaChart>
      <c:dateAx>
        <c:axId val="730102872"/>
        <c:scaling>
          <c:orientation val="minMax"/>
        </c:scaling>
        <c:delete val="0"/>
        <c:axPos val="b"/>
        <c:numFmt formatCode="\'yy" sourceLinked="0"/>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30127472"/>
        <c:crosses val="autoZero"/>
        <c:auto val="1"/>
        <c:lblOffset val="100"/>
        <c:baseTimeUnit val="days"/>
        <c:majorUnit val="1"/>
        <c:majorTimeUnit val="years"/>
      </c:dateAx>
      <c:valAx>
        <c:axId val="730127472"/>
        <c:scaling>
          <c:orientation val="minMax"/>
          <c:max val="14000000"/>
        </c:scaling>
        <c:delete val="0"/>
        <c:axPos val="l"/>
        <c:title>
          <c:tx>
            <c:rich>
              <a:bodyPr rot="-54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dirty="0"/>
                  <a:t>USD Trillions</a:t>
                </a:r>
              </a:p>
            </c:rich>
          </c:tx>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quot;$&quot;#,##0" sourceLinked="0"/>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30102872"/>
        <c:crosses val="autoZero"/>
        <c:crossBetween val="midCat"/>
        <c:dispUnits>
          <c:builtInUnit val="millions"/>
        </c:dispUnits>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00029281450158"/>
          <c:y val="7.2907553222513855E-2"/>
          <c:w val="0.80625193378473969"/>
          <c:h val="0.76030164022290003"/>
        </c:manualLayout>
      </c:layout>
      <c:barChart>
        <c:barDir val="col"/>
        <c:grouping val="clustered"/>
        <c:varyColors val="0"/>
        <c:ser>
          <c:idx val="0"/>
          <c:order val="0"/>
          <c:tx>
            <c:strRef>
              <c:f>Sheet1!$C$1</c:f>
              <c:strCache>
                <c:ptCount val="1"/>
                <c:pt idx="0">
                  <c:v>Trailing 1 Year</c:v>
                </c:pt>
              </c:strCache>
            </c:strRef>
          </c:tx>
          <c:spPr>
            <a:solidFill>
              <a:schemeClr val="tx2"/>
            </a:solidFill>
            <a:ln w="25400">
              <a:noFill/>
            </a:ln>
          </c:spPr>
          <c:invertIfNegative val="0"/>
          <c:dLbls>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3-month 
T-bill</c:v>
                </c:pt>
                <c:pt idx="1">
                  <c:v>6-month 
T-bill</c:v>
                </c:pt>
                <c:pt idx="2">
                  <c:v>Treasuries</c:v>
                </c:pt>
                <c:pt idx="3">
                  <c:v>Agencies</c:v>
                </c:pt>
                <c:pt idx="4">
                  <c:v>Municipal*</c:v>
                </c:pt>
                <c:pt idx="5">
                  <c:v>ABS</c:v>
                </c:pt>
                <c:pt idx="6">
                  <c:v>MBS</c:v>
                </c:pt>
                <c:pt idx="7">
                  <c:v>Corporate</c:v>
                </c:pt>
                <c:pt idx="8">
                  <c:v>High Yield</c:v>
                </c:pt>
              </c:strCache>
            </c:strRef>
          </c:cat>
          <c:val>
            <c:numRef>
              <c:f>Sheet1!$C$2:$C$10</c:f>
              <c:numCache>
                <c:formatCode>0.00%</c:formatCode>
                <c:ptCount val="9"/>
                <c:pt idx="0">
                  <c:v>2.3099999999999999E-2</c:v>
                </c:pt>
                <c:pt idx="1">
                  <c:v>2.5100000000000001E-2</c:v>
                </c:pt>
                <c:pt idx="2">
                  <c:v>4.8899999999999999E-2</c:v>
                </c:pt>
                <c:pt idx="3">
                  <c:v>4.2999999999999997E-2</c:v>
                </c:pt>
                <c:pt idx="4">
                  <c:v>3.5400000000000001E-2</c:v>
                </c:pt>
                <c:pt idx="5">
                  <c:v>4.1000000000000002E-2</c:v>
                </c:pt>
                <c:pt idx="6">
                  <c:v>5.5599999999999997E-2</c:v>
                </c:pt>
                <c:pt idx="7">
                  <c:v>6.4399999999999999E-2</c:v>
                </c:pt>
                <c:pt idx="8">
                  <c:v>5.5199999999999999E-2</c:v>
                </c:pt>
              </c:numCache>
            </c:numRef>
          </c:val>
          <c:extLst>
            <c:ext xmlns:c16="http://schemas.microsoft.com/office/drawing/2014/chart" uri="{C3380CC4-5D6E-409C-BE32-E72D297353CC}">
              <c16:uniqueId val="{00000000-CD08-4BB4-ABCB-A5C693DB0D40}"/>
            </c:ext>
          </c:extLst>
        </c:ser>
        <c:ser>
          <c:idx val="2"/>
          <c:order val="1"/>
          <c:tx>
            <c:strRef>
              <c:f>Sheet1!$B$1</c:f>
              <c:strCache>
                <c:ptCount val="1"/>
                <c:pt idx="0">
                  <c:v>Trailing 3 months</c:v>
                </c:pt>
              </c:strCache>
            </c:strRef>
          </c:tx>
          <c:spPr>
            <a:solidFill>
              <a:schemeClr val="accent1"/>
            </a:solidFill>
          </c:spPr>
          <c:invertIfNegative val="0"/>
          <c:dLbls>
            <c:dLbl>
              <c:idx val="0"/>
              <c:layout>
                <c:manualLayout>
                  <c:x val="1.7761530623755593E-2"/>
                  <c:y val="3.12812812812801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1B6-44CF-B835-6B2B67111BC4}"/>
                </c:ext>
              </c:extLst>
            </c:dLbl>
            <c:dLbl>
              <c:idx val="1"/>
              <c:layout>
                <c:manualLayout>
                  <c:x val="1.8161941856914016E-2"/>
                  <c:y val="6.25625625625625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1B6-44CF-B835-6B2B67111BC4}"/>
                </c:ext>
              </c:extLst>
            </c:dLbl>
            <c:dLbl>
              <c:idx val="2"/>
              <c:layout>
                <c:manualLayout>
                  <c:x val="1.8161941856913971E-2"/>
                  <c:y val="-3.12812812812812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1B6-44CF-B835-6B2B67111BC4}"/>
                </c:ext>
              </c:extLst>
            </c:dLbl>
            <c:dLbl>
              <c:idx val="3"/>
              <c:layout>
                <c:manualLayout>
                  <c:x val="1.5068338623542737E-2"/>
                  <c:y val="6.2563794109069702E-3"/>
                </c:manualLayout>
              </c:layout>
              <c:showLegendKey val="0"/>
              <c:showVal val="1"/>
              <c:showCatName val="0"/>
              <c:showSerName val="0"/>
              <c:showPercent val="0"/>
              <c:showBubbleSize val="0"/>
              <c:extLst>
                <c:ext xmlns:c15="http://schemas.microsoft.com/office/drawing/2012/chart" uri="{CE6537A1-D6FC-4f65-9D91-7224C49458BB}">
                  <c15:layout>
                    <c:manualLayout>
                      <c:w val="7.5742654618256591E-2"/>
                      <c:h val="4.1744993024520574E-2"/>
                    </c:manualLayout>
                  </c15:layout>
                </c:ext>
                <c:ext xmlns:c16="http://schemas.microsoft.com/office/drawing/2014/chart" uri="{C3380CC4-5D6E-409C-BE32-E72D297353CC}">
                  <c16:uniqueId val="{00000003-01B6-44CF-B835-6B2B67111BC4}"/>
                </c:ext>
              </c:extLst>
            </c:dLbl>
            <c:dLbl>
              <c:idx val="4"/>
              <c:layout>
                <c:manualLayout>
                  <c:x val="1.7361111111111112E-2"/>
                  <c:y val="3.12812812812812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1B6-44CF-B835-6B2B67111BC4}"/>
                </c:ext>
              </c:extLst>
            </c:dLbl>
            <c:dLbl>
              <c:idx val="5"/>
              <c:layout>
                <c:manualLayout>
                  <c:x val="1.7361111111111112E-2"/>
                  <c:y val="-1.1469670637855849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1B6-44CF-B835-6B2B67111BC4}"/>
                </c:ext>
              </c:extLst>
            </c:dLbl>
            <c:dLbl>
              <c:idx val="6"/>
              <c:layout>
                <c:manualLayout>
                  <c:x val="1.8161941856913971E-2"/>
                  <c:y val="3.12812812812812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1B6-44CF-B835-6B2B67111BC4}"/>
                </c:ext>
              </c:extLst>
            </c:dLbl>
            <c:dLbl>
              <c:idx val="7"/>
              <c:layout>
                <c:manualLayout>
                  <c:x val="1.8633704427543085E-2"/>
                  <c:y val="6.25625625625625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1B6-44CF-B835-6B2B67111BC4}"/>
                </c:ext>
              </c:extLst>
            </c:dLbl>
            <c:dLbl>
              <c:idx val="8"/>
              <c:layout>
                <c:manualLayout>
                  <c:x val="2.795358311192713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DC-4E5B-B34A-C7972D07A9AC}"/>
                </c:ext>
              </c:extLst>
            </c:dLbl>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Sheet1!$B$2:$B$10</c:f>
              <c:numCache>
                <c:formatCode>0.00%</c:formatCode>
                <c:ptCount val="9"/>
                <c:pt idx="0">
                  <c:v>6.4000000000000003E-3</c:v>
                </c:pt>
                <c:pt idx="1">
                  <c:v>7.1999999999999998E-3</c:v>
                </c:pt>
                <c:pt idx="2">
                  <c:v>1.8200000000000001E-2</c:v>
                </c:pt>
                <c:pt idx="3">
                  <c:v>1.44E-2</c:v>
                </c:pt>
                <c:pt idx="4">
                  <c:v>1.0999999999999999E-2</c:v>
                </c:pt>
                <c:pt idx="5">
                  <c:v>1.35E-2</c:v>
                </c:pt>
                <c:pt idx="6">
                  <c:v>1.8599999999999998E-2</c:v>
                </c:pt>
                <c:pt idx="7">
                  <c:v>2.1399999999999999E-2</c:v>
                </c:pt>
                <c:pt idx="8">
                  <c:v>1.5599999999999999E-2</c:v>
                </c:pt>
              </c:numCache>
            </c:numRef>
          </c:val>
          <c:extLst>
            <c:ext xmlns:c16="http://schemas.microsoft.com/office/drawing/2014/chart" uri="{C3380CC4-5D6E-409C-BE32-E72D297353CC}">
              <c16:uniqueId val="{00000001-CD08-4BB4-ABCB-A5C693DB0D40}"/>
            </c:ext>
          </c:extLst>
        </c:ser>
        <c:dLbls>
          <c:showLegendKey val="0"/>
          <c:showVal val="0"/>
          <c:showCatName val="0"/>
          <c:showSerName val="0"/>
          <c:showPercent val="0"/>
          <c:showBubbleSize val="0"/>
        </c:dLbls>
        <c:gapWidth val="100"/>
        <c:axId val="34621312"/>
        <c:axId val="34622848"/>
      </c:barChart>
      <c:catAx>
        <c:axId val="34621312"/>
        <c:scaling>
          <c:orientation val="minMax"/>
        </c:scaling>
        <c:delete val="0"/>
        <c:axPos val="b"/>
        <c:numFmt formatCode="General" sourceLinked="1"/>
        <c:majorTickMark val="cross"/>
        <c:minorTickMark val="none"/>
        <c:tickLblPos val="low"/>
        <c:spPr>
          <a:ln w="3175">
            <a:solidFill>
              <a:schemeClr val="tx1"/>
            </a:solidFill>
            <a:prstDash val="solid"/>
          </a:ln>
        </c:spPr>
        <c:txPr>
          <a:bodyPr rot="0" vert="horz"/>
          <a:lstStyle/>
          <a:p>
            <a:pPr>
              <a:defRPr sz="900">
                <a:latin typeface="Arial Narrow" panose="020B0606020202030204" pitchFamily="34" charset="0"/>
              </a:defRPr>
            </a:pPr>
            <a:endParaRPr lang="en-US"/>
          </a:p>
        </c:txPr>
        <c:crossAx val="34622848"/>
        <c:crosses val="autoZero"/>
        <c:auto val="1"/>
        <c:lblAlgn val="ctr"/>
        <c:lblOffset val="100"/>
        <c:tickLblSkip val="1"/>
        <c:tickMarkSkip val="1"/>
        <c:noMultiLvlLbl val="0"/>
      </c:catAx>
      <c:valAx>
        <c:axId val="34622848"/>
        <c:scaling>
          <c:orientation val="minMax"/>
          <c:max val="7.0000000000000007E-2"/>
        </c:scaling>
        <c:delete val="0"/>
        <c:axPos val="l"/>
        <c:majorGridlines>
          <c:spPr>
            <a:ln w="12700">
              <a:solidFill>
                <a:srgbClr val="C0C0C0"/>
              </a:solidFill>
              <a:prstDash val="solid"/>
            </a:ln>
          </c:spPr>
        </c:majorGridlines>
        <c:title>
          <c:tx>
            <c:rich>
              <a:bodyPr/>
              <a:lstStyle/>
              <a:p>
                <a:pPr>
                  <a:defRPr/>
                </a:pPr>
                <a:r>
                  <a:rPr lang="en-US" dirty="0"/>
                  <a:t>Total Return (%)</a:t>
                </a:r>
              </a:p>
            </c:rich>
          </c:tx>
          <c:layout>
            <c:manualLayout>
              <c:xMode val="edge"/>
              <c:yMode val="edge"/>
              <c:x val="3.9722872872086659E-2"/>
              <c:y val="0.31985109358747121"/>
            </c:manualLayout>
          </c:layout>
          <c:overlay val="0"/>
          <c:spPr>
            <a:noFill/>
            <a:ln w="25400">
              <a:noFill/>
            </a:ln>
          </c:spPr>
        </c:title>
        <c:numFmt formatCode="0.0%" sourceLinked="0"/>
        <c:majorTickMark val="out"/>
        <c:minorTickMark val="none"/>
        <c:tickLblPos val="nextTo"/>
        <c:spPr>
          <a:ln w="9525">
            <a:noFill/>
          </a:ln>
        </c:spPr>
        <c:txPr>
          <a:bodyPr rot="0" vert="horz"/>
          <a:lstStyle/>
          <a:p>
            <a:pPr>
              <a:defRPr/>
            </a:pPr>
            <a:endParaRPr lang="en-US"/>
          </a:p>
        </c:txPr>
        <c:crossAx val="34621312"/>
        <c:crosses val="autoZero"/>
        <c:crossBetween val="between"/>
      </c:valAx>
      <c:spPr>
        <a:noFill/>
        <a:ln w="25400">
          <a:noFill/>
        </a:ln>
      </c:spPr>
    </c:plotArea>
    <c:legend>
      <c:legendPos val="t"/>
      <c:overlay val="0"/>
    </c:legend>
    <c:plotVisOnly val="1"/>
    <c:dispBlanksAs val="gap"/>
    <c:showDLblsOverMax val="0"/>
  </c:chart>
  <c:spPr>
    <a:noFill/>
    <a:ln>
      <a:noFill/>
    </a:ln>
  </c:spPr>
  <c:txPr>
    <a:bodyPr/>
    <a:lstStyle/>
    <a:p>
      <a:pPr>
        <a:defRPr sz="1000" b="0" i="0" u="none" strike="noStrike" baseline="0">
          <a:solidFill>
            <a:schemeClr val="tx1"/>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761807399404824E-2"/>
          <c:y val="4.5623062621166832E-2"/>
          <c:w val="0.83645627600145034"/>
          <c:h val="0.80977731837097644"/>
        </c:manualLayout>
      </c:layout>
      <c:lineChart>
        <c:grouping val="standard"/>
        <c:varyColors val="0"/>
        <c:ser>
          <c:idx val="0"/>
          <c:order val="0"/>
          <c:tx>
            <c:strRef>
              <c:f>'Current Ratio'!$B$1</c:f>
              <c:strCache>
                <c:ptCount val="1"/>
                <c:pt idx="0">
                  <c:v>Yield to Worst (LHS)</c:v>
                </c:pt>
              </c:strCache>
            </c:strRef>
          </c:tx>
          <c:spPr>
            <a:ln w="25400">
              <a:solidFill>
                <a:srgbClr val="093D63"/>
              </a:solidFill>
            </a:ln>
          </c:spPr>
          <c:marker>
            <c:symbol val="none"/>
          </c:marker>
          <c:cat>
            <c:numRef>
              <c:f>'Current Ratio'!$A$2:$A$68</c:f>
              <c:numCache>
                <c:formatCode>m/d/yyyy</c:formatCode>
                <c:ptCount val="67"/>
                <c:pt idx="0">
                  <c:v>41639</c:v>
                </c:pt>
                <c:pt idx="1">
                  <c:v>41670</c:v>
                </c:pt>
                <c:pt idx="2">
                  <c:v>41698</c:v>
                </c:pt>
                <c:pt idx="3">
                  <c:v>41729</c:v>
                </c:pt>
                <c:pt idx="4">
                  <c:v>41759</c:v>
                </c:pt>
                <c:pt idx="5">
                  <c:v>41790</c:v>
                </c:pt>
                <c:pt idx="6">
                  <c:v>41820</c:v>
                </c:pt>
                <c:pt idx="7">
                  <c:v>41851</c:v>
                </c:pt>
                <c:pt idx="8">
                  <c:v>41882</c:v>
                </c:pt>
                <c:pt idx="9">
                  <c:v>41912</c:v>
                </c:pt>
                <c:pt idx="10">
                  <c:v>41943</c:v>
                </c:pt>
                <c:pt idx="11">
                  <c:v>41973</c:v>
                </c:pt>
                <c:pt idx="12">
                  <c:v>42004</c:v>
                </c:pt>
                <c:pt idx="13">
                  <c:v>42035</c:v>
                </c:pt>
                <c:pt idx="14">
                  <c:v>42063</c:v>
                </c:pt>
                <c:pt idx="15">
                  <c:v>42094</c:v>
                </c:pt>
                <c:pt idx="16">
                  <c:v>42124</c:v>
                </c:pt>
                <c:pt idx="17">
                  <c:v>42155</c:v>
                </c:pt>
                <c:pt idx="18">
                  <c:v>42185</c:v>
                </c:pt>
                <c:pt idx="19">
                  <c:v>42216</c:v>
                </c:pt>
                <c:pt idx="20">
                  <c:v>42247</c:v>
                </c:pt>
                <c:pt idx="21">
                  <c:v>42277</c:v>
                </c:pt>
                <c:pt idx="22">
                  <c:v>42308</c:v>
                </c:pt>
                <c:pt idx="23">
                  <c:v>42338</c:v>
                </c:pt>
                <c:pt idx="24">
                  <c:v>42369</c:v>
                </c:pt>
                <c:pt idx="25">
                  <c:v>42400</c:v>
                </c:pt>
                <c:pt idx="26">
                  <c:v>42429</c:v>
                </c:pt>
                <c:pt idx="27">
                  <c:v>42460</c:v>
                </c:pt>
                <c:pt idx="28">
                  <c:v>42490</c:v>
                </c:pt>
                <c:pt idx="29">
                  <c:v>42521</c:v>
                </c:pt>
                <c:pt idx="30">
                  <c:v>42551</c:v>
                </c:pt>
                <c:pt idx="31">
                  <c:v>42582</c:v>
                </c:pt>
                <c:pt idx="32">
                  <c:v>42613</c:v>
                </c:pt>
                <c:pt idx="33">
                  <c:v>42643</c:v>
                </c:pt>
                <c:pt idx="34">
                  <c:v>42674</c:v>
                </c:pt>
                <c:pt idx="35">
                  <c:v>42704</c:v>
                </c:pt>
                <c:pt idx="36">
                  <c:v>42735</c:v>
                </c:pt>
                <c:pt idx="37">
                  <c:v>42766</c:v>
                </c:pt>
                <c:pt idx="38">
                  <c:v>42794</c:v>
                </c:pt>
                <c:pt idx="39">
                  <c:v>42825</c:v>
                </c:pt>
                <c:pt idx="40">
                  <c:v>42855</c:v>
                </c:pt>
                <c:pt idx="41">
                  <c:v>42886</c:v>
                </c:pt>
                <c:pt idx="42">
                  <c:v>42916</c:v>
                </c:pt>
                <c:pt idx="43">
                  <c:v>42947</c:v>
                </c:pt>
                <c:pt idx="44">
                  <c:v>42978</c:v>
                </c:pt>
                <c:pt idx="45">
                  <c:v>43008</c:v>
                </c:pt>
                <c:pt idx="46">
                  <c:v>43039</c:v>
                </c:pt>
                <c:pt idx="47">
                  <c:v>43069</c:v>
                </c:pt>
                <c:pt idx="48">
                  <c:v>43100</c:v>
                </c:pt>
                <c:pt idx="49">
                  <c:v>43131</c:v>
                </c:pt>
                <c:pt idx="50">
                  <c:v>43159</c:v>
                </c:pt>
                <c:pt idx="51">
                  <c:v>43190</c:v>
                </c:pt>
                <c:pt idx="52">
                  <c:v>43220</c:v>
                </c:pt>
                <c:pt idx="53">
                  <c:v>43251</c:v>
                </c:pt>
                <c:pt idx="54">
                  <c:v>43281</c:v>
                </c:pt>
                <c:pt idx="55">
                  <c:v>43312</c:v>
                </c:pt>
                <c:pt idx="56">
                  <c:v>43343</c:v>
                </c:pt>
                <c:pt idx="57">
                  <c:v>43373</c:v>
                </c:pt>
                <c:pt idx="58">
                  <c:v>43404</c:v>
                </c:pt>
                <c:pt idx="59">
                  <c:v>43434</c:v>
                </c:pt>
                <c:pt idx="60">
                  <c:v>43465</c:v>
                </c:pt>
                <c:pt idx="61">
                  <c:v>43496</c:v>
                </c:pt>
                <c:pt idx="62">
                  <c:v>43524</c:v>
                </c:pt>
                <c:pt idx="63">
                  <c:v>43555</c:v>
                </c:pt>
                <c:pt idx="64">
                  <c:v>43585</c:v>
                </c:pt>
                <c:pt idx="65">
                  <c:v>43616</c:v>
                </c:pt>
                <c:pt idx="66">
                  <c:v>43646</c:v>
                </c:pt>
              </c:numCache>
            </c:numRef>
          </c:cat>
          <c:val>
            <c:numRef>
              <c:f>'Current Ratio'!$B$2:$B$68</c:f>
              <c:numCache>
                <c:formatCode>0.00%</c:formatCode>
                <c:ptCount val="67"/>
                <c:pt idx="0">
                  <c:v>1.1399999999999999E-2</c:v>
                </c:pt>
                <c:pt idx="1">
                  <c:v>1.0800000000000001E-2</c:v>
                </c:pt>
                <c:pt idx="2">
                  <c:v>1.04E-2</c:v>
                </c:pt>
                <c:pt idx="3">
                  <c:v>1.1699999999999999E-2</c:v>
                </c:pt>
                <c:pt idx="4">
                  <c:v>1.1399999999999999E-2</c:v>
                </c:pt>
                <c:pt idx="5">
                  <c:v>1.04E-2</c:v>
                </c:pt>
                <c:pt idx="6">
                  <c:v>1.1000000000000001E-2</c:v>
                </c:pt>
                <c:pt idx="7">
                  <c:v>1.2199999999999999E-2</c:v>
                </c:pt>
                <c:pt idx="8">
                  <c:v>1.1899999999999999E-2</c:v>
                </c:pt>
                <c:pt idx="9">
                  <c:v>1.34E-2</c:v>
                </c:pt>
                <c:pt idx="10">
                  <c:v>1.3300000000000001E-2</c:v>
                </c:pt>
                <c:pt idx="11">
                  <c:v>1.3500000000000002E-2</c:v>
                </c:pt>
                <c:pt idx="12">
                  <c:v>1.6299999999999999E-2</c:v>
                </c:pt>
                <c:pt idx="13">
                  <c:v>1.46E-2</c:v>
                </c:pt>
                <c:pt idx="14">
                  <c:v>1.4499999999999999E-2</c:v>
                </c:pt>
                <c:pt idx="15">
                  <c:v>1.43E-2</c:v>
                </c:pt>
                <c:pt idx="16">
                  <c:v>1.4499999999999999E-2</c:v>
                </c:pt>
                <c:pt idx="17">
                  <c:v>1.4800000000000001E-2</c:v>
                </c:pt>
                <c:pt idx="18">
                  <c:v>1.6399999999999998E-2</c:v>
                </c:pt>
                <c:pt idx="19">
                  <c:v>1.7000000000000001E-2</c:v>
                </c:pt>
                <c:pt idx="20">
                  <c:v>1.8500000000000003E-2</c:v>
                </c:pt>
                <c:pt idx="21">
                  <c:v>1.8200000000000001E-2</c:v>
                </c:pt>
                <c:pt idx="22">
                  <c:v>1.8200000000000001E-2</c:v>
                </c:pt>
                <c:pt idx="23">
                  <c:v>1.95E-2</c:v>
                </c:pt>
                <c:pt idx="24">
                  <c:v>2.1600000000000001E-2</c:v>
                </c:pt>
                <c:pt idx="25">
                  <c:v>2.1299999999999999E-2</c:v>
                </c:pt>
                <c:pt idx="26">
                  <c:v>2.1299999999999999E-2</c:v>
                </c:pt>
                <c:pt idx="27">
                  <c:v>1.8100000000000002E-2</c:v>
                </c:pt>
                <c:pt idx="28">
                  <c:v>1.6899999999999998E-2</c:v>
                </c:pt>
                <c:pt idx="29">
                  <c:v>1.7899999999999999E-2</c:v>
                </c:pt>
                <c:pt idx="30">
                  <c:v>1.5700000000000002E-2</c:v>
                </c:pt>
                <c:pt idx="31">
                  <c:v>1.54E-2</c:v>
                </c:pt>
                <c:pt idx="32">
                  <c:v>1.61E-2</c:v>
                </c:pt>
                <c:pt idx="33">
                  <c:v>1.6399999999999998E-2</c:v>
                </c:pt>
                <c:pt idx="34">
                  <c:v>1.7000000000000001E-2</c:v>
                </c:pt>
                <c:pt idx="35">
                  <c:v>2.0199999999999999E-2</c:v>
                </c:pt>
                <c:pt idx="36">
                  <c:v>2.0499999999999997E-2</c:v>
                </c:pt>
                <c:pt idx="37">
                  <c:v>2.0199999999999999E-2</c:v>
                </c:pt>
                <c:pt idx="38">
                  <c:v>1.95E-2</c:v>
                </c:pt>
                <c:pt idx="39">
                  <c:v>2.0400000000000001E-2</c:v>
                </c:pt>
                <c:pt idx="40">
                  <c:v>2.0199999999999999E-2</c:v>
                </c:pt>
                <c:pt idx="41">
                  <c:v>0.02</c:v>
                </c:pt>
                <c:pt idx="42">
                  <c:v>2.06E-2</c:v>
                </c:pt>
                <c:pt idx="43">
                  <c:v>1.9599999999999999E-2</c:v>
                </c:pt>
                <c:pt idx="44">
                  <c:v>1.9599999999999999E-2</c:v>
                </c:pt>
                <c:pt idx="45">
                  <c:v>2.0499999999999997E-2</c:v>
                </c:pt>
                <c:pt idx="46">
                  <c:v>2.1099999999999997E-2</c:v>
                </c:pt>
                <c:pt idx="47">
                  <c:v>2.3399999999999997E-2</c:v>
                </c:pt>
                <c:pt idx="48">
                  <c:v>2.4E-2</c:v>
                </c:pt>
                <c:pt idx="49">
                  <c:v>2.63E-2</c:v>
                </c:pt>
                <c:pt idx="50">
                  <c:v>2.8900000000000002E-2</c:v>
                </c:pt>
                <c:pt idx="51">
                  <c:v>3.04E-2</c:v>
                </c:pt>
                <c:pt idx="52">
                  <c:v>3.1400000000000004E-2</c:v>
                </c:pt>
                <c:pt idx="53">
                  <c:v>3.1E-2</c:v>
                </c:pt>
                <c:pt idx="54">
                  <c:v>3.2599999999999997E-2</c:v>
                </c:pt>
                <c:pt idx="55">
                  <c:v>3.2899999999999999E-2</c:v>
                </c:pt>
                <c:pt idx="56">
                  <c:v>3.2300000000000002E-2</c:v>
                </c:pt>
                <c:pt idx="57">
                  <c:v>3.3599999999999998E-2</c:v>
                </c:pt>
                <c:pt idx="58">
                  <c:v>3.5200000000000002E-2</c:v>
                </c:pt>
                <c:pt idx="59">
                  <c:v>3.6499999999999998E-2</c:v>
                </c:pt>
                <c:pt idx="60">
                  <c:v>3.44E-2</c:v>
                </c:pt>
                <c:pt idx="61">
                  <c:v>3.2199999999999999E-2</c:v>
                </c:pt>
                <c:pt idx="62">
                  <c:v>3.2000000000000001E-2</c:v>
                </c:pt>
                <c:pt idx="63">
                  <c:v>2.9300000000000003E-2</c:v>
                </c:pt>
                <c:pt idx="64">
                  <c:v>2.8999999999999998E-2</c:v>
                </c:pt>
                <c:pt idx="65">
                  <c:v>2.7200000000000002E-2</c:v>
                </c:pt>
                <c:pt idx="66">
                  <c:v>2.46E-2</c:v>
                </c:pt>
              </c:numCache>
            </c:numRef>
          </c:val>
          <c:smooth val="0"/>
          <c:extLst>
            <c:ext xmlns:c16="http://schemas.microsoft.com/office/drawing/2014/chart" uri="{C3380CC4-5D6E-409C-BE32-E72D297353CC}">
              <c16:uniqueId val="{00000000-D529-462A-A3C0-8A94F51F1754}"/>
            </c:ext>
          </c:extLst>
        </c:ser>
        <c:dLbls>
          <c:showLegendKey val="0"/>
          <c:showVal val="0"/>
          <c:showCatName val="0"/>
          <c:showSerName val="0"/>
          <c:showPercent val="0"/>
          <c:showBubbleSize val="0"/>
        </c:dLbls>
        <c:marker val="1"/>
        <c:smooth val="0"/>
        <c:axId val="334452992"/>
        <c:axId val="334401536"/>
      </c:lineChart>
      <c:lineChart>
        <c:grouping val="standard"/>
        <c:varyColors val="0"/>
        <c:ser>
          <c:idx val="1"/>
          <c:order val="1"/>
          <c:tx>
            <c:strRef>
              <c:f>'Current Ratio'!$C$1</c:f>
              <c:strCache>
                <c:ptCount val="1"/>
                <c:pt idx="0">
                  <c:v>OAS (RHS)</c:v>
                </c:pt>
              </c:strCache>
            </c:strRef>
          </c:tx>
          <c:spPr>
            <a:ln>
              <a:solidFill>
                <a:srgbClr val="77943C"/>
              </a:solidFill>
            </a:ln>
          </c:spPr>
          <c:marker>
            <c:symbol val="none"/>
          </c:marker>
          <c:cat>
            <c:numRef>
              <c:f>'Current Ratio'!$A$2:$A$68</c:f>
              <c:numCache>
                <c:formatCode>m/d/yyyy</c:formatCode>
                <c:ptCount val="67"/>
                <c:pt idx="0">
                  <c:v>41639</c:v>
                </c:pt>
                <c:pt idx="1">
                  <c:v>41670</c:v>
                </c:pt>
                <c:pt idx="2">
                  <c:v>41698</c:v>
                </c:pt>
                <c:pt idx="3">
                  <c:v>41729</c:v>
                </c:pt>
                <c:pt idx="4">
                  <c:v>41759</c:v>
                </c:pt>
                <c:pt idx="5">
                  <c:v>41790</c:v>
                </c:pt>
                <c:pt idx="6">
                  <c:v>41820</c:v>
                </c:pt>
                <c:pt idx="7">
                  <c:v>41851</c:v>
                </c:pt>
                <c:pt idx="8">
                  <c:v>41882</c:v>
                </c:pt>
                <c:pt idx="9">
                  <c:v>41912</c:v>
                </c:pt>
                <c:pt idx="10">
                  <c:v>41943</c:v>
                </c:pt>
                <c:pt idx="11">
                  <c:v>41973</c:v>
                </c:pt>
                <c:pt idx="12">
                  <c:v>42004</c:v>
                </c:pt>
                <c:pt idx="13">
                  <c:v>42035</c:v>
                </c:pt>
                <c:pt idx="14">
                  <c:v>42063</c:v>
                </c:pt>
                <c:pt idx="15">
                  <c:v>42094</c:v>
                </c:pt>
                <c:pt idx="16">
                  <c:v>42124</c:v>
                </c:pt>
                <c:pt idx="17">
                  <c:v>42155</c:v>
                </c:pt>
                <c:pt idx="18">
                  <c:v>42185</c:v>
                </c:pt>
                <c:pt idx="19">
                  <c:v>42216</c:v>
                </c:pt>
                <c:pt idx="20">
                  <c:v>42247</c:v>
                </c:pt>
                <c:pt idx="21">
                  <c:v>42277</c:v>
                </c:pt>
                <c:pt idx="22">
                  <c:v>42308</c:v>
                </c:pt>
                <c:pt idx="23">
                  <c:v>42338</c:v>
                </c:pt>
                <c:pt idx="24">
                  <c:v>42369</c:v>
                </c:pt>
                <c:pt idx="25">
                  <c:v>42400</c:v>
                </c:pt>
                <c:pt idx="26">
                  <c:v>42429</c:v>
                </c:pt>
                <c:pt idx="27">
                  <c:v>42460</c:v>
                </c:pt>
                <c:pt idx="28">
                  <c:v>42490</c:v>
                </c:pt>
                <c:pt idx="29">
                  <c:v>42521</c:v>
                </c:pt>
                <c:pt idx="30">
                  <c:v>42551</c:v>
                </c:pt>
                <c:pt idx="31">
                  <c:v>42582</c:v>
                </c:pt>
                <c:pt idx="32">
                  <c:v>42613</c:v>
                </c:pt>
                <c:pt idx="33">
                  <c:v>42643</c:v>
                </c:pt>
                <c:pt idx="34">
                  <c:v>42674</c:v>
                </c:pt>
                <c:pt idx="35">
                  <c:v>42704</c:v>
                </c:pt>
                <c:pt idx="36">
                  <c:v>42735</c:v>
                </c:pt>
                <c:pt idx="37">
                  <c:v>42766</c:v>
                </c:pt>
                <c:pt idx="38">
                  <c:v>42794</c:v>
                </c:pt>
                <c:pt idx="39">
                  <c:v>42825</c:v>
                </c:pt>
                <c:pt idx="40">
                  <c:v>42855</c:v>
                </c:pt>
                <c:pt idx="41">
                  <c:v>42886</c:v>
                </c:pt>
                <c:pt idx="42">
                  <c:v>42916</c:v>
                </c:pt>
                <c:pt idx="43">
                  <c:v>42947</c:v>
                </c:pt>
                <c:pt idx="44">
                  <c:v>42978</c:v>
                </c:pt>
                <c:pt idx="45">
                  <c:v>43008</c:v>
                </c:pt>
                <c:pt idx="46">
                  <c:v>43039</c:v>
                </c:pt>
                <c:pt idx="47">
                  <c:v>43069</c:v>
                </c:pt>
                <c:pt idx="48">
                  <c:v>43100</c:v>
                </c:pt>
                <c:pt idx="49">
                  <c:v>43131</c:v>
                </c:pt>
                <c:pt idx="50">
                  <c:v>43159</c:v>
                </c:pt>
                <c:pt idx="51">
                  <c:v>43190</c:v>
                </c:pt>
                <c:pt idx="52">
                  <c:v>43220</c:v>
                </c:pt>
                <c:pt idx="53">
                  <c:v>43251</c:v>
                </c:pt>
                <c:pt idx="54">
                  <c:v>43281</c:v>
                </c:pt>
                <c:pt idx="55">
                  <c:v>43312</c:v>
                </c:pt>
                <c:pt idx="56">
                  <c:v>43343</c:v>
                </c:pt>
                <c:pt idx="57">
                  <c:v>43373</c:v>
                </c:pt>
                <c:pt idx="58">
                  <c:v>43404</c:v>
                </c:pt>
                <c:pt idx="59">
                  <c:v>43434</c:v>
                </c:pt>
                <c:pt idx="60">
                  <c:v>43465</c:v>
                </c:pt>
                <c:pt idx="61">
                  <c:v>43496</c:v>
                </c:pt>
                <c:pt idx="62">
                  <c:v>43524</c:v>
                </c:pt>
                <c:pt idx="63">
                  <c:v>43555</c:v>
                </c:pt>
                <c:pt idx="64">
                  <c:v>43585</c:v>
                </c:pt>
                <c:pt idx="65">
                  <c:v>43616</c:v>
                </c:pt>
                <c:pt idx="66">
                  <c:v>43646</c:v>
                </c:pt>
              </c:numCache>
            </c:numRef>
          </c:cat>
          <c:val>
            <c:numRef>
              <c:f>'Current Ratio'!$C$2:$C$68</c:f>
              <c:numCache>
                <c:formatCode>General</c:formatCode>
                <c:ptCount val="67"/>
                <c:pt idx="0">
                  <c:v>71</c:v>
                </c:pt>
                <c:pt idx="1">
                  <c:v>69</c:v>
                </c:pt>
                <c:pt idx="2">
                  <c:v>64</c:v>
                </c:pt>
                <c:pt idx="3">
                  <c:v>63</c:v>
                </c:pt>
                <c:pt idx="4">
                  <c:v>63</c:v>
                </c:pt>
                <c:pt idx="5">
                  <c:v>58</c:v>
                </c:pt>
                <c:pt idx="6">
                  <c:v>57</c:v>
                </c:pt>
                <c:pt idx="7">
                  <c:v>59</c:v>
                </c:pt>
                <c:pt idx="8">
                  <c:v>61</c:v>
                </c:pt>
                <c:pt idx="9">
                  <c:v>66</c:v>
                </c:pt>
                <c:pt idx="10">
                  <c:v>73</c:v>
                </c:pt>
                <c:pt idx="11">
                  <c:v>77</c:v>
                </c:pt>
                <c:pt idx="12">
                  <c:v>88</c:v>
                </c:pt>
                <c:pt idx="13">
                  <c:v>91</c:v>
                </c:pt>
                <c:pt idx="14">
                  <c:v>73</c:v>
                </c:pt>
                <c:pt idx="15">
                  <c:v>78</c:v>
                </c:pt>
                <c:pt idx="16">
                  <c:v>77</c:v>
                </c:pt>
                <c:pt idx="17">
                  <c:v>79</c:v>
                </c:pt>
                <c:pt idx="18">
                  <c:v>91</c:v>
                </c:pt>
                <c:pt idx="19">
                  <c:v>97</c:v>
                </c:pt>
                <c:pt idx="20">
                  <c:v>105</c:v>
                </c:pt>
                <c:pt idx="21">
                  <c:v>114</c:v>
                </c:pt>
                <c:pt idx="22">
                  <c:v>103</c:v>
                </c:pt>
                <c:pt idx="23">
                  <c:v>97</c:v>
                </c:pt>
                <c:pt idx="24">
                  <c:v>108</c:v>
                </c:pt>
                <c:pt idx="25">
                  <c:v>132</c:v>
                </c:pt>
                <c:pt idx="26">
                  <c:v>133</c:v>
                </c:pt>
                <c:pt idx="27">
                  <c:v>108</c:v>
                </c:pt>
                <c:pt idx="28">
                  <c:v>92</c:v>
                </c:pt>
                <c:pt idx="29">
                  <c:v>91</c:v>
                </c:pt>
                <c:pt idx="30">
                  <c:v>97</c:v>
                </c:pt>
                <c:pt idx="31">
                  <c:v>88</c:v>
                </c:pt>
                <c:pt idx="32">
                  <c:v>82</c:v>
                </c:pt>
                <c:pt idx="33">
                  <c:v>87</c:v>
                </c:pt>
                <c:pt idx="34">
                  <c:v>85</c:v>
                </c:pt>
                <c:pt idx="35">
                  <c:v>90</c:v>
                </c:pt>
                <c:pt idx="36">
                  <c:v>88</c:v>
                </c:pt>
                <c:pt idx="37">
                  <c:v>85</c:v>
                </c:pt>
                <c:pt idx="38">
                  <c:v>74</c:v>
                </c:pt>
                <c:pt idx="39">
                  <c:v>75</c:v>
                </c:pt>
                <c:pt idx="40">
                  <c:v>74</c:v>
                </c:pt>
                <c:pt idx="41">
                  <c:v>70</c:v>
                </c:pt>
                <c:pt idx="42">
                  <c:v>65</c:v>
                </c:pt>
                <c:pt idx="43">
                  <c:v>60</c:v>
                </c:pt>
                <c:pt idx="44">
                  <c:v>63</c:v>
                </c:pt>
                <c:pt idx="45">
                  <c:v>57</c:v>
                </c:pt>
                <c:pt idx="46">
                  <c:v>52</c:v>
                </c:pt>
                <c:pt idx="47">
                  <c:v>55</c:v>
                </c:pt>
                <c:pt idx="48">
                  <c:v>52</c:v>
                </c:pt>
                <c:pt idx="49">
                  <c:v>49</c:v>
                </c:pt>
                <c:pt idx="50">
                  <c:v>61</c:v>
                </c:pt>
                <c:pt idx="51">
                  <c:v>76</c:v>
                </c:pt>
                <c:pt idx="52">
                  <c:v>65</c:v>
                </c:pt>
                <c:pt idx="53">
                  <c:v>68</c:v>
                </c:pt>
                <c:pt idx="54">
                  <c:v>73</c:v>
                </c:pt>
                <c:pt idx="55">
                  <c:v>65</c:v>
                </c:pt>
                <c:pt idx="56">
                  <c:v>64</c:v>
                </c:pt>
                <c:pt idx="57">
                  <c:v>57</c:v>
                </c:pt>
                <c:pt idx="58">
                  <c:v>68</c:v>
                </c:pt>
                <c:pt idx="59">
                  <c:v>86</c:v>
                </c:pt>
                <c:pt idx="60">
                  <c:v>93</c:v>
                </c:pt>
                <c:pt idx="61">
                  <c:v>76</c:v>
                </c:pt>
                <c:pt idx="62">
                  <c:v>69</c:v>
                </c:pt>
                <c:pt idx="63">
                  <c:v>64</c:v>
                </c:pt>
                <c:pt idx="64">
                  <c:v>61</c:v>
                </c:pt>
                <c:pt idx="65">
                  <c:v>71</c:v>
                </c:pt>
                <c:pt idx="66">
                  <c:v>67</c:v>
                </c:pt>
              </c:numCache>
            </c:numRef>
          </c:val>
          <c:smooth val="0"/>
          <c:extLst>
            <c:ext xmlns:c16="http://schemas.microsoft.com/office/drawing/2014/chart" uri="{C3380CC4-5D6E-409C-BE32-E72D297353CC}">
              <c16:uniqueId val="{00000000-81AC-4AAB-A942-59D9D1F874F4}"/>
            </c:ext>
          </c:extLst>
        </c:ser>
        <c:dLbls>
          <c:showLegendKey val="0"/>
          <c:showVal val="0"/>
          <c:showCatName val="0"/>
          <c:showSerName val="0"/>
          <c:showPercent val="0"/>
          <c:showBubbleSize val="0"/>
        </c:dLbls>
        <c:marker val="1"/>
        <c:smooth val="0"/>
        <c:axId val="782762384"/>
        <c:axId val="782763696"/>
      </c:lineChart>
      <c:dateAx>
        <c:axId val="334452992"/>
        <c:scaling>
          <c:orientation val="minMax"/>
        </c:scaling>
        <c:delete val="0"/>
        <c:axPos val="b"/>
        <c:numFmt formatCode="yyyy" sourceLinked="0"/>
        <c:majorTickMark val="out"/>
        <c:minorTickMark val="none"/>
        <c:tickLblPos val="nextTo"/>
        <c:crossAx val="334401536"/>
        <c:crosses val="autoZero"/>
        <c:auto val="1"/>
        <c:lblOffset val="100"/>
        <c:baseTimeUnit val="months"/>
        <c:majorUnit val="12"/>
        <c:majorTimeUnit val="months"/>
      </c:dateAx>
      <c:valAx>
        <c:axId val="334401536"/>
        <c:scaling>
          <c:orientation val="minMax"/>
        </c:scaling>
        <c:delete val="0"/>
        <c:axPos val="l"/>
        <c:title>
          <c:tx>
            <c:rich>
              <a:bodyPr rot="-5400000" vert="horz"/>
              <a:lstStyle/>
              <a:p>
                <a:pPr>
                  <a:defRPr b="0"/>
                </a:pPr>
                <a:r>
                  <a:rPr lang="en-US" dirty="0"/>
                  <a:t>Yield to Worst</a:t>
                </a:r>
              </a:p>
            </c:rich>
          </c:tx>
          <c:layout>
            <c:manualLayout>
              <c:xMode val="edge"/>
              <c:yMode val="edge"/>
              <c:x val="1.0400905867697825E-3"/>
              <c:y val="0.29149865800333025"/>
            </c:manualLayout>
          </c:layout>
          <c:overlay val="0"/>
        </c:title>
        <c:numFmt formatCode="0.0%" sourceLinked="0"/>
        <c:majorTickMark val="out"/>
        <c:minorTickMark val="none"/>
        <c:tickLblPos val="nextTo"/>
        <c:spPr>
          <a:ln>
            <a:noFill/>
          </a:ln>
        </c:spPr>
        <c:crossAx val="334452992"/>
        <c:crosses val="autoZero"/>
        <c:crossBetween val="between"/>
      </c:valAx>
      <c:valAx>
        <c:axId val="782763696"/>
        <c:scaling>
          <c:orientation val="minMax"/>
        </c:scaling>
        <c:delete val="0"/>
        <c:axPos val="r"/>
        <c:title>
          <c:tx>
            <c:rich>
              <a:bodyPr/>
              <a:lstStyle/>
              <a:p>
                <a:pPr>
                  <a:defRPr b="0"/>
                </a:pPr>
                <a:r>
                  <a:rPr lang="en-US" b="0" dirty="0"/>
                  <a:t>OAS,</a:t>
                </a:r>
                <a:r>
                  <a:rPr lang="en-US" b="0" baseline="0" dirty="0"/>
                  <a:t> Basis Points</a:t>
                </a:r>
                <a:endParaRPr lang="en-US" b="0" dirty="0"/>
              </a:p>
            </c:rich>
          </c:tx>
          <c:overlay val="0"/>
        </c:title>
        <c:numFmt formatCode="General" sourceLinked="1"/>
        <c:majorTickMark val="out"/>
        <c:minorTickMark val="none"/>
        <c:tickLblPos val="nextTo"/>
        <c:spPr>
          <a:ln>
            <a:noFill/>
          </a:ln>
        </c:spPr>
        <c:crossAx val="782762384"/>
        <c:crosses val="max"/>
        <c:crossBetween val="between"/>
      </c:valAx>
      <c:dateAx>
        <c:axId val="782762384"/>
        <c:scaling>
          <c:orientation val="minMax"/>
        </c:scaling>
        <c:delete val="1"/>
        <c:axPos val="b"/>
        <c:numFmt formatCode="m/d/yyyy" sourceLinked="1"/>
        <c:majorTickMark val="out"/>
        <c:minorTickMark val="none"/>
        <c:tickLblPos val="nextTo"/>
        <c:crossAx val="782763696"/>
        <c:crosses val="autoZero"/>
        <c:auto val="1"/>
        <c:lblOffset val="100"/>
        <c:baseTimeUnit val="months"/>
      </c:dateAx>
      <c:spPr>
        <a:noFill/>
        <a:ln w="25400">
          <a:noFill/>
        </a:ln>
      </c:spPr>
    </c:plotArea>
    <c:legend>
      <c:legendPos val="b"/>
      <c:overlay val="0"/>
    </c:legend>
    <c:plotVisOnly val="1"/>
    <c:dispBlanksAs val="gap"/>
    <c:showDLblsOverMax val="0"/>
  </c:chart>
  <c:txPr>
    <a:bodyPr/>
    <a:lstStyle/>
    <a:p>
      <a:pPr>
        <a:defRPr sz="1000">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42063657971957"/>
          <c:y val="0.10884930732258977"/>
          <c:w val="0.863681828211739"/>
          <c:h val="0.81858428424962648"/>
        </c:manualLayout>
      </c:layout>
      <c:stockChart>
        <c:ser>
          <c:idx val="0"/>
          <c:order val="0"/>
          <c:tx>
            <c:strRef>
              <c:f>Sheet1!$B$1</c:f>
              <c:strCache>
                <c:ptCount val="1"/>
                <c:pt idx="0">
                  <c:v>average</c:v>
                </c:pt>
              </c:strCache>
            </c:strRef>
          </c:tx>
          <c:spPr>
            <a:ln w="28575">
              <a:noFill/>
            </a:ln>
          </c:spPr>
          <c:marker>
            <c:symbol val="triangle"/>
            <c:size val="10"/>
          </c:marker>
          <c:cat>
            <c:strRef>
              <c:f>Sheet1!$A$2:$A$4</c:f>
              <c:strCache>
                <c:ptCount val="3"/>
                <c:pt idx="0">
                  <c:v>ABS</c:v>
                </c:pt>
                <c:pt idx="1">
                  <c:v>MBS</c:v>
                </c:pt>
                <c:pt idx="2">
                  <c:v>Corp</c:v>
                </c:pt>
              </c:strCache>
            </c:strRef>
          </c:cat>
          <c:val>
            <c:numRef>
              <c:f>Sheet1!$B$2:$B$4</c:f>
              <c:numCache>
                <c:formatCode>0</c:formatCode>
                <c:ptCount val="3"/>
                <c:pt idx="0">
                  <c:v>49</c:v>
                </c:pt>
                <c:pt idx="1">
                  <c:v>24</c:v>
                </c:pt>
                <c:pt idx="2">
                  <c:v>90</c:v>
                </c:pt>
              </c:numCache>
            </c:numRef>
          </c:val>
          <c:smooth val="0"/>
          <c:extLst>
            <c:ext xmlns:c16="http://schemas.microsoft.com/office/drawing/2014/chart" uri="{C3380CC4-5D6E-409C-BE32-E72D297353CC}">
              <c16:uniqueId val="{00000000-2A6E-47AA-9E82-4C7C91AE4FC9}"/>
            </c:ext>
          </c:extLst>
        </c:ser>
        <c:ser>
          <c:idx val="1"/>
          <c:order val="1"/>
          <c:tx>
            <c:strRef>
              <c:f>Sheet1!$C$1</c:f>
              <c:strCache>
                <c:ptCount val="1"/>
                <c:pt idx="0">
                  <c:v>min</c:v>
                </c:pt>
              </c:strCache>
            </c:strRef>
          </c:tx>
          <c:spPr>
            <a:ln w="28575">
              <a:noFill/>
            </a:ln>
          </c:spPr>
          <c:marker>
            <c:symbol val="dash"/>
            <c:size val="10"/>
            <c:spPr>
              <a:solidFill>
                <a:schemeClr val="tx2"/>
              </a:solidFill>
            </c:spPr>
          </c:marker>
          <c:cat>
            <c:strRef>
              <c:f>Sheet1!$A$2:$A$4</c:f>
              <c:strCache>
                <c:ptCount val="3"/>
                <c:pt idx="0">
                  <c:v>ABS</c:v>
                </c:pt>
                <c:pt idx="1">
                  <c:v>MBS</c:v>
                </c:pt>
                <c:pt idx="2">
                  <c:v>Corp</c:v>
                </c:pt>
              </c:strCache>
            </c:strRef>
          </c:cat>
          <c:val>
            <c:numRef>
              <c:f>Sheet1!$C$2:$C$4</c:f>
              <c:numCache>
                <c:formatCode>0</c:formatCode>
                <c:ptCount val="3"/>
                <c:pt idx="0">
                  <c:v>29</c:v>
                </c:pt>
                <c:pt idx="1">
                  <c:v>6</c:v>
                </c:pt>
                <c:pt idx="2">
                  <c:v>56</c:v>
                </c:pt>
              </c:numCache>
            </c:numRef>
          </c:val>
          <c:smooth val="0"/>
          <c:extLst>
            <c:ext xmlns:c16="http://schemas.microsoft.com/office/drawing/2014/chart" uri="{C3380CC4-5D6E-409C-BE32-E72D297353CC}">
              <c16:uniqueId val="{00000001-2A6E-47AA-9E82-4C7C91AE4FC9}"/>
            </c:ext>
          </c:extLst>
        </c:ser>
        <c:ser>
          <c:idx val="2"/>
          <c:order val="2"/>
          <c:tx>
            <c:strRef>
              <c:f>Sheet1!$D$1</c:f>
              <c:strCache>
                <c:ptCount val="1"/>
                <c:pt idx="0">
                  <c:v>max</c:v>
                </c:pt>
              </c:strCache>
            </c:strRef>
          </c:tx>
          <c:spPr>
            <a:ln w="28575">
              <a:noFill/>
            </a:ln>
          </c:spPr>
          <c:marker>
            <c:symbol val="dash"/>
            <c:size val="10"/>
            <c:spPr>
              <a:solidFill>
                <a:schemeClr val="tx2"/>
              </a:solidFill>
              <a:ln>
                <a:noFill/>
              </a:ln>
            </c:spPr>
          </c:marker>
          <c:cat>
            <c:strRef>
              <c:f>Sheet1!$A$2:$A$4</c:f>
              <c:strCache>
                <c:ptCount val="3"/>
                <c:pt idx="0">
                  <c:v>ABS</c:v>
                </c:pt>
                <c:pt idx="1">
                  <c:v>MBS</c:v>
                </c:pt>
                <c:pt idx="2">
                  <c:v>Corp</c:v>
                </c:pt>
              </c:strCache>
            </c:strRef>
          </c:cat>
          <c:val>
            <c:numRef>
              <c:f>Sheet1!$D$2:$D$4</c:f>
              <c:numCache>
                <c:formatCode>0</c:formatCode>
                <c:ptCount val="3"/>
                <c:pt idx="0">
                  <c:v>75</c:v>
                </c:pt>
                <c:pt idx="1">
                  <c:v>59</c:v>
                </c:pt>
                <c:pt idx="2">
                  <c:v>165</c:v>
                </c:pt>
              </c:numCache>
            </c:numRef>
          </c:val>
          <c:smooth val="0"/>
          <c:extLst>
            <c:ext xmlns:c16="http://schemas.microsoft.com/office/drawing/2014/chart" uri="{C3380CC4-5D6E-409C-BE32-E72D297353CC}">
              <c16:uniqueId val="{00000002-2A6E-47AA-9E82-4C7C91AE4FC9}"/>
            </c:ext>
          </c:extLst>
        </c:ser>
        <c:ser>
          <c:idx val="3"/>
          <c:order val="3"/>
          <c:tx>
            <c:strRef>
              <c:f>Sheet1!$E$1</c:f>
              <c:strCache>
                <c:ptCount val="1"/>
                <c:pt idx="0">
                  <c:v>12/31/2018</c:v>
                </c:pt>
              </c:strCache>
            </c:strRef>
          </c:tx>
          <c:spPr>
            <a:ln w="28575">
              <a:noFill/>
            </a:ln>
          </c:spPr>
          <c:marker>
            <c:symbol val="circle"/>
            <c:size val="10"/>
          </c:marker>
          <c:cat>
            <c:strRef>
              <c:f>Sheet1!$A$2:$A$4</c:f>
              <c:strCache>
                <c:ptCount val="3"/>
                <c:pt idx="0">
                  <c:v>ABS</c:v>
                </c:pt>
                <c:pt idx="1">
                  <c:v>MBS</c:v>
                </c:pt>
                <c:pt idx="2">
                  <c:v>Corp</c:v>
                </c:pt>
              </c:strCache>
            </c:strRef>
          </c:cat>
          <c:val>
            <c:numRef>
              <c:f>Sheet1!$E$2:$E$4</c:f>
              <c:numCache>
                <c:formatCode>0</c:formatCode>
                <c:ptCount val="3"/>
                <c:pt idx="0">
                  <c:v>54</c:v>
                </c:pt>
                <c:pt idx="1">
                  <c:v>44</c:v>
                </c:pt>
                <c:pt idx="2">
                  <c:v>114</c:v>
                </c:pt>
              </c:numCache>
            </c:numRef>
          </c:val>
          <c:smooth val="0"/>
          <c:extLst>
            <c:ext xmlns:c16="http://schemas.microsoft.com/office/drawing/2014/chart" uri="{C3380CC4-5D6E-409C-BE32-E72D297353CC}">
              <c16:uniqueId val="{00000003-2A6E-47AA-9E82-4C7C91AE4FC9}"/>
            </c:ext>
          </c:extLst>
        </c:ser>
        <c:ser>
          <c:idx val="4"/>
          <c:order val="4"/>
          <c:tx>
            <c:strRef>
              <c:f>Sheet1!$F$1</c:f>
              <c:strCache>
                <c:ptCount val="1"/>
                <c:pt idx="0">
                  <c:v>Current</c:v>
                </c:pt>
              </c:strCache>
            </c:strRef>
          </c:tx>
          <c:spPr>
            <a:ln w="28575">
              <a:noFill/>
            </a:ln>
          </c:spPr>
          <c:marker>
            <c:spPr>
              <a:noFill/>
            </c:spPr>
          </c:marker>
          <c:cat>
            <c:strRef>
              <c:f>Sheet1!$A$2:$A$4</c:f>
              <c:strCache>
                <c:ptCount val="3"/>
                <c:pt idx="0">
                  <c:v>ABS</c:v>
                </c:pt>
                <c:pt idx="1">
                  <c:v>MBS</c:v>
                </c:pt>
                <c:pt idx="2">
                  <c:v>Corp</c:v>
                </c:pt>
              </c:strCache>
            </c:strRef>
          </c:cat>
          <c:val>
            <c:numRef>
              <c:f>Sheet1!$F$2:$F$4</c:f>
              <c:numCache>
                <c:formatCode>0</c:formatCode>
                <c:ptCount val="3"/>
                <c:pt idx="0">
                  <c:v>39</c:v>
                </c:pt>
                <c:pt idx="1">
                  <c:v>56</c:v>
                </c:pt>
                <c:pt idx="2">
                  <c:v>81</c:v>
                </c:pt>
              </c:numCache>
            </c:numRef>
          </c:val>
          <c:smooth val="0"/>
          <c:extLst>
            <c:ext xmlns:c16="http://schemas.microsoft.com/office/drawing/2014/chart" uri="{C3380CC4-5D6E-409C-BE32-E72D297353CC}">
              <c16:uniqueId val="{00000004-2A6E-47AA-9E82-4C7C91AE4FC9}"/>
            </c:ext>
          </c:extLst>
        </c:ser>
        <c:dLbls>
          <c:showLegendKey val="0"/>
          <c:showVal val="0"/>
          <c:showCatName val="0"/>
          <c:showSerName val="0"/>
          <c:showPercent val="0"/>
          <c:showBubbleSize val="0"/>
        </c:dLbls>
        <c:hiLowLines>
          <c:spPr>
            <a:ln w="19050">
              <a:solidFill>
                <a:schemeClr val="tx2"/>
              </a:solidFill>
            </a:ln>
          </c:spPr>
        </c:hiLowLines>
        <c:axId val="26216320"/>
        <c:axId val="26217856"/>
      </c:stockChart>
      <c:catAx>
        <c:axId val="26216320"/>
        <c:scaling>
          <c:orientation val="minMax"/>
        </c:scaling>
        <c:delete val="0"/>
        <c:axPos val="b"/>
        <c:numFmt formatCode="General" sourceLinked="1"/>
        <c:majorTickMark val="cross"/>
        <c:minorTickMark val="none"/>
        <c:tickLblPos val="low"/>
        <c:spPr>
          <a:ln>
            <a:solidFill>
              <a:schemeClr val="tx1"/>
            </a:solidFill>
          </a:ln>
        </c:spPr>
        <c:crossAx val="26217856"/>
        <c:crosses val="autoZero"/>
        <c:auto val="1"/>
        <c:lblAlgn val="ctr"/>
        <c:lblOffset val="100"/>
        <c:noMultiLvlLbl val="0"/>
      </c:catAx>
      <c:valAx>
        <c:axId val="26217856"/>
        <c:scaling>
          <c:orientation val="minMax"/>
        </c:scaling>
        <c:delete val="0"/>
        <c:axPos val="l"/>
        <c:title>
          <c:tx>
            <c:rich>
              <a:bodyPr/>
              <a:lstStyle/>
              <a:p>
                <a:pPr>
                  <a:defRPr/>
                </a:pPr>
                <a:r>
                  <a:rPr lang="en-US" b="0" dirty="0"/>
                  <a:t>Basis Points</a:t>
                </a:r>
              </a:p>
            </c:rich>
          </c:tx>
          <c:overlay val="0"/>
        </c:title>
        <c:numFmt formatCode="0" sourceLinked="1"/>
        <c:majorTickMark val="cross"/>
        <c:minorTickMark val="none"/>
        <c:tickLblPos val="nextTo"/>
        <c:spPr>
          <a:noFill/>
          <a:ln>
            <a:solidFill>
              <a:schemeClr val="tx1"/>
            </a:solidFill>
          </a:ln>
        </c:spPr>
        <c:crossAx val="26216320"/>
        <c:crosses val="autoZero"/>
        <c:crossBetween val="between"/>
      </c:valAx>
    </c:plotArea>
    <c:legend>
      <c:legendPos val="t"/>
      <c:legendEntry>
        <c:idx val="1"/>
        <c:delete val="1"/>
      </c:legendEntry>
      <c:legendEntry>
        <c:idx val="2"/>
        <c:delete val="1"/>
      </c:legendEntry>
      <c:overlay val="0"/>
    </c:legend>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56108148226739"/>
          <c:y val="4.3579815225476361E-2"/>
          <c:w val="0.82687655466648835"/>
          <c:h val="0.7766328191338806"/>
        </c:manualLayout>
      </c:layout>
      <c:barChart>
        <c:barDir val="col"/>
        <c:grouping val="clustered"/>
        <c:varyColors val="0"/>
        <c:ser>
          <c:idx val="0"/>
          <c:order val="0"/>
          <c:tx>
            <c:strRef>
              <c:f>Sheet1!$B$1</c:f>
              <c:strCache>
                <c:ptCount val="1"/>
                <c:pt idx="0">
                  <c:v>Average OAS, Investment Grade Corporates 06/30/2019</c:v>
                </c:pt>
              </c:strCache>
            </c:strRef>
          </c:tx>
          <c:spPr>
            <a:ln w="25400"/>
          </c:spPr>
          <c:invertIfNegative val="0"/>
          <c:cat>
            <c:numRef>
              <c:f>Sheet1!$A$2:$A$10</c:f>
              <c:numCache>
                <c:formatCode>General</c:formatCode>
                <c:ptCount val="9"/>
                <c:pt idx="0">
                  <c:v>1</c:v>
                </c:pt>
                <c:pt idx="1">
                  <c:v>1.5</c:v>
                </c:pt>
                <c:pt idx="2">
                  <c:v>2</c:v>
                </c:pt>
                <c:pt idx="3">
                  <c:v>2.5</c:v>
                </c:pt>
                <c:pt idx="4">
                  <c:v>3</c:v>
                </c:pt>
                <c:pt idx="5">
                  <c:v>3.5</c:v>
                </c:pt>
                <c:pt idx="6">
                  <c:v>4</c:v>
                </c:pt>
                <c:pt idx="7">
                  <c:v>4.5</c:v>
                </c:pt>
                <c:pt idx="8">
                  <c:v>5</c:v>
                </c:pt>
              </c:numCache>
            </c:numRef>
          </c:cat>
          <c:val>
            <c:numRef>
              <c:f>Sheet1!$B$2:$B$10</c:f>
              <c:numCache>
                <c:formatCode>0</c:formatCode>
                <c:ptCount val="9"/>
                <c:pt idx="0">
                  <c:v>46</c:v>
                </c:pt>
                <c:pt idx="1">
                  <c:v>60</c:v>
                </c:pt>
                <c:pt idx="2">
                  <c:v>66</c:v>
                </c:pt>
                <c:pt idx="3">
                  <c:v>75</c:v>
                </c:pt>
                <c:pt idx="4">
                  <c:v>81</c:v>
                </c:pt>
                <c:pt idx="5">
                  <c:v>93</c:v>
                </c:pt>
                <c:pt idx="6">
                  <c:v>98</c:v>
                </c:pt>
                <c:pt idx="7">
                  <c:v>99</c:v>
                </c:pt>
                <c:pt idx="8">
                  <c:v>111</c:v>
                </c:pt>
              </c:numCache>
            </c:numRef>
          </c:val>
          <c:extLst>
            <c:ext xmlns:c16="http://schemas.microsoft.com/office/drawing/2014/chart" uri="{C3380CC4-5D6E-409C-BE32-E72D297353CC}">
              <c16:uniqueId val="{00000000-AF43-46FF-BECE-DAEB245FE535}"/>
            </c:ext>
          </c:extLst>
        </c:ser>
        <c:dLbls>
          <c:showLegendKey val="0"/>
          <c:showVal val="0"/>
          <c:showCatName val="0"/>
          <c:showSerName val="0"/>
          <c:showPercent val="0"/>
          <c:showBubbleSize val="0"/>
        </c:dLbls>
        <c:gapWidth val="150"/>
        <c:axId val="142271136"/>
        <c:axId val="142271528"/>
      </c:barChart>
      <c:catAx>
        <c:axId val="142271136"/>
        <c:scaling>
          <c:orientation val="minMax"/>
        </c:scaling>
        <c:delete val="0"/>
        <c:axPos val="b"/>
        <c:title>
          <c:tx>
            <c:rich>
              <a:bodyPr/>
              <a:lstStyle/>
              <a:p>
                <a:pPr>
                  <a:defRPr b="0"/>
                </a:pPr>
                <a:r>
                  <a:rPr lang="en-US" b="0" dirty="0"/>
                  <a:t>Maturity, years</a:t>
                </a:r>
              </a:p>
            </c:rich>
          </c:tx>
          <c:layout>
            <c:manualLayout>
              <c:xMode val="edge"/>
              <c:yMode val="edge"/>
              <c:x val="0.46358784145037429"/>
              <c:y val="0.90728641732283466"/>
            </c:manualLayout>
          </c:layout>
          <c:overlay val="0"/>
        </c:title>
        <c:numFmt formatCode="General" sourceLinked="1"/>
        <c:majorTickMark val="out"/>
        <c:minorTickMark val="none"/>
        <c:tickLblPos val="nextTo"/>
        <c:crossAx val="142271528"/>
        <c:crosses val="autoZero"/>
        <c:auto val="1"/>
        <c:lblAlgn val="ctr"/>
        <c:lblOffset val="100"/>
        <c:noMultiLvlLbl val="0"/>
      </c:catAx>
      <c:valAx>
        <c:axId val="142271528"/>
        <c:scaling>
          <c:orientation val="minMax"/>
          <c:max val="110"/>
          <c:min val="25"/>
        </c:scaling>
        <c:delete val="0"/>
        <c:axPos val="l"/>
        <c:majorGridlines>
          <c:spPr>
            <a:ln>
              <a:solidFill>
                <a:schemeClr val="bg1">
                  <a:lumMod val="75000"/>
                </a:schemeClr>
              </a:solidFill>
            </a:ln>
          </c:spPr>
        </c:majorGridlines>
        <c:title>
          <c:tx>
            <c:rich>
              <a:bodyPr rot="-5400000" vert="horz"/>
              <a:lstStyle/>
              <a:p>
                <a:pPr>
                  <a:defRPr b="0"/>
                </a:pPr>
                <a:r>
                  <a:rPr lang="en-US" b="0" dirty="0"/>
                  <a:t>Basi</a:t>
                </a:r>
                <a:r>
                  <a:rPr lang="en-US" b="0" baseline="0" dirty="0"/>
                  <a:t>s points</a:t>
                </a:r>
                <a:endParaRPr lang="en-US" b="0" dirty="0"/>
              </a:p>
            </c:rich>
          </c:tx>
          <c:overlay val="0"/>
        </c:title>
        <c:numFmt formatCode="0" sourceLinked="1"/>
        <c:majorTickMark val="out"/>
        <c:minorTickMark val="none"/>
        <c:tickLblPos val="nextTo"/>
        <c:spPr>
          <a:ln>
            <a:noFill/>
          </a:ln>
        </c:spPr>
        <c:crossAx val="142271136"/>
        <c:crosses val="autoZero"/>
        <c:crossBetween val="between"/>
        <c:majorUnit val="20"/>
      </c:valAx>
    </c:plotArea>
    <c:plotVisOnly val="1"/>
    <c:dispBlanksAs val="gap"/>
    <c:showDLblsOverMax val="0"/>
  </c:chart>
  <c:txPr>
    <a:bodyPr/>
    <a:lstStyle/>
    <a:p>
      <a:pPr>
        <a:defRPr sz="1000">
          <a:latin typeface="Arial" pitchFamily="34" charset="0"/>
          <a:cs typeface="Arial"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2"/>
          <c:order val="2"/>
          <c:tx>
            <c:strRef>
              <c:f>claims!$AA$5</c:f>
              <c:strCache>
                <c:ptCount val="1"/>
                <c:pt idx="0">
                  <c:v>Recession</c:v>
                </c:pt>
              </c:strCache>
            </c:strRef>
          </c:tx>
          <c:spPr>
            <a:solidFill>
              <a:sysClr val="window" lastClr="FFFFFF">
                <a:lumMod val="85000"/>
              </a:sysClr>
            </a:solidFill>
            <a:ln>
              <a:noFill/>
            </a:ln>
            <a:effectLst/>
          </c:spPr>
          <c:invertIfNegative val="0"/>
          <c:cat>
            <c:numRef>
              <c:f>claims!$X$6:$X$49</c:f>
              <c:numCache>
                <c:formatCode>m/d/yyyy</c:formatCode>
                <c:ptCount val="44"/>
                <c:pt idx="0">
                  <c:v>42490</c:v>
                </c:pt>
                <c:pt idx="1">
                  <c:v>42521</c:v>
                </c:pt>
                <c:pt idx="2">
                  <c:v>42551</c:v>
                </c:pt>
                <c:pt idx="3">
                  <c:v>42582</c:v>
                </c:pt>
                <c:pt idx="4">
                  <c:v>42613</c:v>
                </c:pt>
                <c:pt idx="5">
                  <c:v>42643</c:v>
                </c:pt>
                <c:pt idx="6">
                  <c:v>42674</c:v>
                </c:pt>
                <c:pt idx="7">
                  <c:v>42704</c:v>
                </c:pt>
                <c:pt idx="8">
                  <c:v>42735</c:v>
                </c:pt>
                <c:pt idx="9">
                  <c:v>42766</c:v>
                </c:pt>
                <c:pt idx="10">
                  <c:v>42794</c:v>
                </c:pt>
                <c:pt idx="11">
                  <c:v>42825</c:v>
                </c:pt>
                <c:pt idx="12">
                  <c:v>42855</c:v>
                </c:pt>
                <c:pt idx="13">
                  <c:v>42886</c:v>
                </c:pt>
                <c:pt idx="14">
                  <c:v>42916</c:v>
                </c:pt>
                <c:pt idx="15">
                  <c:v>42947</c:v>
                </c:pt>
                <c:pt idx="16">
                  <c:v>42978</c:v>
                </c:pt>
                <c:pt idx="17">
                  <c:v>43008</c:v>
                </c:pt>
                <c:pt idx="18">
                  <c:v>43039</c:v>
                </c:pt>
                <c:pt idx="19">
                  <c:v>43069</c:v>
                </c:pt>
                <c:pt idx="20">
                  <c:v>43100</c:v>
                </c:pt>
                <c:pt idx="21">
                  <c:v>43131</c:v>
                </c:pt>
                <c:pt idx="22">
                  <c:v>43159</c:v>
                </c:pt>
                <c:pt idx="23">
                  <c:v>43190</c:v>
                </c:pt>
                <c:pt idx="24">
                  <c:v>43220</c:v>
                </c:pt>
                <c:pt idx="25">
                  <c:v>43251</c:v>
                </c:pt>
                <c:pt idx="26">
                  <c:v>43281</c:v>
                </c:pt>
                <c:pt idx="27">
                  <c:v>43312</c:v>
                </c:pt>
                <c:pt idx="28">
                  <c:v>43343</c:v>
                </c:pt>
                <c:pt idx="29">
                  <c:v>43373</c:v>
                </c:pt>
                <c:pt idx="30">
                  <c:v>43404</c:v>
                </c:pt>
                <c:pt idx="31">
                  <c:v>43434</c:v>
                </c:pt>
                <c:pt idx="32">
                  <c:v>43465</c:v>
                </c:pt>
                <c:pt idx="33">
                  <c:v>43496</c:v>
                </c:pt>
                <c:pt idx="34">
                  <c:v>43524</c:v>
                </c:pt>
                <c:pt idx="35">
                  <c:v>43555</c:v>
                </c:pt>
                <c:pt idx="36">
                  <c:v>43585</c:v>
                </c:pt>
                <c:pt idx="37">
                  <c:v>43616</c:v>
                </c:pt>
                <c:pt idx="38">
                  <c:v>43646</c:v>
                </c:pt>
                <c:pt idx="39">
                  <c:v>43677</c:v>
                </c:pt>
                <c:pt idx="40">
                  <c:v>43708</c:v>
                </c:pt>
                <c:pt idx="41">
                  <c:v>43738</c:v>
                </c:pt>
                <c:pt idx="42">
                  <c:v>43769</c:v>
                </c:pt>
                <c:pt idx="43">
                  <c:v>43799</c:v>
                </c:pt>
              </c:numCache>
            </c:numRef>
          </c:cat>
          <c:val>
            <c:numRef>
              <c:f>claims!$AA$6:$AA$51</c:f>
              <c:numCache>
                <c:formatCode>General</c:formatCode>
                <c:ptCount val="4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1</c:v>
                </c:pt>
                <c:pt idx="40">
                  <c:v>1</c:v>
                </c:pt>
                <c:pt idx="41">
                  <c:v>1</c:v>
                </c:pt>
                <c:pt idx="42">
                  <c:v>1</c:v>
                </c:pt>
                <c:pt idx="43">
                  <c:v>1</c:v>
                </c:pt>
                <c:pt idx="44">
                  <c:v>1</c:v>
                </c:pt>
                <c:pt idx="45">
                  <c:v>1</c:v>
                </c:pt>
              </c:numCache>
            </c:numRef>
          </c:val>
          <c:extLst>
            <c:ext xmlns:c16="http://schemas.microsoft.com/office/drawing/2014/chart" uri="{C3380CC4-5D6E-409C-BE32-E72D297353CC}">
              <c16:uniqueId val="{00000000-A934-48E2-B2C5-AD92D06C9038}"/>
            </c:ext>
          </c:extLst>
        </c:ser>
        <c:dLbls>
          <c:showLegendKey val="0"/>
          <c:showVal val="0"/>
          <c:showCatName val="0"/>
          <c:showSerName val="0"/>
          <c:showPercent val="0"/>
          <c:showBubbleSize val="0"/>
        </c:dLbls>
        <c:gapWidth val="0"/>
        <c:axId val="448868896"/>
        <c:axId val="448868504"/>
      </c:barChart>
      <c:lineChart>
        <c:grouping val="standard"/>
        <c:varyColors val="0"/>
        <c:ser>
          <c:idx val="0"/>
          <c:order val="0"/>
          <c:tx>
            <c:strRef>
              <c:f>claims!$Y$5</c:f>
              <c:strCache>
                <c:ptCount val="1"/>
                <c:pt idx="0">
                  <c:v>Average*</c:v>
                </c:pt>
              </c:strCache>
            </c:strRef>
          </c:tx>
          <c:spPr>
            <a:ln w="28575" cap="rnd">
              <a:solidFill>
                <a:srgbClr val="77943C"/>
              </a:solidFill>
              <a:round/>
            </a:ln>
            <a:effectLst/>
          </c:spPr>
          <c:marker>
            <c:symbol val="none"/>
          </c:marker>
          <c:cat>
            <c:numRef>
              <c:f>claims!$X$6:$X$51</c:f>
              <c:numCache>
                <c:formatCode>m/d/yyyy</c:formatCode>
                <c:ptCount val="46"/>
                <c:pt idx="0">
                  <c:v>42490</c:v>
                </c:pt>
                <c:pt idx="1">
                  <c:v>42521</c:v>
                </c:pt>
                <c:pt idx="2">
                  <c:v>42551</c:v>
                </c:pt>
                <c:pt idx="3">
                  <c:v>42582</c:v>
                </c:pt>
                <c:pt idx="4">
                  <c:v>42613</c:v>
                </c:pt>
                <c:pt idx="5">
                  <c:v>42643</c:v>
                </c:pt>
                <c:pt idx="6">
                  <c:v>42674</c:v>
                </c:pt>
                <c:pt idx="7">
                  <c:v>42704</c:v>
                </c:pt>
                <c:pt idx="8">
                  <c:v>42735</c:v>
                </c:pt>
                <c:pt idx="9">
                  <c:v>42766</c:v>
                </c:pt>
                <c:pt idx="10">
                  <c:v>42794</c:v>
                </c:pt>
                <c:pt idx="11">
                  <c:v>42825</c:v>
                </c:pt>
                <c:pt idx="12">
                  <c:v>42855</c:v>
                </c:pt>
                <c:pt idx="13">
                  <c:v>42886</c:v>
                </c:pt>
                <c:pt idx="14">
                  <c:v>42916</c:v>
                </c:pt>
                <c:pt idx="15">
                  <c:v>42947</c:v>
                </c:pt>
                <c:pt idx="16">
                  <c:v>42978</c:v>
                </c:pt>
                <c:pt idx="17">
                  <c:v>43008</c:v>
                </c:pt>
                <c:pt idx="18">
                  <c:v>43039</c:v>
                </c:pt>
                <c:pt idx="19">
                  <c:v>43069</c:v>
                </c:pt>
                <c:pt idx="20">
                  <c:v>43100</c:v>
                </c:pt>
                <c:pt idx="21">
                  <c:v>43131</c:v>
                </c:pt>
                <c:pt idx="22">
                  <c:v>43159</c:v>
                </c:pt>
                <c:pt idx="23">
                  <c:v>43190</c:v>
                </c:pt>
                <c:pt idx="24">
                  <c:v>43220</c:v>
                </c:pt>
                <c:pt idx="25">
                  <c:v>43251</c:v>
                </c:pt>
                <c:pt idx="26">
                  <c:v>43281</c:v>
                </c:pt>
                <c:pt idx="27">
                  <c:v>43312</c:v>
                </c:pt>
                <c:pt idx="28">
                  <c:v>43343</c:v>
                </c:pt>
                <c:pt idx="29">
                  <c:v>43373</c:v>
                </c:pt>
                <c:pt idx="30">
                  <c:v>43404</c:v>
                </c:pt>
                <c:pt idx="31">
                  <c:v>43434</c:v>
                </c:pt>
                <c:pt idx="32">
                  <c:v>43465</c:v>
                </c:pt>
                <c:pt idx="33">
                  <c:v>43496</c:v>
                </c:pt>
                <c:pt idx="34">
                  <c:v>43524</c:v>
                </c:pt>
                <c:pt idx="35">
                  <c:v>43555</c:v>
                </c:pt>
                <c:pt idx="36">
                  <c:v>43585</c:v>
                </c:pt>
                <c:pt idx="37">
                  <c:v>43616</c:v>
                </c:pt>
                <c:pt idx="38">
                  <c:v>43646</c:v>
                </c:pt>
                <c:pt idx="39">
                  <c:v>43677</c:v>
                </c:pt>
                <c:pt idx="40">
                  <c:v>43708</c:v>
                </c:pt>
                <c:pt idx="41">
                  <c:v>43738</c:v>
                </c:pt>
                <c:pt idx="42">
                  <c:v>43769</c:v>
                </c:pt>
                <c:pt idx="43">
                  <c:v>43799</c:v>
                </c:pt>
                <c:pt idx="44">
                  <c:v>43830</c:v>
                </c:pt>
                <c:pt idx="45">
                  <c:v>43861</c:v>
                </c:pt>
              </c:numCache>
            </c:numRef>
          </c:cat>
          <c:val>
            <c:numRef>
              <c:f>claims!$Y$6:$Y$51</c:f>
              <c:numCache>
                <c:formatCode>General</c:formatCode>
                <c:ptCount val="46"/>
                <c:pt idx="0">
                  <c:v>1.0799999999999996</c:v>
                </c:pt>
                <c:pt idx="1">
                  <c:v>6.3400000000000016</c:v>
                </c:pt>
                <c:pt idx="2">
                  <c:v>9.379999999999999</c:v>
                </c:pt>
                <c:pt idx="3">
                  <c:v>9.0999999999999979</c:v>
                </c:pt>
                <c:pt idx="4">
                  <c:v>7.5199999999999987</c:v>
                </c:pt>
                <c:pt idx="5">
                  <c:v>-3.54</c:v>
                </c:pt>
                <c:pt idx="6">
                  <c:v>-2.2199999999999998</c:v>
                </c:pt>
                <c:pt idx="7">
                  <c:v>-2.2399999999999998</c:v>
                </c:pt>
                <c:pt idx="8">
                  <c:v>-8.08</c:v>
                </c:pt>
                <c:pt idx="9">
                  <c:v>-4.8600000000000012</c:v>
                </c:pt>
                <c:pt idx="10">
                  <c:v>-3.84</c:v>
                </c:pt>
                <c:pt idx="11">
                  <c:v>-4.2799999999999994</c:v>
                </c:pt>
                <c:pt idx="12">
                  <c:v>1.6799999999999997</c:v>
                </c:pt>
                <c:pt idx="13">
                  <c:v>-1.7799999999999998</c:v>
                </c:pt>
                <c:pt idx="14">
                  <c:v>-5.54</c:v>
                </c:pt>
                <c:pt idx="15">
                  <c:v>-6.88</c:v>
                </c:pt>
                <c:pt idx="16">
                  <c:v>-7.5600000000000005</c:v>
                </c:pt>
                <c:pt idx="17">
                  <c:v>-4.92</c:v>
                </c:pt>
                <c:pt idx="18">
                  <c:v>-9</c:v>
                </c:pt>
                <c:pt idx="19">
                  <c:v>-8.92</c:v>
                </c:pt>
                <c:pt idx="20">
                  <c:v>-5.5000000000000009</c:v>
                </c:pt>
                <c:pt idx="21">
                  <c:v>-7.44</c:v>
                </c:pt>
                <c:pt idx="22">
                  <c:v>-3.6799999999999997</c:v>
                </c:pt>
                <c:pt idx="23">
                  <c:v>-4.2200000000000006</c:v>
                </c:pt>
                <c:pt idx="24">
                  <c:v>-12.2</c:v>
                </c:pt>
                <c:pt idx="25">
                  <c:v>-8.08</c:v>
                </c:pt>
                <c:pt idx="26">
                  <c:v>-1.3999999999999997</c:v>
                </c:pt>
                <c:pt idx="27">
                  <c:v>-2.68</c:v>
                </c:pt>
                <c:pt idx="28">
                  <c:v>-2.72</c:v>
                </c:pt>
                <c:pt idx="29">
                  <c:v>0.8600000000000001</c:v>
                </c:pt>
                <c:pt idx="30">
                  <c:v>7.8599999999999994</c:v>
                </c:pt>
                <c:pt idx="31">
                  <c:v>2.64</c:v>
                </c:pt>
                <c:pt idx="32">
                  <c:v>4.0600000000000005</c:v>
                </c:pt>
                <c:pt idx="33">
                  <c:v>5.5600000000000005</c:v>
                </c:pt>
                <c:pt idx="34">
                  <c:v>4.08</c:v>
                </c:pt>
                <c:pt idx="35">
                  <c:v>6.3599999999999994</c:v>
                </c:pt>
                <c:pt idx="36">
                  <c:v>12.540000000000001</c:v>
                </c:pt>
                <c:pt idx="37">
                  <c:v>10.139999999999999</c:v>
                </c:pt>
                <c:pt idx="38">
                  <c:v>11.5</c:v>
                </c:pt>
                <c:pt idx="39">
                  <c:v>15.679999999999998</c:v>
                </c:pt>
                <c:pt idx="40">
                  <c:v>20.68</c:v>
                </c:pt>
                <c:pt idx="41">
                  <c:v>24.1</c:v>
                </c:pt>
                <c:pt idx="42">
                  <c:v>29.72</c:v>
                </c:pt>
                <c:pt idx="43">
                  <c:v>38.720000000000006</c:v>
                </c:pt>
                <c:pt idx="44">
                  <c:v>32.900000000000006</c:v>
                </c:pt>
                <c:pt idx="45">
                  <c:v>32.480000000000004</c:v>
                </c:pt>
              </c:numCache>
            </c:numRef>
          </c:val>
          <c:smooth val="0"/>
          <c:extLst>
            <c:ext xmlns:c16="http://schemas.microsoft.com/office/drawing/2014/chart" uri="{C3380CC4-5D6E-409C-BE32-E72D297353CC}">
              <c16:uniqueId val="{00000001-A934-48E2-B2C5-AD92D06C9038}"/>
            </c:ext>
          </c:extLst>
        </c:ser>
        <c:ser>
          <c:idx val="1"/>
          <c:order val="1"/>
          <c:tx>
            <c:strRef>
              <c:f>claims!$Z$5</c:f>
              <c:strCache>
                <c:ptCount val="1"/>
                <c:pt idx="0">
                  <c:v>Current</c:v>
                </c:pt>
              </c:strCache>
            </c:strRef>
          </c:tx>
          <c:spPr>
            <a:ln w="28575" cap="rnd">
              <a:solidFill>
                <a:srgbClr val="0C5184"/>
              </a:solidFill>
              <a:round/>
            </a:ln>
            <a:effectLst/>
          </c:spPr>
          <c:marker>
            <c:symbol val="none"/>
          </c:marker>
          <c:cat>
            <c:numRef>
              <c:f>claims!$X$6:$X$51</c:f>
              <c:numCache>
                <c:formatCode>m/d/yyyy</c:formatCode>
                <c:ptCount val="46"/>
                <c:pt idx="0">
                  <c:v>42490</c:v>
                </c:pt>
                <c:pt idx="1">
                  <c:v>42521</c:v>
                </c:pt>
                <c:pt idx="2">
                  <c:v>42551</c:v>
                </c:pt>
                <c:pt idx="3">
                  <c:v>42582</c:v>
                </c:pt>
                <c:pt idx="4">
                  <c:v>42613</c:v>
                </c:pt>
                <c:pt idx="5">
                  <c:v>42643</c:v>
                </c:pt>
                <c:pt idx="6">
                  <c:v>42674</c:v>
                </c:pt>
                <c:pt idx="7">
                  <c:v>42704</c:v>
                </c:pt>
                <c:pt idx="8">
                  <c:v>42735</c:v>
                </c:pt>
                <c:pt idx="9">
                  <c:v>42766</c:v>
                </c:pt>
                <c:pt idx="10">
                  <c:v>42794</c:v>
                </c:pt>
                <c:pt idx="11">
                  <c:v>42825</c:v>
                </c:pt>
                <c:pt idx="12">
                  <c:v>42855</c:v>
                </c:pt>
                <c:pt idx="13">
                  <c:v>42886</c:v>
                </c:pt>
                <c:pt idx="14">
                  <c:v>42916</c:v>
                </c:pt>
                <c:pt idx="15">
                  <c:v>42947</c:v>
                </c:pt>
                <c:pt idx="16">
                  <c:v>42978</c:v>
                </c:pt>
                <c:pt idx="17">
                  <c:v>43008</c:v>
                </c:pt>
                <c:pt idx="18">
                  <c:v>43039</c:v>
                </c:pt>
                <c:pt idx="19">
                  <c:v>43069</c:v>
                </c:pt>
                <c:pt idx="20">
                  <c:v>43100</c:v>
                </c:pt>
                <c:pt idx="21">
                  <c:v>43131</c:v>
                </c:pt>
                <c:pt idx="22">
                  <c:v>43159</c:v>
                </c:pt>
                <c:pt idx="23">
                  <c:v>43190</c:v>
                </c:pt>
                <c:pt idx="24">
                  <c:v>43220</c:v>
                </c:pt>
                <c:pt idx="25">
                  <c:v>43251</c:v>
                </c:pt>
                <c:pt idx="26">
                  <c:v>43281</c:v>
                </c:pt>
                <c:pt idx="27">
                  <c:v>43312</c:v>
                </c:pt>
                <c:pt idx="28">
                  <c:v>43343</c:v>
                </c:pt>
                <c:pt idx="29">
                  <c:v>43373</c:v>
                </c:pt>
                <c:pt idx="30">
                  <c:v>43404</c:v>
                </c:pt>
                <c:pt idx="31">
                  <c:v>43434</c:v>
                </c:pt>
                <c:pt idx="32">
                  <c:v>43465</c:v>
                </c:pt>
                <c:pt idx="33">
                  <c:v>43496</c:v>
                </c:pt>
                <c:pt idx="34">
                  <c:v>43524</c:v>
                </c:pt>
                <c:pt idx="35">
                  <c:v>43555</c:v>
                </c:pt>
                <c:pt idx="36">
                  <c:v>43585</c:v>
                </c:pt>
                <c:pt idx="37">
                  <c:v>43616</c:v>
                </c:pt>
                <c:pt idx="38">
                  <c:v>43646</c:v>
                </c:pt>
                <c:pt idx="39">
                  <c:v>43677</c:v>
                </c:pt>
                <c:pt idx="40">
                  <c:v>43708</c:v>
                </c:pt>
                <c:pt idx="41">
                  <c:v>43738</c:v>
                </c:pt>
                <c:pt idx="42">
                  <c:v>43769</c:v>
                </c:pt>
                <c:pt idx="43">
                  <c:v>43799</c:v>
                </c:pt>
                <c:pt idx="44">
                  <c:v>43830</c:v>
                </c:pt>
                <c:pt idx="45">
                  <c:v>43861</c:v>
                </c:pt>
              </c:numCache>
            </c:numRef>
          </c:cat>
          <c:val>
            <c:numRef>
              <c:f>claims!$Z$6:$Z$51</c:f>
              <c:numCache>
                <c:formatCode>General</c:formatCode>
                <c:ptCount val="46"/>
                <c:pt idx="0">
                  <c:v>-6</c:v>
                </c:pt>
                <c:pt idx="1">
                  <c:v>-0.3</c:v>
                </c:pt>
                <c:pt idx="2">
                  <c:v>-2.9</c:v>
                </c:pt>
                <c:pt idx="3">
                  <c:v>-5.5</c:v>
                </c:pt>
                <c:pt idx="4">
                  <c:v>-4.4000000000000004</c:v>
                </c:pt>
                <c:pt idx="5">
                  <c:v>-6.8</c:v>
                </c:pt>
                <c:pt idx="6">
                  <c:v>-2.9</c:v>
                </c:pt>
                <c:pt idx="7">
                  <c:v>-7.4</c:v>
                </c:pt>
                <c:pt idx="8">
                  <c:v>-7.3</c:v>
                </c:pt>
                <c:pt idx="9">
                  <c:v>-12</c:v>
                </c:pt>
                <c:pt idx="10">
                  <c:v>-10.5</c:v>
                </c:pt>
                <c:pt idx="11">
                  <c:v>-7.2</c:v>
                </c:pt>
                <c:pt idx="12">
                  <c:v>-7.8</c:v>
                </c:pt>
                <c:pt idx="13">
                  <c:v>-12.7</c:v>
                </c:pt>
                <c:pt idx="14">
                  <c:v>-8</c:v>
                </c:pt>
                <c:pt idx="15">
                  <c:v>-6.9</c:v>
                </c:pt>
                <c:pt idx="16">
                  <c:v>-9.3000000000000007</c:v>
                </c:pt>
                <c:pt idx="17">
                  <c:v>7.7</c:v>
                </c:pt>
                <c:pt idx="18">
                  <c:v>-8.3000000000000007</c:v>
                </c:pt>
                <c:pt idx="19">
                  <c:v>-2.6</c:v>
                </c:pt>
                <c:pt idx="20">
                  <c:v>-4.8</c:v>
                </c:pt>
                <c:pt idx="21">
                  <c:v>-4.8</c:v>
                </c:pt>
                <c:pt idx="22">
                  <c:v>-8</c:v>
                </c:pt>
                <c:pt idx="23">
                  <c:v>-8.9</c:v>
                </c:pt>
                <c:pt idx="24">
                  <c:v>-9.1999999999999993</c:v>
                </c:pt>
                <c:pt idx="25">
                  <c:v>-7.8</c:v>
                </c:pt>
                <c:pt idx="26">
                  <c:v>-8.4</c:v>
                </c:pt>
                <c:pt idx="27">
                  <c:v>-11.5</c:v>
                </c:pt>
                <c:pt idx="28">
                  <c:v>-14.3</c:v>
                </c:pt>
                <c:pt idx="29">
                  <c:v>-19.100000000000001</c:v>
                </c:pt>
                <c:pt idx="30">
                  <c:v>-9.1</c:v>
                </c:pt>
                <c:pt idx="31">
                  <c:v>-6.1</c:v>
                </c:pt>
                <c:pt idx="32">
                  <c:v>-8.5</c:v>
                </c:pt>
                <c:pt idx="33">
                  <c:v>-5</c:v>
                </c:pt>
                <c:pt idx="34">
                  <c:v>2.4</c:v>
                </c:pt>
                <c:pt idx="35">
                  <c:v>-3.5</c:v>
                </c:pt>
                <c:pt idx="36">
                  <c:v>-2.7</c:v>
                </c:pt>
                <c:pt idx="37">
                  <c:v>-0.9</c:v>
                </c:pt>
                <c:pt idx="38">
                  <c:v>0</c:v>
                </c:pt>
              </c:numCache>
            </c:numRef>
          </c:val>
          <c:smooth val="0"/>
          <c:extLst>
            <c:ext xmlns:c16="http://schemas.microsoft.com/office/drawing/2014/chart" uri="{C3380CC4-5D6E-409C-BE32-E72D297353CC}">
              <c16:uniqueId val="{00000002-A934-48E2-B2C5-AD92D06C9038}"/>
            </c:ext>
          </c:extLst>
        </c:ser>
        <c:dLbls>
          <c:showLegendKey val="0"/>
          <c:showVal val="0"/>
          <c:showCatName val="0"/>
          <c:showSerName val="0"/>
          <c:showPercent val="0"/>
          <c:showBubbleSize val="0"/>
        </c:dLbls>
        <c:marker val="1"/>
        <c:smooth val="0"/>
        <c:axId val="448867720"/>
        <c:axId val="448868112"/>
      </c:lineChart>
      <c:dateAx>
        <c:axId val="448867720"/>
        <c:scaling>
          <c:orientation val="minMax"/>
          <c:min val="42522"/>
        </c:scaling>
        <c:delete val="0"/>
        <c:axPos val="b"/>
        <c:numFmt formatCode="mmm\ \'yy" sourceLinked="0"/>
        <c:majorTickMark val="none"/>
        <c:minorTickMark val="none"/>
        <c:tickLblPos val="low"/>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48868112"/>
        <c:crosses val="autoZero"/>
        <c:auto val="1"/>
        <c:lblOffset val="100"/>
        <c:baseTimeUnit val="months"/>
        <c:majorUnit val="6"/>
        <c:majorTimeUnit val="months"/>
      </c:dateAx>
      <c:valAx>
        <c:axId val="448868112"/>
        <c:scaling>
          <c:orientation val="minMax"/>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 Change Year-Over-Year</a:t>
                </a:r>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0"/>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48867720"/>
        <c:crosses val="autoZero"/>
        <c:crossBetween val="midCat"/>
      </c:valAx>
      <c:valAx>
        <c:axId val="448868504"/>
        <c:scaling>
          <c:orientation val="minMax"/>
          <c:max val="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48868896"/>
        <c:crosses val="max"/>
        <c:crossBetween val="between"/>
      </c:valAx>
      <c:dateAx>
        <c:axId val="448868896"/>
        <c:scaling>
          <c:orientation val="minMax"/>
        </c:scaling>
        <c:delete val="1"/>
        <c:axPos val="b"/>
        <c:numFmt formatCode="m/d/yyyy" sourceLinked="1"/>
        <c:majorTickMark val="out"/>
        <c:minorTickMark val="none"/>
        <c:tickLblPos val="nextTo"/>
        <c:crossAx val="448868504"/>
        <c:crosses val="autoZero"/>
        <c:auto val="1"/>
        <c:lblOffset val="100"/>
        <c:baseTimeUnit val="months"/>
        <c:majorUnit val="1"/>
        <c:minorUnit val="1"/>
      </c:date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0.48786</cdr:x>
      <cdr:y>0.20517</cdr:y>
    </cdr:from>
    <cdr:to>
      <cdr:x>0.82443</cdr:x>
      <cdr:y>0.34586</cdr:y>
    </cdr:to>
    <cdr:sp macro="" textlink="">
      <cdr:nvSpPr>
        <cdr:cNvPr id="2" name="TextBox 6">
          <a:extLst xmlns:a="http://schemas.openxmlformats.org/drawingml/2006/main">
            <a:ext uri="{FF2B5EF4-FFF2-40B4-BE49-F238E27FC236}">
              <a16:creationId xmlns:a16="http://schemas.microsoft.com/office/drawing/2014/main" id="{2A2FC3F8-14FD-4D1F-8D43-22E474816A06}"/>
            </a:ext>
          </a:extLst>
        </cdr:cNvPr>
        <cdr:cNvSpPr txBox="1"/>
      </cdr:nvSpPr>
      <cdr:spPr>
        <a:xfrm xmlns:a="http://schemas.openxmlformats.org/drawingml/2006/main">
          <a:off x="4219355" y="942576"/>
          <a:ext cx="2910893"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algn="ctr" defTabSz="914400" rtl="0" eaLnBrk="1" latinLnBrk="0" hangingPunct="1"/>
          <a:r>
            <a:rPr lang="en-US" sz="1200" b="1" kern="1200" dirty="0">
              <a:solidFill>
                <a:srgbClr val="D95700"/>
              </a:solidFill>
              <a:latin typeface="Century Gothic" panose="020B0502020202020204" pitchFamily="34" charset="0"/>
              <a:cs typeface="Arial" panose="020B0604020202020204" pitchFamily="34" charset="0"/>
            </a:rPr>
            <a:t>HISTORICALLY: Layoffs typically on the rise long before a recession begins</a:t>
          </a:r>
        </a:p>
      </cdr:txBody>
    </cdr:sp>
  </cdr:relSizeAnchor>
  <cdr:relSizeAnchor xmlns:cdr="http://schemas.openxmlformats.org/drawingml/2006/chartDrawing">
    <cdr:from>
      <cdr:x>0.66757</cdr:x>
      <cdr:y>0.36896</cdr:y>
    </cdr:from>
    <cdr:to>
      <cdr:x>0.68113</cdr:x>
      <cdr:y>0.50249</cdr:y>
    </cdr:to>
    <cdr:cxnSp macro="">
      <cdr:nvCxnSpPr>
        <cdr:cNvPr id="3" name="Straight Arrow Connector 2">
          <a:extLst xmlns:a="http://schemas.openxmlformats.org/drawingml/2006/main">
            <a:ext uri="{FF2B5EF4-FFF2-40B4-BE49-F238E27FC236}">
              <a16:creationId xmlns:a16="http://schemas.microsoft.com/office/drawing/2014/main" id="{EAA72231-ED10-47D2-B001-4852B15A1778}"/>
            </a:ext>
          </a:extLst>
        </cdr:cNvPr>
        <cdr:cNvCxnSpPr>
          <a:cxnSpLocks xmlns:a="http://schemas.openxmlformats.org/drawingml/2006/main"/>
        </cdr:cNvCxnSpPr>
      </cdr:nvCxnSpPr>
      <cdr:spPr bwMode="auto">
        <a:xfrm xmlns:a="http://schemas.openxmlformats.org/drawingml/2006/main">
          <a:off x="5773616" y="1695054"/>
          <a:ext cx="117231" cy="613439"/>
        </a:xfrm>
        <a:prstGeom xmlns:a="http://schemas.openxmlformats.org/drawingml/2006/main" prst="straightConnector1">
          <a:avLst/>
        </a:prstGeom>
        <a:solidFill xmlns:a="http://schemas.openxmlformats.org/drawingml/2006/main">
          <a:schemeClr val="accent1"/>
        </a:solidFill>
        <a:ln xmlns:a="http://schemas.openxmlformats.org/drawingml/2006/main" w="28575" cap="flat" cmpd="sng" algn="ctr">
          <a:solidFill>
            <a:srgbClr val="D95700"/>
          </a:solidFill>
          <a:prstDash val="solid"/>
          <a:round/>
          <a:headEnd type="none" w="med" len="med"/>
          <a:tailEnd type="triangle"/>
        </a:ln>
        <a:effectLst xmlns:a="http://schemas.openxmlformats.org/drawingml/2006/main"/>
      </cdr:spPr>
    </cdr:cxnSp>
  </cdr:relSizeAnchor>
  <cdr:relSizeAnchor xmlns:cdr="http://schemas.openxmlformats.org/drawingml/2006/chartDrawing">
    <cdr:from>
      <cdr:x>0.81692</cdr:x>
      <cdr:y>0.68694</cdr:y>
    </cdr:from>
    <cdr:to>
      <cdr:x>0.97178</cdr:x>
      <cdr:y>0.78743</cdr:y>
    </cdr:to>
    <cdr:sp macro="" textlink="">
      <cdr:nvSpPr>
        <cdr:cNvPr id="4" name="TextBox 6">
          <a:extLst xmlns:a="http://schemas.openxmlformats.org/drawingml/2006/main">
            <a:ext uri="{FF2B5EF4-FFF2-40B4-BE49-F238E27FC236}">
              <a16:creationId xmlns:a16="http://schemas.microsoft.com/office/drawing/2014/main" id="{D93F5045-52E3-4C31-ACF6-46CEB6C6E3FC}"/>
            </a:ext>
          </a:extLst>
        </cdr:cNvPr>
        <cdr:cNvSpPr txBox="1"/>
      </cdr:nvSpPr>
      <cdr:spPr>
        <a:xfrm xmlns:a="http://schemas.openxmlformats.org/drawingml/2006/main">
          <a:off x="7065306" y="3155866"/>
          <a:ext cx="1339338" cy="46166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algn="ctr" defTabSz="914400" rtl="0" eaLnBrk="1" latinLnBrk="0" hangingPunct="1"/>
          <a:r>
            <a:rPr lang="en-US" sz="1200" b="1" kern="1200" dirty="0">
              <a:solidFill>
                <a:srgbClr val="D95700"/>
              </a:solidFill>
              <a:latin typeface="Century Gothic" panose="020B0502020202020204" pitchFamily="34" charset="0"/>
              <a:cs typeface="Arial" panose="020B0604020202020204" pitchFamily="34" charset="0"/>
            </a:rPr>
            <a:t>TODAY: Layoffs still low!</a:t>
          </a:r>
        </a:p>
      </cdr:txBody>
    </cdr:sp>
  </cdr:relSizeAnchor>
  <cdr:relSizeAnchor xmlns:cdr="http://schemas.openxmlformats.org/drawingml/2006/chartDrawing">
    <cdr:from>
      <cdr:x>0.80856</cdr:x>
      <cdr:y>0.62756</cdr:y>
    </cdr:from>
    <cdr:to>
      <cdr:x>0.83183</cdr:x>
      <cdr:y>0.68187</cdr:y>
    </cdr:to>
    <cdr:cxnSp macro="">
      <cdr:nvCxnSpPr>
        <cdr:cNvPr id="5" name="Straight Arrow Connector 4">
          <a:extLst xmlns:a="http://schemas.openxmlformats.org/drawingml/2006/main">
            <a:ext uri="{FF2B5EF4-FFF2-40B4-BE49-F238E27FC236}">
              <a16:creationId xmlns:a16="http://schemas.microsoft.com/office/drawing/2014/main" id="{9F539327-D87F-4C20-8780-82A64442A1DE}"/>
            </a:ext>
          </a:extLst>
        </cdr:cNvPr>
        <cdr:cNvCxnSpPr>
          <a:cxnSpLocks xmlns:a="http://schemas.openxmlformats.org/drawingml/2006/main"/>
        </cdr:cNvCxnSpPr>
      </cdr:nvCxnSpPr>
      <cdr:spPr bwMode="auto">
        <a:xfrm xmlns:a="http://schemas.openxmlformats.org/drawingml/2006/main" flipH="1" flipV="1">
          <a:off x="6993003" y="2883067"/>
          <a:ext cx="201255" cy="249506"/>
        </a:xfrm>
        <a:prstGeom xmlns:a="http://schemas.openxmlformats.org/drawingml/2006/main" prst="straightConnector1">
          <a:avLst/>
        </a:prstGeom>
        <a:ln xmlns:a="http://schemas.openxmlformats.org/drawingml/2006/main">
          <a:headEnd type="none" w="med" len="med"/>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5" y="0"/>
            <a:ext cx="3037840" cy="464820"/>
          </a:xfrm>
          <a:prstGeom prst="rect">
            <a:avLst/>
          </a:prstGeom>
          <a:noFill/>
          <a:ln w="9525">
            <a:noFill/>
            <a:miter lim="800000"/>
            <a:headEnd/>
            <a:tailEnd/>
          </a:ln>
          <a:effectLst/>
        </p:spPr>
        <p:txBody>
          <a:bodyPr vert="horz" wrap="square" lIns="93029" tIns="46515" rIns="93029" bIns="46515" numCol="1" anchor="t" anchorCtr="0" compatLnSpc="1">
            <a:prstTxWarp prst="textNoShape">
              <a:avLst/>
            </a:prstTxWarp>
          </a:bodyPr>
          <a:lstStyle>
            <a:lvl1pPr>
              <a:defRPr/>
            </a:lvl1pPr>
          </a:lstStyle>
          <a:p>
            <a:endParaRPr lang="en-US" dirty="0">
              <a:latin typeface="Times New Roman" pitchFamily="18" charset="0"/>
            </a:endParaRPr>
          </a:p>
        </p:txBody>
      </p:sp>
      <p:sp>
        <p:nvSpPr>
          <p:cNvPr id="47107" name="Rectangle 3"/>
          <p:cNvSpPr>
            <a:spLocks noGrp="1" noChangeArrowheads="1"/>
          </p:cNvSpPr>
          <p:nvPr>
            <p:ph type="dt" sz="quarter" idx="1"/>
          </p:nvPr>
        </p:nvSpPr>
        <p:spPr bwMode="auto">
          <a:xfrm>
            <a:off x="3970939" y="0"/>
            <a:ext cx="3037840" cy="464820"/>
          </a:xfrm>
          <a:prstGeom prst="rect">
            <a:avLst/>
          </a:prstGeom>
          <a:noFill/>
          <a:ln w="9525">
            <a:noFill/>
            <a:miter lim="800000"/>
            <a:headEnd/>
            <a:tailEnd/>
          </a:ln>
          <a:effectLst/>
        </p:spPr>
        <p:txBody>
          <a:bodyPr vert="horz" wrap="square" lIns="93029" tIns="46515" rIns="93029" bIns="46515" numCol="1" anchor="t" anchorCtr="0" compatLnSpc="1">
            <a:prstTxWarp prst="textNoShape">
              <a:avLst/>
            </a:prstTxWarp>
          </a:bodyPr>
          <a:lstStyle>
            <a:lvl1pPr algn="r">
              <a:defRPr/>
            </a:lvl1pPr>
          </a:lstStyle>
          <a:p>
            <a:endParaRPr lang="en-US" dirty="0">
              <a:latin typeface="Times New Roman" pitchFamily="18" charset="0"/>
            </a:endParaRPr>
          </a:p>
        </p:txBody>
      </p:sp>
      <p:sp>
        <p:nvSpPr>
          <p:cNvPr id="47108" name="Rectangle 4"/>
          <p:cNvSpPr>
            <a:spLocks noGrp="1" noChangeArrowheads="1"/>
          </p:cNvSpPr>
          <p:nvPr>
            <p:ph type="ftr" sz="quarter" idx="2"/>
          </p:nvPr>
        </p:nvSpPr>
        <p:spPr bwMode="auto">
          <a:xfrm>
            <a:off x="5" y="8829966"/>
            <a:ext cx="3037840" cy="464820"/>
          </a:xfrm>
          <a:prstGeom prst="rect">
            <a:avLst/>
          </a:prstGeom>
          <a:noFill/>
          <a:ln w="9525">
            <a:noFill/>
            <a:miter lim="800000"/>
            <a:headEnd/>
            <a:tailEnd/>
          </a:ln>
          <a:effectLst/>
        </p:spPr>
        <p:txBody>
          <a:bodyPr vert="horz" wrap="square" lIns="93029" tIns="46515" rIns="93029" bIns="46515" numCol="1" anchor="b" anchorCtr="0" compatLnSpc="1">
            <a:prstTxWarp prst="textNoShape">
              <a:avLst/>
            </a:prstTxWarp>
          </a:bodyPr>
          <a:lstStyle>
            <a:lvl1pPr>
              <a:defRPr/>
            </a:lvl1pPr>
          </a:lstStyle>
          <a:p>
            <a:endParaRPr lang="en-US" dirty="0">
              <a:latin typeface="Times New Roman" pitchFamily="18" charset="0"/>
            </a:endParaRPr>
          </a:p>
        </p:txBody>
      </p:sp>
      <p:sp>
        <p:nvSpPr>
          <p:cNvPr id="47109" name="Rectangle 5"/>
          <p:cNvSpPr>
            <a:spLocks noGrp="1" noChangeArrowheads="1"/>
          </p:cNvSpPr>
          <p:nvPr>
            <p:ph type="sldNum" sz="quarter" idx="3"/>
          </p:nvPr>
        </p:nvSpPr>
        <p:spPr bwMode="auto">
          <a:xfrm>
            <a:off x="3970939" y="8829966"/>
            <a:ext cx="3037840" cy="464820"/>
          </a:xfrm>
          <a:prstGeom prst="rect">
            <a:avLst/>
          </a:prstGeom>
          <a:noFill/>
          <a:ln w="9525">
            <a:noFill/>
            <a:miter lim="800000"/>
            <a:headEnd/>
            <a:tailEnd/>
          </a:ln>
          <a:effectLst/>
        </p:spPr>
        <p:txBody>
          <a:bodyPr vert="horz" wrap="square" lIns="93029" tIns="46515" rIns="93029" bIns="46515" numCol="1" anchor="b" anchorCtr="0" compatLnSpc="1">
            <a:prstTxWarp prst="textNoShape">
              <a:avLst/>
            </a:prstTxWarp>
          </a:bodyPr>
          <a:lstStyle>
            <a:lvl1pPr algn="r">
              <a:defRPr/>
            </a:lvl1pPr>
          </a:lstStyle>
          <a:p>
            <a:fld id="{C67CD522-1EEC-48A1-A7BA-DCF9562E0C2D}" type="slidenum">
              <a:rPr lang="en-US">
                <a:latin typeface="Times New Roman" pitchFamily="18" charset="0"/>
              </a:rPr>
              <a:pPr/>
              <a:t>‹#›</a:t>
            </a:fld>
            <a:endParaRPr lang="en-US" dirty="0">
              <a:latin typeface="Times New Roman" pitchFamily="18" charset="0"/>
            </a:endParaRPr>
          </a:p>
        </p:txBody>
      </p:sp>
    </p:spTree>
    <p:extLst>
      <p:ext uri="{BB962C8B-B14F-4D97-AF65-F5344CB8AC3E}">
        <p14:creationId xmlns:p14="http://schemas.microsoft.com/office/powerpoint/2010/main" val="804416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5" y="0"/>
            <a:ext cx="3037840" cy="464820"/>
          </a:xfrm>
          <a:prstGeom prst="rect">
            <a:avLst/>
          </a:prstGeom>
          <a:noFill/>
          <a:ln w="9525">
            <a:noFill/>
            <a:miter lim="800000"/>
            <a:headEnd/>
            <a:tailEnd/>
          </a:ln>
          <a:effectLst/>
        </p:spPr>
        <p:txBody>
          <a:bodyPr vert="horz" wrap="square" lIns="93029" tIns="46515" rIns="93029" bIns="46515" numCol="1" anchor="t" anchorCtr="0" compatLnSpc="1">
            <a:prstTxWarp prst="textNoShape">
              <a:avLst/>
            </a:prstTxWarp>
          </a:bodyPr>
          <a:lstStyle>
            <a:lvl1pPr>
              <a:defRPr>
                <a:latin typeface="Times New Roman" pitchFamily="18" charset="0"/>
              </a:defRPr>
            </a:lvl1pPr>
          </a:lstStyle>
          <a:p>
            <a:endParaRPr lang="en-US" dirty="0"/>
          </a:p>
        </p:txBody>
      </p:sp>
      <p:sp>
        <p:nvSpPr>
          <p:cNvPr id="8195" name="Rectangle 3"/>
          <p:cNvSpPr>
            <a:spLocks noGrp="1" noChangeArrowheads="1"/>
          </p:cNvSpPr>
          <p:nvPr>
            <p:ph type="dt" idx="1"/>
          </p:nvPr>
        </p:nvSpPr>
        <p:spPr bwMode="auto">
          <a:xfrm>
            <a:off x="3970939" y="0"/>
            <a:ext cx="3037840" cy="464820"/>
          </a:xfrm>
          <a:prstGeom prst="rect">
            <a:avLst/>
          </a:prstGeom>
          <a:noFill/>
          <a:ln w="9525">
            <a:noFill/>
            <a:miter lim="800000"/>
            <a:headEnd/>
            <a:tailEnd/>
          </a:ln>
          <a:effectLst/>
        </p:spPr>
        <p:txBody>
          <a:bodyPr vert="horz" wrap="square" lIns="93029" tIns="46515" rIns="93029" bIns="46515" numCol="1" anchor="t" anchorCtr="0" compatLnSpc="1">
            <a:prstTxWarp prst="textNoShape">
              <a:avLst/>
            </a:prstTxWarp>
          </a:bodyPr>
          <a:lstStyle>
            <a:lvl1pPr algn="r">
              <a:defRPr>
                <a:latin typeface="Times New Roman" pitchFamily="18" charset="0"/>
              </a:defRPr>
            </a:lvl1pPr>
          </a:lstStyle>
          <a:p>
            <a:endParaRPr lang="en-US" dirty="0"/>
          </a:p>
        </p:txBody>
      </p:sp>
      <p:sp>
        <p:nvSpPr>
          <p:cNvPr id="8196" name="Rectangle 4"/>
          <p:cNvSpPr>
            <a:spLocks noGrp="1" noRot="1" noChangeAspect="1" noChangeArrowheads="1" noTextEdit="1"/>
          </p:cNvSpPr>
          <p:nvPr>
            <p:ph type="sldImg" idx="2"/>
          </p:nvPr>
        </p:nvSpPr>
        <p:spPr bwMode="auto">
          <a:xfrm>
            <a:off x="1182688" y="698500"/>
            <a:ext cx="4645025" cy="3484563"/>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701041" y="4415795"/>
            <a:ext cx="5608320" cy="4183380"/>
          </a:xfrm>
          <a:prstGeom prst="rect">
            <a:avLst/>
          </a:prstGeom>
          <a:noFill/>
          <a:ln w="9525">
            <a:noFill/>
            <a:miter lim="800000"/>
            <a:headEnd/>
            <a:tailEnd/>
          </a:ln>
          <a:effectLst/>
        </p:spPr>
        <p:txBody>
          <a:bodyPr vert="horz" wrap="square" lIns="93029" tIns="46515" rIns="93029" bIns="4651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198" name="Rectangle 6"/>
          <p:cNvSpPr>
            <a:spLocks noGrp="1" noChangeArrowheads="1"/>
          </p:cNvSpPr>
          <p:nvPr>
            <p:ph type="ftr" sz="quarter" idx="4"/>
          </p:nvPr>
        </p:nvSpPr>
        <p:spPr bwMode="auto">
          <a:xfrm>
            <a:off x="5" y="8829966"/>
            <a:ext cx="3037840" cy="464820"/>
          </a:xfrm>
          <a:prstGeom prst="rect">
            <a:avLst/>
          </a:prstGeom>
          <a:noFill/>
          <a:ln w="9525">
            <a:noFill/>
            <a:miter lim="800000"/>
            <a:headEnd/>
            <a:tailEnd/>
          </a:ln>
          <a:effectLst/>
        </p:spPr>
        <p:txBody>
          <a:bodyPr vert="horz" wrap="square" lIns="93029" tIns="46515" rIns="93029" bIns="46515" numCol="1" anchor="b" anchorCtr="0" compatLnSpc="1">
            <a:prstTxWarp prst="textNoShape">
              <a:avLst/>
            </a:prstTxWarp>
          </a:bodyPr>
          <a:lstStyle>
            <a:lvl1pPr>
              <a:defRPr>
                <a:latin typeface="Times New Roman" pitchFamily="18" charset="0"/>
              </a:defRPr>
            </a:lvl1pPr>
          </a:lstStyle>
          <a:p>
            <a:endParaRPr lang="en-US" dirty="0"/>
          </a:p>
        </p:txBody>
      </p:sp>
      <p:sp>
        <p:nvSpPr>
          <p:cNvPr id="8199" name="Rectangle 7"/>
          <p:cNvSpPr>
            <a:spLocks noGrp="1" noChangeArrowheads="1"/>
          </p:cNvSpPr>
          <p:nvPr>
            <p:ph type="sldNum" sz="quarter" idx="5"/>
          </p:nvPr>
        </p:nvSpPr>
        <p:spPr bwMode="auto">
          <a:xfrm>
            <a:off x="3970939" y="8829966"/>
            <a:ext cx="3037840" cy="464820"/>
          </a:xfrm>
          <a:prstGeom prst="rect">
            <a:avLst/>
          </a:prstGeom>
          <a:noFill/>
          <a:ln w="9525">
            <a:noFill/>
            <a:miter lim="800000"/>
            <a:headEnd/>
            <a:tailEnd/>
          </a:ln>
          <a:effectLst/>
        </p:spPr>
        <p:txBody>
          <a:bodyPr vert="horz" wrap="square" lIns="93029" tIns="46515" rIns="93029" bIns="46515" numCol="1" anchor="b" anchorCtr="0" compatLnSpc="1">
            <a:prstTxWarp prst="textNoShape">
              <a:avLst/>
            </a:prstTxWarp>
          </a:bodyPr>
          <a:lstStyle>
            <a:lvl1pPr algn="r">
              <a:defRPr>
                <a:latin typeface="Times New Roman" pitchFamily="18" charset="0"/>
              </a:defRPr>
            </a:lvl1pPr>
          </a:lstStyle>
          <a:p>
            <a:fld id="{694A6972-0DED-4CFB-A885-EDB1ECA03006}" type="slidenum">
              <a:rPr lang="en-US" smtClean="0"/>
              <a:pPr/>
              <a:t>‹#›</a:t>
            </a:fld>
            <a:endParaRPr lang="en-US" dirty="0"/>
          </a:p>
        </p:txBody>
      </p:sp>
    </p:spTree>
    <p:extLst>
      <p:ext uri="{BB962C8B-B14F-4D97-AF65-F5344CB8AC3E}">
        <p14:creationId xmlns:p14="http://schemas.microsoft.com/office/powerpoint/2010/main" val="22825410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mn-cs"/>
      </a:defRPr>
    </a:lvl1pPr>
    <a:lvl2pPr marL="410127" algn="l" rtl="0" fontAlgn="base">
      <a:spcBef>
        <a:spcPct val="30000"/>
      </a:spcBef>
      <a:spcAft>
        <a:spcPct val="0"/>
      </a:spcAft>
      <a:defRPr sz="1100" kern="1200">
        <a:solidFill>
          <a:schemeClr val="tx1"/>
        </a:solidFill>
        <a:latin typeface="Times New Roman" pitchFamily="18" charset="0"/>
        <a:ea typeface="+mn-ea"/>
        <a:cs typeface="+mn-cs"/>
      </a:defRPr>
    </a:lvl2pPr>
    <a:lvl3pPr marL="820256" algn="l" rtl="0" fontAlgn="base">
      <a:spcBef>
        <a:spcPct val="30000"/>
      </a:spcBef>
      <a:spcAft>
        <a:spcPct val="0"/>
      </a:spcAft>
      <a:defRPr sz="1100" kern="1200">
        <a:solidFill>
          <a:schemeClr val="tx1"/>
        </a:solidFill>
        <a:latin typeface="Times New Roman" pitchFamily="18" charset="0"/>
        <a:ea typeface="+mn-ea"/>
        <a:cs typeface="+mn-cs"/>
      </a:defRPr>
    </a:lvl3pPr>
    <a:lvl4pPr marL="1230384" algn="l" rtl="0" fontAlgn="base">
      <a:spcBef>
        <a:spcPct val="30000"/>
      </a:spcBef>
      <a:spcAft>
        <a:spcPct val="0"/>
      </a:spcAft>
      <a:defRPr sz="1100" kern="1200">
        <a:solidFill>
          <a:schemeClr val="tx1"/>
        </a:solidFill>
        <a:latin typeface="Times New Roman" pitchFamily="18" charset="0"/>
        <a:ea typeface="+mn-ea"/>
        <a:cs typeface="+mn-cs"/>
      </a:defRPr>
    </a:lvl4pPr>
    <a:lvl5pPr marL="1640511" algn="l" rtl="0" fontAlgn="base">
      <a:spcBef>
        <a:spcPct val="30000"/>
      </a:spcBef>
      <a:spcAft>
        <a:spcPct val="0"/>
      </a:spcAft>
      <a:defRPr sz="1100" kern="1200">
        <a:solidFill>
          <a:schemeClr val="tx1"/>
        </a:solidFill>
        <a:latin typeface="Times New Roman" pitchFamily="18" charset="0"/>
        <a:ea typeface="+mn-ea"/>
        <a:cs typeface="+mn-cs"/>
      </a:defRPr>
    </a:lvl5pPr>
    <a:lvl6pPr marL="2050641" algn="l" defTabSz="820256" rtl="0" eaLnBrk="1" latinLnBrk="0" hangingPunct="1">
      <a:defRPr sz="1100" kern="1200">
        <a:solidFill>
          <a:schemeClr val="tx1"/>
        </a:solidFill>
        <a:latin typeface="+mn-lt"/>
        <a:ea typeface="+mn-ea"/>
        <a:cs typeface="+mn-cs"/>
      </a:defRPr>
    </a:lvl6pPr>
    <a:lvl7pPr marL="2460768" algn="l" defTabSz="820256" rtl="0" eaLnBrk="1" latinLnBrk="0" hangingPunct="1">
      <a:defRPr sz="1100" kern="1200">
        <a:solidFill>
          <a:schemeClr val="tx1"/>
        </a:solidFill>
        <a:latin typeface="+mn-lt"/>
        <a:ea typeface="+mn-ea"/>
        <a:cs typeface="+mn-cs"/>
      </a:defRPr>
    </a:lvl7pPr>
    <a:lvl8pPr marL="2870895" algn="l" defTabSz="820256" rtl="0" eaLnBrk="1" latinLnBrk="0" hangingPunct="1">
      <a:defRPr sz="1100" kern="1200">
        <a:solidFill>
          <a:schemeClr val="tx1"/>
        </a:solidFill>
        <a:latin typeface="+mn-lt"/>
        <a:ea typeface="+mn-ea"/>
        <a:cs typeface="+mn-cs"/>
      </a:defRPr>
    </a:lvl8pPr>
    <a:lvl9pPr marL="3281022" algn="l" defTabSz="820256"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REVERSE THESE TWO?</a:t>
            </a:r>
          </a:p>
        </p:txBody>
      </p:sp>
      <p:sp>
        <p:nvSpPr>
          <p:cNvPr id="4" name="Slide Number Placeholder 3"/>
          <p:cNvSpPr>
            <a:spLocks noGrp="1"/>
          </p:cNvSpPr>
          <p:nvPr>
            <p:ph type="sldNum" sz="quarter" idx="5"/>
          </p:nvPr>
        </p:nvSpPr>
        <p:spPr/>
        <p:txBody>
          <a:bodyPr/>
          <a:lstStyle/>
          <a:p>
            <a:fld id="{694A6972-0DED-4CFB-A885-EDB1ECA03006}" type="slidenum">
              <a:rPr lang="en-US" smtClean="0"/>
              <a:pPr/>
              <a:t>2</a:t>
            </a:fld>
            <a:endParaRPr lang="en-US" dirty="0"/>
          </a:p>
        </p:txBody>
      </p:sp>
    </p:spTree>
    <p:extLst>
      <p:ext uri="{BB962C8B-B14F-4D97-AF65-F5344CB8AC3E}">
        <p14:creationId xmlns:p14="http://schemas.microsoft.com/office/powerpoint/2010/main" val="3399787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4A6972-0DED-4CFB-A885-EDB1ECA03006}" type="slidenum">
              <a:rPr lang="en-US" smtClean="0"/>
              <a:pPr/>
              <a:t>13</a:t>
            </a:fld>
            <a:endParaRPr lang="en-US" dirty="0"/>
          </a:p>
        </p:txBody>
      </p:sp>
    </p:spTree>
    <p:extLst>
      <p:ext uri="{BB962C8B-B14F-4D97-AF65-F5344CB8AC3E}">
        <p14:creationId xmlns:p14="http://schemas.microsoft.com/office/powerpoint/2010/main" val="2360043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4A6972-0DED-4CFB-A885-EDB1ECA03006}" type="slidenum">
              <a:rPr lang="en-US" smtClean="0"/>
              <a:pPr/>
              <a:t>15</a:t>
            </a:fld>
            <a:endParaRPr lang="en-US" dirty="0"/>
          </a:p>
        </p:txBody>
      </p:sp>
    </p:spTree>
    <p:extLst>
      <p:ext uri="{BB962C8B-B14F-4D97-AF65-F5344CB8AC3E}">
        <p14:creationId xmlns:p14="http://schemas.microsoft.com/office/powerpoint/2010/main" val="2130878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4A6972-0DED-4CFB-A885-EDB1ECA03006}" type="slidenum">
              <a:rPr lang="en-US" smtClean="0"/>
              <a:pPr/>
              <a:t>16</a:t>
            </a:fld>
            <a:endParaRPr lang="en-US" dirty="0"/>
          </a:p>
        </p:txBody>
      </p:sp>
    </p:spTree>
    <p:extLst>
      <p:ext uri="{BB962C8B-B14F-4D97-AF65-F5344CB8AC3E}">
        <p14:creationId xmlns:p14="http://schemas.microsoft.com/office/powerpoint/2010/main" val="1261617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https://research.stlouisfed.org/publications/economic-synopses/2018/06/01/recession-signals-the-yield-curve-vs-unemployment-rate-troughs/</a:t>
            </a:r>
          </a:p>
        </p:txBody>
      </p:sp>
      <p:sp>
        <p:nvSpPr>
          <p:cNvPr id="4" name="Slide Number Placeholder 3"/>
          <p:cNvSpPr>
            <a:spLocks noGrp="1"/>
          </p:cNvSpPr>
          <p:nvPr>
            <p:ph type="sldNum" sz="quarter" idx="5"/>
          </p:nvPr>
        </p:nvSpPr>
        <p:spPr/>
        <p:txBody>
          <a:bodyPr/>
          <a:lstStyle/>
          <a:p>
            <a:fld id="{1F7B55A4-81A2-432A-8662-4873DD6B769D}" type="slidenum">
              <a:rPr lang="en-US" smtClean="0"/>
              <a:t>18</a:t>
            </a:fld>
            <a:endParaRPr lang="en-US" dirty="0"/>
          </a:p>
        </p:txBody>
      </p:sp>
    </p:spTree>
    <p:extLst>
      <p:ext uri="{BB962C8B-B14F-4D97-AF65-F5344CB8AC3E}">
        <p14:creationId xmlns:p14="http://schemas.microsoft.com/office/powerpoint/2010/main" val="1084655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 NEEDS TITLE SAYING THAT IT IS TOTAL RETURNS – I WOULD DELETE A COUPLE ROWS FROM THE TABLE TOO, MAYBE 6MO BILL AND 7 YEAR</a:t>
            </a:r>
          </a:p>
        </p:txBody>
      </p:sp>
      <p:sp>
        <p:nvSpPr>
          <p:cNvPr id="4" name="Slide Number Placeholder 3"/>
          <p:cNvSpPr>
            <a:spLocks noGrp="1"/>
          </p:cNvSpPr>
          <p:nvPr>
            <p:ph type="sldNum" sz="quarter" idx="5"/>
          </p:nvPr>
        </p:nvSpPr>
        <p:spPr/>
        <p:txBody>
          <a:bodyPr/>
          <a:lstStyle/>
          <a:p>
            <a:fld id="{694A6972-0DED-4CFB-A885-EDB1ECA03006}" type="slidenum">
              <a:rPr lang="en-US" smtClean="0"/>
              <a:pPr/>
              <a:t>19</a:t>
            </a:fld>
            <a:endParaRPr lang="en-US" dirty="0"/>
          </a:p>
        </p:txBody>
      </p:sp>
    </p:spTree>
    <p:extLst>
      <p:ext uri="{BB962C8B-B14F-4D97-AF65-F5344CB8AC3E}">
        <p14:creationId xmlns:p14="http://schemas.microsoft.com/office/powerpoint/2010/main" val="3885314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IG?</a:t>
            </a:r>
          </a:p>
        </p:txBody>
      </p:sp>
      <p:sp>
        <p:nvSpPr>
          <p:cNvPr id="4" name="Slide Number Placeholder 3"/>
          <p:cNvSpPr>
            <a:spLocks noGrp="1"/>
          </p:cNvSpPr>
          <p:nvPr>
            <p:ph type="sldNum" sz="quarter" idx="5"/>
          </p:nvPr>
        </p:nvSpPr>
        <p:spPr/>
        <p:txBody>
          <a:bodyPr/>
          <a:lstStyle/>
          <a:p>
            <a:fld id="{694A6972-0DED-4CFB-A885-EDB1ECA03006}" type="slidenum">
              <a:rPr lang="en-US" smtClean="0"/>
              <a:pPr/>
              <a:t>20</a:t>
            </a:fld>
            <a:endParaRPr lang="en-US" dirty="0"/>
          </a:p>
        </p:txBody>
      </p:sp>
    </p:spTree>
    <p:extLst>
      <p:ext uri="{BB962C8B-B14F-4D97-AF65-F5344CB8AC3E}">
        <p14:creationId xmlns:p14="http://schemas.microsoft.com/office/powerpoint/2010/main" val="4207481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4A6972-0DED-4CFB-A885-EDB1ECA03006}" type="slidenum">
              <a:rPr lang="en-US" smtClean="0"/>
              <a:pPr/>
              <a:t>21</a:t>
            </a:fld>
            <a:endParaRPr lang="en-US" dirty="0"/>
          </a:p>
        </p:txBody>
      </p:sp>
    </p:spTree>
    <p:extLst>
      <p:ext uri="{BB962C8B-B14F-4D97-AF65-F5344CB8AC3E}">
        <p14:creationId xmlns:p14="http://schemas.microsoft.com/office/powerpoint/2010/main" val="2497096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7B55A4-81A2-432A-8662-4873DD6B769D}" type="slidenum">
              <a:rPr lang="en-US" smtClean="0"/>
              <a:t>28</a:t>
            </a:fld>
            <a:endParaRPr lang="en-US" dirty="0"/>
          </a:p>
        </p:txBody>
      </p:sp>
    </p:spTree>
    <p:extLst>
      <p:ext uri="{BB962C8B-B14F-4D97-AF65-F5344CB8AC3E}">
        <p14:creationId xmlns:p14="http://schemas.microsoft.com/office/powerpoint/2010/main" val="2654607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4A6972-0DED-4CFB-A885-EDB1ECA03006}" type="slidenum">
              <a:rPr lang="en-US" smtClean="0"/>
              <a:pPr/>
              <a:t>30</a:t>
            </a:fld>
            <a:endParaRPr lang="en-US" dirty="0"/>
          </a:p>
        </p:txBody>
      </p:sp>
    </p:spTree>
    <p:extLst>
      <p:ext uri="{BB962C8B-B14F-4D97-AF65-F5344CB8AC3E}">
        <p14:creationId xmlns:p14="http://schemas.microsoft.com/office/powerpoint/2010/main" val="4112309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YOU USE ACTUAL FUND NAMES?</a:t>
            </a:r>
          </a:p>
        </p:txBody>
      </p:sp>
      <p:sp>
        <p:nvSpPr>
          <p:cNvPr id="4" name="Slide Number Placeholder 3"/>
          <p:cNvSpPr>
            <a:spLocks noGrp="1"/>
          </p:cNvSpPr>
          <p:nvPr>
            <p:ph type="sldNum" sz="quarter" idx="5"/>
          </p:nvPr>
        </p:nvSpPr>
        <p:spPr/>
        <p:txBody>
          <a:bodyPr/>
          <a:lstStyle/>
          <a:p>
            <a:fld id="{694A6972-0DED-4CFB-A885-EDB1ECA03006}" type="slidenum">
              <a:rPr lang="en-US" smtClean="0"/>
              <a:pPr/>
              <a:t>32</a:t>
            </a:fld>
            <a:endParaRPr lang="en-US" dirty="0"/>
          </a:p>
        </p:txBody>
      </p:sp>
    </p:spTree>
    <p:extLst>
      <p:ext uri="{BB962C8B-B14F-4D97-AF65-F5344CB8AC3E}">
        <p14:creationId xmlns:p14="http://schemas.microsoft.com/office/powerpoint/2010/main" val="1044788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SHOWN ON PREVIOUS PAGE</a:t>
            </a:r>
          </a:p>
        </p:txBody>
      </p:sp>
      <p:sp>
        <p:nvSpPr>
          <p:cNvPr id="4" name="Slide Number Placeholder 3"/>
          <p:cNvSpPr>
            <a:spLocks noGrp="1"/>
          </p:cNvSpPr>
          <p:nvPr>
            <p:ph type="sldNum" sz="quarter" idx="5"/>
          </p:nvPr>
        </p:nvSpPr>
        <p:spPr/>
        <p:txBody>
          <a:bodyPr/>
          <a:lstStyle/>
          <a:p>
            <a:fld id="{694A6972-0DED-4CFB-A885-EDB1ECA03006}" type="slidenum">
              <a:rPr lang="en-US" smtClean="0"/>
              <a:pPr/>
              <a:t>3</a:t>
            </a:fld>
            <a:endParaRPr lang="en-US" dirty="0"/>
          </a:p>
        </p:txBody>
      </p:sp>
    </p:spTree>
    <p:extLst>
      <p:ext uri="{BB962C8B-B14F-4D97-AF65-F5344CB8AC3E}">
        <p14:creationId xmlns:p14="http://schemas.microsoft.com/office/powerpoint/2010/main" val="1246277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“…Year Treasury…” – AGAIN SAME QUESTION ON FUND NAME</a:t>
            </a:r>
          </a:p>
        </p:txBody>
      </p:sp>
      <p:sp>
        <p:nvSpPr>
          <p:cNvPr id="4" name="Slide Number Placeholder 3"/>
          <p:cNvSpPr>
            <a:spLocks noGrp="1"/>
          </p:cNvSpPr>
          <p:nvPr>
            <p:ph type="sldNum" sz="quarter" idx="10"/>
          </p:nvPr>
        </p:nvSpPr>
        <p:spPr/>
        <p:txBody>
          <a:bodyPr/>
          <a:lstStyle/>
          <a:p>
            <a:fld id="{694A6972-0DED-4CFB-A885-EDB1ECA03006}" type="slidenum">
              <a:rPr lang="en-US" smtClean="0"/>
              <a:pPr/>
              <a:t>33</a:t>
            </a:fld>
            <a:endParaRPr lang="en-US" dirty="0"/>
          </a:p>
        </p:txBody>
      </p:sp>
    </p:spTree>
    <p:extLst>
      <p:ext uri="{BB962C8B-B14F-4D97-AF65-F5344CB8AC3E}">
        <p14:creationId xmlns:p14="http://schemas.microsoft.com/office/powerpoint/2010/main" val="30917774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D10E3858-AF2C-4D27-80F5-D1129937E43B}" type="slidenum">
              <a:rPr lang="en-US">
                <a:solidFill>
                  <a:prstClr val="black"/>
                </a:solidFill>
              </a:rPr>
              <a:pPr/>
              <a:t>34</a:t>
            </a:fld>
            <a:endParaRPr lang="en-US" dirty="0">
              <a:solidFill>
                <a:prstClr val="black"/>
              </a:solidFill>
            </a:endParaRPr>
          </a:p>
        </p:txBody>
      </p:sp>
      <p:sp>
        <p:nvSpPr>
          <p:cNvPr id="586754" name="Rectangle 7"/>
          <p:cNvSpPr txBox="1">
            <a:spLocks noGrp="1" noChangeArrowheads="1"/>
          </p:cNvSpPr>
          <p:nvPr/>
        </p:nvSpPr>
        <p:spPr bwMode="auto">
          <a:xfrm>
            <a:off x="3729319" y="8420186"/>
            <a:ext cx="2853420" cy="444173"/>
          </a:xfrm>
          <a:prstGeom prst="rect">
            <a:avLst/>
          </a:prstGeom>
          <a:noFill/>
          <a:ln w="9525">
            <a:noFill/>
            <a:miter lim="800000"/>
            <a:headEnd/>
            <a:tailEnd/>
          </a:ln>
        </p:spPr>
        <p:txBody>
          <a:bodyPr lIns="85909" tIns="42955" rIns="85909" bIns="42955" anchor="b"/>
          <a:lstStyle/>
          <a:p>
            <a:pPr algn="r" defTabSz="849449"/>
            <a:fld id="{DA3EC248-E69D-41E3-BD5E-483B2F57DC45}" type="slidenum">
              <a:rPr lang="en-US" sz="1000">
                <a:solidFill>
                  <a:prstClr val="black"/>
                </a:solidFill>
                <a:latin typeface="Times New Roman" pitchFamily="18" charset="0"/>
                <a:cs typeface="Times New Roman" pitchFamily="18" charset="0"/>
              </a:rPr>
              <a:pPr algn="r" defTabSz="849449"/>
              <a:t>34</a:t>
            </a:fld>
            <a:endParaRPr lang="en-US" sz="1000" dirty="0">
              <a:solidFill>
                <a:prstClr val="black"/>
              </a:solidFill>
              <a:latin typeface="Times New Roman" pitchFamily="18" charset="0"/>
              <a:cs typeface="Times New Roman" pitchFamily="18" charset="0"/>
            </a:endParaRPr>
          </a:p>
        </p:txBody>
      </p:sp>
      <p:sp>
        <p:nvSpPr>
          <p:cNvPr id="586755" name="Rectangle 7"/>
          <p:cNvSpPr txBox="1">
            <a:spLocks noGrp="1" noChangeArrowheads="1"/>
          </p:cNvSpPr>
          <p:nvPr/>
        </p:nvSpPr>
        <p:spPr bwMode="auto">
          <a:xfrm>
            <a:off x="3729319" y="8421668"/>
            <a:ext cx="2853420" cy="442704"/>
          </a:xfrm>
          <a:prstGeom prst="rect">
            <a:avLst/>
          </a:prstGeom>
          <a:noFill/>
          <a:ln w="9525">
            <a:noFill/>
            <a:miter lim="800000"/>
            <a:headEnd/>
            <a:tailEnd/>
          </a:ln>
        </p:spPr>
        <p:txBody>
          <a:bodyPr lIns="85895" tIns="42950" rIns="85895" bIns="42950" anchor="b"/>
          <a:lstStyle/>
          <a:p>
            <a:pPr algn="r" defTabSz="859332"/>
            <a:fld id="{8F8200C2-FA8D-46E6-9A90-CF06A82889FA}" type="slidenum">
              <a:rPr lang="en-US" sz="1000">
                <a:solidFill>
                  <a:prstClr val="black"/>
                </a:solidFill>
                <a:latin typeface="Times New Roman" pitchFamily="18" charset="0"/>
                <a:cs typeface="Times New Roman" pitchFamily="18" charset="0"/>
              </a:rPr>
              <a:pPr algn="r" defTabSz="859332"/>
              <a:t>34</a:t>
            </a:fld>
            <a:endParaRPr lang="en-US" sz="1000" dirty="0">
              <a:solidFill>
                <a:prstClr val="black"/>
              </a:solidFill>
              <a:latin typeface="Times New Roman" pitchFamily="18" charset="0"/>
              <a:cs typeface="Times New Roman" pitchFamily="18" charset="0"/>
            </a:endParaRPr>
          </a:p>
        </p:txBody>
      </p:sp>
      <p:sp>
        <p:nvSpPr>
          <p:cNvPr id="586756" name="Rectangle 2"/>
          <p:cNvSpPr>
            <a:spLocks noGrp="1" noRot="1" noChangeAspect="1" noChangeArrowheads="1" noTextEdit="1"/>
          </p:cNvSpPr>
          <p:nvPr>
            <p:ph type="sldImg"/>
          </p:nvPr>
        </p:nvSpPr>
        <p:spPr>
          <a:ln/>
        </p:spPr>
      </p:sp>
      <p:sp>
        <p:nvSpPr>
          <p:cNvPr id="586757" name="Rectangle 3"/>
          <p:cNvSpPr>
            <a:spLocks noGrp="1" noChangeArrowheads="1"/>
          </p:cNvSpPr>
          <p:nvPr>
            <p:ph type="body" idx="1"/>
          </p:nvPr>
        </p:nvSpPr>
        <p:spPr>
          <a:xfrm>
            <a:off x="658722" y="4211580"/>
            <a:ext cx="5268182" cy="3990201"/>
          </a:xfrm>
        </p:spPr>
        <p:txBody>
          <a:bodyPr lIns="85909" tIns="42955" rIns="85909" bIns="42955"/>
          <a:lstStyle/>
          <a:p>
            <a:r>
              <a:rPr lang="en-US" dirty="0"/>
              <a:t>I WOULD FIND TWO ROWS AND AT LEAST ONE COLUMN TO DELETE</a:t>
            </a:r>
          </a:p>
        </p:txBody>
      </p:sp>
    </p:spTree>
    <p:extLst>
      <p:ext uri="{BB962C8B-B14F-4D97-AF65-F5344CB8AC3E}">
        <p14:creationId xmlns:p14="http://schemas.microsoft.com/office/powerpoint/2010/main" val="1816970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8183F68C-25CC-4E20-A7B9-AF1817050820}" type="slidenum">
              <a:rPr lang="en-US" smtClean="0"/>
              <a:pPr/>
              <a:t>35</a:t>
            </a:fld>
            <a:endParaRPr lang="en-US" dirty="0"/>
          </a:p>
        </p:txBody>
      </p:sp>
      <p:sp>
        <p:nvSpPr>
          <p:cNvPr id="14339" name="Rectangle 2"/>
          <p:cNvSpPr>
            <a:spLocks noGrp="1" noRot="1" noChangeAspect="1" noChangeArrowheads="1" noTextEdit="1"/>
          </p:cNvSpPr>
          <p:nvPr>
            <p:ph type="sldImg"/>
          </p:nvPr>
        </p:nvSpPr>
        <p:spPr>
          <a:xfrm>
            <a:off x="1162050" y="706438"/>
            <a:ext cx="4687888" cy="3516312"/>
          </a:xfrm>
          <a:ln/>
        </p:spPr>
      </p:sp>
      <p:sp>
        <p:nvSpPr>
          <p:cNvPr id="14340" name="Rectangle 3"/>
          <p:cNvSpPr>
            <a:spLocks noGrp="1" noChangeArrowheads="1"/>
          </p:cNvSpPr>
          <p:nvPr>
            <p:ph type="body" idx="1"/>
          </p:nvPr>
        </p:nvSpPr>
        <p:spPr>
          <a:noFill/>
          <a:ln/>
        </p:spPr>
        <p:txBody>
          <a:bodyPr lIns="92370" tIns="46185" rIns="92370" bIns="46185"/>
          <a:lstStyle/>
          <a:p>
            <a:pPr eaLnBrk="1" hangingPunct="1"/>
            <a:r>
              <a:rPr lang="en-US" dirty="0"/>
              <a:t>FONT</a:t>
            </a:r>
          </a:p>
        </p:txBody>
      </p:sp>
    </p:spTree>
    <p:extLst>
      <p:ext uri="{BB962C8B-B14F-4D97-AF65-F5344CB8AC3E}">
        <p14:creationId xmlns:p14="http://schemas.microsoft.com/office/powerpoint/2010/main" val="873545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a:ln/>
        </p:spPr>
        <p:txBody>
          <a:bodyPr/>
          <a:lstStyle/>
          <a:p>
            <a:r>
              <a:rPr lang="en-US" dirty="0"/>
              <a:t>DAY TO DAY OR DAY-TO-DAY?</a:t>
            </a:r>
          </a:p>
        </p:txBody>
      </p:sp>
    </p:spTree>
    <p:extLst>
      <p:ext uri="{BB962C8B-B14F-4D97-AF65-F5344CB8AC3E}">
        <p14:creationId xmlns:p14="http://schemas.microsoft.com/office/powerpoint/2010/main" val="29115693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SURE ALL THE BOXES WILL PROJECT WELL</a:t>
            </a:r>
          </a:p>
        </p:txBody>
      </p:sp>
      <p:sp>
        <p:nvSpPr>
          <p:cNvPr id="4" name="Slide Number Placeholder 3"/>
          <p:cNvSpPr>
            <a:spLocks noGrp="1"/>
          </p:cNvSpPr>
          <p:nvPr>
            <p:ph type="sldNum" sz="quarter" idx="10"/>
          </p:nvPr>
        </p:nvSpPr>
        <p:spPr/>
        <p:txBody>
          <a:bodyPr/>
          <a:lstStyle/>
          <a:p>
            <a:fld id="{694A6972-0DED-4CFB-A885-EDB1ECA03006}" type="slidenum">
              <a:rPr lang="en-US" smtClean="0"/>
              <a:pPr/>
              <a:t>38</a:t>
            </a:fld>
            <a:endParaRPr lang="en-US" dirty="0"/>
          </a:p>
        </p:txBody>
      </p:sp>
    </p:spTree>
    <p:extLst>
      <p:ext uri="{BB962C8B-B14F-4D97-AF65-F5344CB8AC3E}">
        <p14:creationId xmlns:p14="http://schemas.microsoft.com/office/powerpoint/2010/main" val="7321612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4A6972-0DED-4CFB-A885-EDB1ECA03006}" type="slidenum">
              <a:rPr lang="en-US" smtClean="0"/>
              <a:pPr/>
              <a:t>40</a:t>
            </a:fld>
            <a:endParaRPr lang="en-US" dirty="0"/>
          </a:p>
        </p:txBody>
      </p:sp>
    </p:spTree>
    <p:extLst>
      <p:ext uri="{BB962C8B-B14F-4D97-AF65-F5344CB8AC3E}">
        <p14:creationId xmlns:p14="http://schemas.microsoft.com/office/powerpoint/2010/main" val="2384655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Bonds provide income and the potential for capital gains.</a:t>
            </a:r>
          </a:p>
          <a:p>
            <a:r>
              <a:rPr lang="en-US" dirty="0"/>
              <a:t> </a:t>
            </a:r>
          </a:p>
          <a:p>
            <a:r>
              <a:rPr lang="en-US" dirty="0"/>
              <a:t>For most investors, the chief appeal of bonds is the income return, measured by the</a:t>
            </a:r>
          </a:p>
          <a:p>
            <a:r>
              <a:rPr lang="en-US" dirty="0"/>
              <a:t>yield. The search for yield should be balanced against the risks involved with holding</a:t>
            </a:r>
          </a:p>
          <a:p>
            <a:r>
              <a:rPr lang="en-US" dirty="0"/>
              <a:t>bonds. The primary risks are deteriorating credit quality (or ultimately default) and</a:t>
            </a:r>
          </a:p>
          <a:p>
            <a:r>
              <a:rPr lang="en-US" dirty="0"/>
              <a:t>higher market yields. Total return is a more complete measure of the return from bonds,</a:t>
            </a:r>
          </a:p>
          <a:p>
            <a:r>
              <a:rPr lang="en-US" dirty="0"/>
              <a:t>reflecting both the income return and price appreciation/depreciation over the holding</a:t>
            </a:r>
          </a:p>
          <a:p>
            <a:r>
              <a:rPr lang="en-US" dirty="0"/>
              <a:t>period.</a:t>
            </a:r>
          </a:p>
          <a:p>
            <a:r>
              <a:rPr lang="en-US" dirty="0"/>
              <a:t> </a:t>
            </a:r>
          </a:p>
          <a:p>
            <a:r>
              <a:rPr lang="en-US" dirty="0"/>
              <a:t>The performance among different sectors of the bond market can vary considerably.</a:t>
            </a:r>
          </a:p>
          <a:p>
            <a:r>
              <a:rPr lang="en-US" dirty="0"/>
              <a:t>Treasury securities usually do best when investors are seeking safety. Lower-quality</a:t>
            </a:r>
          </a:p>
          <a:p>
            <a:r>
              <a:rPr lang="en-US" dirty="0"/>
              <a:t>bonds generally outperform when investors expect the economy to improve. Returns on</a:t>
            </a:r>
          </a:p>
          <a:p>
            <a:r>
              <a:rPr lang="en-US" dirty="0"/>
              <a:t>low-quality bonds usually correlate better with returns on stocks than with Treasuries.</a:t>
            </a:r>
          </a:p>
        </p:txBody>
      </p:sp>
      <p:sp>
        <p:nvSpPr>
          <p:cNvPr id="4" name="Slide Number Placeholder 3"/>
          <p:cNvSpPr>
            <a:spLocks noGrp="1"/>
          </p:cNvSpPr>
          <p:nvPr>
            <p:ph type="sldNum" sz="quarter" idx="10"/>
          </p:nvPr>
        </p:nvSpPr>
        <p:spPr/>
        <p:txBody>
          <a:bodyPr/>
          <a:lstStyle/>
          <a:p>
            <a:fld id="{694A6972-0DED-4CFB-A885-EDB1ECA03006}" type="slidenum">
              <a:rPr lang="en-US" smtClean="0"/>
              <a:pPr/>
              <a:t>4</a:t>
            </a:fld>
            <a:endParaRPr lang="en-US" dirty="0"/>
          </a:p>
        </p:txBody>
      </p:sp>
    </p:spTree>
    <p:extLst>
      <p:ext uri="{BB962C8B-B14F-4D97-AF65-F5344CB8AC3E}">
        <p14:creationId xmlns:p14="http://schemas.microsoft.com/office/powerpoint/2010/main" val="2354800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Bonds provide income and the potential for capital gains.</a:t>
            </a:r>
          </a:p>
          <a:p>
            <a:r>
              <a:rPr lang="en-US" dirty="0"/>
              <a:t> </a:t>
            </a:r>
          </a:p>
          <a:p>
            <a:r>
              <a:rPr lang="en-US" dirty="0"/>
              <a:t>For most investors, the chief appeal of bonds is the income return, measured by the</a:t>
            </a:r>
          </a:p>
          <a:p>
            <a:r>
              <a:rPr lang="en-US" dirty="0"/>
              <a:t>yield. The search for yield should be balanced against the risks involved with holding</a:t>
            </a:r>
          </a:p>
          <a:p>
            <a:r>
              <a:rPr lang="en-US" dirty="0"/>
              <a:t>bonds. The primary risks are deteriorating credit quality (or ultimately default) and</a:t>
            </a:r>
          </a:p>
          <a:p>
            <a:r>
              <a:rPr lang="en-US" dirty="0"/>
              <a:t>higher market yields. Total return is a more complete measure of the return from bonds,</a:t>
            </a:r>
          </a:p>
          <a:p>
            <a:r>
              <a:rPr lang="en-US" dirty="0"/>
              <a:t>reflecting both the income return and price appreciation/depreciation over the holding</a:t>
            </a:r>
          </a:p>
          <a:p>
            <a:r>
              <a:rPr lang="en-US" dirty="0"/>
              <a:t>period.</a:t>
            </a:r>
          </a:p>
          <a:p>
            <a:r>
              <a:rPr lang="en-US" dirty="0"/>
              <a:t> </a:t>
            </a:r>
          </a:p>
          <a:p>
            <a:r>
              <a:rPr lang="en-US" dirty="0"/>
              <a:t>The performance among different sectors of the bond market can vary considerably.</a:t>
            </a:r>
          </a:p>
          <a:p>
            <a:r>
              <a:rPr lang="en-US" dirty="0"/>
              <a:t>Treasury securities usually do best when investors are seeking safety. Lower-quality</a:t>
            </a:r>
          </a:p>
          <a:p>
            <a:r>
              <a:rPr lang="en-US" dirty="0"/>
              <a:t>bonds generally outperform when investors expect the economy to improve. Returns on</a:t>
            </a:r>
          </a:p>
          <a:p>
            <a:r>
              <a:rPr lang="en-US" dirty="0"/>
              <a:t>low-quality bonds usually correlate better with returns on stocks than with Treasuries.</a:t>
            </a:r>
          </a:p>
        </p:txBody>
      </p:sp>
      <p:sp>
        <p:nvSpPr>
          <p:cNvPr id="4" name="Slide Number Placeholder 3"/>
          <p:cNvSpPr>
            <a:spLocks noGrp="1"/>
          </p:cNvSpPr>
          <p:nvPr>
            <p:ph type="sldNum" sz="quarter" idx="10"/>
          </p:nvPr>
        </p:nvSpPr>
        <p:spPr/>
        <p:txBody>
          <a:bodyPr/>
          <a:lstStyle/>
          <a:p>
            <a:fld id="{694A6972-0DED-4CFB-A885-EDB1ECA03006}" type="slidenum">
              <a:rPr lang="en-US" smtClean="0"/>
              <a:pPr/>
              <a:t>5</a:t>
            </a:fld>
            <a:endParaRPr lang="en-US" dirty="0"/>
          </a:p>
        </p:txBody>
      </p:sp>
    </p:spTree>
    <p:extLst>
      <p:ext uri="{BB962C8B-B14F-4D97-AF65-F5344CB8AC3E}">
        <p14:creationId xmlns:p14="http://schemas.microsoft.com/office/powerpoint/2010/main" val="56998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SPACING AFTER HYPHEN</a:t>
            </a:r>
          </a:p>
          <a:p>
            <a:endParaRPr lang="en-US" dirty="0"/>
          </a:p>
          <a:p>
            <a:r>
              <a:rPr lang="en-US" dirty="0"/>
              <a:t>AND IS THERE A WAY TO RE-WORD THE BULLETS TO FIT ON ONE LINE?  IF YOU ARE PROJECTING THIS, LESS IS MORE.  (AND IF YOU ARE PROJECTING, GRAPHICS CAN HELP YOU “BUILD” THE SLIDES)</a:t>
            </a:r>
          </a:p>
        </p:txBody>
      </p:sp>
      <p:sp>
        <p:nvSpPr>
          <p:cNvPr id="4" name="Slide Number Placeholder 3"/>
          <p:cNvSpPr>
            <a:spLocks noGrp="1"/>
          </p:cNvSpPr>
          <p:nvPr>
            <p:ph type="sldNum" sz="quarter" idx="5"/>
          </p:nvPr>
        </p:nvSpPr>
        <p:spPr/>
        <p:txBody>
          <a:bodyPr/>
          <a:lstStyle/>
          <a:p>
            <a:fld id="{694A6972-0DED-4CFB-A885-EDB1ECA03006}" type="slidenum">
              <a:rPr lang="en-US" smtClean="0"/>
              <a:pPr/>
              <a:t>7</a:t>
            </a:fld>
            <a:endParaRPr lang="en-US" dirty="0"/>
          </a:p>
        </p:txBody>
      </p:sp>
    </p:spTree>
    <p:extLst>
      <p:ext uri="{BB962C8B-B14F-4D97-AF65-F5344CB8AC3E}">
        <p14:creationId xmlns:p14="http://schemas.microsoft.com/office/powerpoint/2010/main" val="2145920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LOT OF WRITING TO PROJECT ON  A SCREEN – AND I’D PROBABLY MOVE THE “SCARY” BREAKING THE BUCK COMMENT MUCH LOWER, IT’S GIVEN A LOT OF SHELF SPACE/EMPHASIS</a:t>
            </a:r>
          </a:p>
          <a:p>
            <a:endParaRPr lang="en-US" dirty="0"/>
          </a:p>
          <a:p>
            <a:r>
              <a:rPr lang="en-US" dirty="0"/>
              <a:t>Bonds provide income and the potential for capital gains.</a:t>
            </a:r>
          </a:p>
          <a:p>
            <a:r>
              <a:rPr lang="en-US" dirty="0"/>
              <a:t> </a:t>
            </a:r>
          </a:p>
          <a:p>
            <a:r>
              <a:rPr lang="en-US" dirty="0"/>
              <a:t>For most investors, the chief appeal of bonds is the income return, measured by the</a:t>
            </a:r>
          </a:p>
          <a:p>
            <a:r>
              <a:rPr lang="en-US" dirty="0"/>
              <a:t>yield. The search for yield should be balanced against the risks involved with holding</a:t>
            </a:r>
          </a:p>
          <a:p>
            <a:r>
              <a:rPr lang="en-US" dirty="0"/>
              <a:t>bonds. The primary risks are deteriorating credit quality (or ultimately default) and</a:t>
            </a:r>
          </a:p>
          <a:p>
            <a:r>
              <a:rPr lang="en-US" dirty="0"/>
              <a:t>higher market yields. Total return is a more complete measure of the return from bonds,</a:t>
            </a:r>
          </a:p>
          <a:p>
            <a:r>
              <a:rPr lang="en-US" dirty="0"/>
              <a:t>reflecting both the income return and price appreciation/depreciation over the holding</a:t>
            </a:r>
          </a:p>
          <a:p>
            <a:r>
              <a:rPr lang="en-US" dirty="0"/>
              <a:t>period.</a:t>
            </a:r>
          </a:p>
          <a:p>
            <a:r>
              <a:rPr lang="en-US" dirty="0"/>
              <a:t> </a:t>
            </a:r>
          </a:p>
          <a:p>
            <a:r>
              <a:rPr lang="en-US" dirty="0"/>
              <a:t>The performance among different sectors of the bond market can vary considerably.</a:t>
            </a:r>
          </a:p>
          <a:p>
            <a:r>
              <a:rPr lang="en-US" dirty="0"/>
              <a:t>Treasury securities usually do best when investors are seeking safety. Lower-quality</a:t>
            </a:r>
          </a:p>
          <a:p>
            <a:r>
              <a:rPr lang="en-US" dirty="0"/>
              <a:t>bonds generally outperform when investors expect the economy to improve. Returns on</a:t>
            </a:r>
          </a:p>
          <a:p>
            <a:r>
              <a:rPr lang="en-US" dirty="0"/>
              <a:t>low-quality bonds usually correlate better with returns on stocks than with Treasuries.</a:t>
            </a:r>
          </a:p>
        </p:txBody>
      </p:sp>
      <p:sp>
        <p:nvSpPr>
          <p:cNvPr id="4" name="Slide Number Placeholder 3"/>
          <p:cNvSpPr>
            <a:spLocks noGrp="1"/>
          </p:cNvSpPr>
          <p:nvPr>
            <p:ph type="sldNum" sz="quarter" idx="10"/>
          </p:nvPr>
        </p:nvSpPr>
        <p:spPr/>
        <p:txBody>
          <a:bodyPr/>
          <a:lstStyle/>
          <a:p>
            <a:fld id="{694A6972-0DED-4CFB-A885-EDB1ECA03006}" type="slidenum">
              <a:rPr lang="en-US" smtClean="0"/>
              <a:pPr/>
              <a:t>8</a:t>
            </a:fld>
            <a:endParaRPr lang="en-US" dirty="0"/>
          </a:p>
        </p:txBody>
      </p:sp>
    </p:spTree>
    <p:extLst>
      <p:ext uri="{BB962C8B-B14F-4D97-AF65-F5344CB8AC3E}">
        <p14:creationId xmlns:p14="http://schemas.microsoft.com/office/powerpoint/2010/main" val="696151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TO FIT ON ONE LINE CHANGE TO: “</a:t>
            </a:r>
            <a:r>
              <a:rPr lang="en-US" sz="1100" dirty="0">
                <a:latin typeface="Times New Roman"/>
              </a:rPr>
              <a:t>Longer maturity profile offers higher return potential but introduces modest interest rate risk</a:t>
            </a:r>
            <a:r>
              <a:rPr lang="en-US" dirty="0"/>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INCREASE SPACING BETWEEN BULLETS IF PROJECTED</a:t>
            </a:r>
          </a:p>
          <a:p>
            <a:endParaRPr lang="en-US" dirty="0"/>
          </a:p>
          <a:p>
            <a:r>
              <a:rPr lang="en-US" dirty="0"/>
              <a:t>Bonds provide income and the potential for capital gains.</a:t>
            </a:r>
          </a:p>
          <a:p>
            <a:r>
              <a:rPr lang="en-US" dirty="0"/>
              <a:t> </a:t>
            </a:r>
          </a:p>
          <a:p>
            <a:r>
              <a:rPr lang="en-US" dirty="0"/>
              <a:t>For most investors, the chief appeal of bonds is the income return, measured by the</a:t>
            </a:r>
          </a:p>
          <a:p>
            <a:r>
              <a:rPr lang="en-US" dirty="0"/>
              <a:t>yield. The search for yield should be balanced against the risks involved with holding</a:t>
            </a:r>
          </a:p>
          <a:p>
            <a:r>
              <a:rPr lang="en-US" dirty="0"/>
              <a:t>bonds. The primary risks are deteriorating credit quality (or ultimately default) and</a:t>
            </a:r>
          </a:p>
          <a:p>
            <a:r>
              <a:rPr lang="en-US" dirty="0"/>
              <a:t>higher market yields. Total return is a more complete measure of the return from bonds,</a:t>
            </a:r>
          </a:p>
          <a:p>
            <a:r>
              <a:rPr lang="en-US" dirty="0"/>
              <a:t>reflecting both the income return and price appreciation/depreciation over the holding</a:t>
            </a:r>
          </a:p>
          <a:p>
            <a:r>
              <a:rPr lang="en-US" dirty="0"/>
              <a:t>period.</a:t>
            </a:r>
          </a:p>
          <a:p>
            <a:r>
              <a:rPr lang="en-US" dirty="0"/>
              <a:t> </a:t>
            </a:r>
          </a:p>
          <a:p>
            <a:r>
              <a:rPr lang="en-US" dirty="0"/>
              <a:t>The performance among different sectors of the bond market can vary considerably.</a:t>
            </a:r>
          </a:p>
          <a:p>
            <a:r>
              <a:rPr lang="en-US" dirty="0"/>
              <a:t>Treasury securities usually do best when investors are seeking safety. Lower-quality</a:t>
            </a:r>
          </a:p>
          <a:p>
            <a:r>
              <a:rPr lang="en-US" dirty="0"/>
              <a:t>bonds generally outperform when investors expect the economy to improve. Returns on</a:t>
            </a:r>
          </a:p>
          <a:p>
            <a:r>
              <a:rPr lang="en-US" dirty="0"/>
              <a:t>low-quality bonds usually correlate better with returns on stocks than with Treasuries.</a:t>
            </a:r>
          </a:p>
        </p:txBody>
      </p:sp>
      <p:sp>
        <p:nvSpPr>
          <p:cNvPr id="4" name="Slide Number Placeholder 3"/>
          <p:cNvSpPr>
            <a:spLocks noGrp="1"/>
          </p:cNvSpPr>
          <p:nvPr>
            <p:ph type="sldNum" sz="quarter" idx="10"/>
          </p:nvPr>
        </p:nvSpPr>
        <p:spPr/>
        <p:txBody>
          <a:bodyPr/>
          <a:lstStyle/>
          <a:p>
            <a:fld id="{694A6972-0DED-4CFB-A885-EDB1ECA03006}" type="slidenum">
              <a:rPr lang="en-US" smtClean="0"/>
              <a:pPr/>
              <a:t>9</a:t>
            </a:fld>
            <a:endParaRPr lang="en-US" dirty="0"/>
          </a:p>
        </p:txBody>
      </p:sp>
    </p:spTree>
    <p:extLst>
      <p:ext uri="{BB962C8B-B14F-4D97-AF65-F5344CB8AC3E}">
        <p14:creationId xmlns:p14="http://schemas.microsoft.com/office/powerpoint/2010/main" val="312781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1313" y="812800"/>
            <a:ext cx="5418137" cy="4064000"/>
          </a:xfrm>
        </p:spPr>
      </p:sp>
      <p:sp>
        <p:nvSpPr>
          <p:cNvPr id="3" name="Notes Placeholder 2"/>
          <p:cNvSpPr>
            <a:spLocks noGrp="1"/>
          </p:cNvSpPr>
          <p:nvPr>
            <p:ph type="body" idx="1"/>
          </p:nvPr>
        </p:nvSpPr>
        <p:spPr/>
        <p:txBody>
          <a:bodyPr/>
          <a:lstStyle/>
          <a:p>
            <a:r>
              <a:rPr lang="en-US" dirty="0"/>
              <a:t>I’D DELETE THE CDARS COLUMN, THEY HAVE NO IDEA WHAT THAT IS – MAYBE THE SEPARATE ACCOUNT COLUMN, TOO, AS THE TRUST WOULDN’T WANT THEM TO GO THAT ROUTE?</a:t>
            </a:r>
          </a:p>
        </p:txBody>
      </p:sp>
      <p:sp>
        <p:nvSpPr>
          <p:cNvPr id="4" name="Slide Number Placeholder 3"/>
          <p:cNvSpPr>
            <a:spLocks noGrp="1"/>
          </p:cNvSpPr>
          <p:nvPr>
            <p:ph type="sldNum" sz="quarter" idx="10"/>
          </p:nvPr>
        </p:nvSpPr>
        <p:spPr/>
        <p:txBody>
          <a:bodyPr/>
          <a:lstStyle/>
          <a:p>
            <a:fld id="{694A6972-0DED-4CFB-A885-EDB1ECA03006}"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924356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GO WITH CP AND CDs – ALSO SPREAD OUT THE TABLE MORE FOR PROJECTION</a:t>
            </a:r>
          </a:p>
        </p:txBody>
      </p:sp>
      <p:sp>
        <p:nvSpPr>
          <p:cNvPr id="4" name="Slide Number Placeholder 3"/>
          <p:cNvSpPr>
            <a:spLocks noGrp="1"/>
          </p:cNvSpPr>
          <p:nvPr>
            <p:ph type="sldNum" sz="quarter" idx="5"/>
          </p:nvPr>
        </p:nvSpPr>
        <p:spPr/>
        <p:txBody>
          <a:bodyPr/>
          <a:lstStyle/>
          <a:p>
            <a:fld id="{694A6972-0DED-4CFB-A885-EDB1ECA03006}" type="slidenum">
              <a:rPr lang="en-US" smtClean="0"/>
              <a:pPr/>
              <a:t>12</a:t>
            </a:fld>
            <a:endParaRPr lang="en-US" dirty="0"/>
          </a:p>
        </p:txBody>
      </p:sp>
    </p:spTree>
    <p:extLst>
      <p:ext uri="{BB962C8B-B14F-4D97-AF65-F5344CB8AC3E}">
        <p14:creationId xmlns:p14="http://schemas.microsoft.com/office/powerpoint/2010/main" val="18527934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9413CA-8178-4EA8-896E-47E44DB68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1"/>
            <a:ext cx="9245600" cy="7056781"/>
          </a:xfrm>
          <a:prstGeom prst="rect">
            <a:avLst/>
          </a:prstGeom>
        </p:spPr>
      </p:pic>
      <p:sp>
        <p:nvSpPr>
          <p:cNvPr id="5" name="Rectangle 4">
            <a:extLst>
              <a:ext uri="{FF2B5EF4-FFF2-40B4-BE49-F238E27FC236}">
                <a16:creationId xmlns:a16="http://schemas.microsoft.com/office/drawing/2014/main" id="{B379FCE4-E973-41D4-976A-77E9E316823F}"/>
              </a:ext>
            </a:extLst>
          </p:cNvPr>
          <p:cNvSpPr/>
          <p:nvPr/>
        </p:nvSpPr>
        <p:spPr bwMode="auto">
          <a:xfrm>
            <a:off x="-188843" y="1719470"/>
            <a:ext cx="6012638" cy="3597965"/>
          </a:xfrm>
          <a:prstGeom prst="rect">
            <a:avLst/>
          </a:prstGeom>
          <a:solidFill>
            <a:schemeClr val="bg1">
              <a:alpha val="83000"/>
            </a:schemeClr>
          </a:solidFill>
          <a:ln w="127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err="1">
              <a:ln>
                <a:noFill/>
              </a:ln>
              <a:solidFill>
                <a:schemeClr val="bg1"/>
              </a:solidFill>
              <a:effectLst/>
              <a:latin typeface="Century Gothic" panose="020B0502020202020204" pitchFamily="34" charset="0"/>
            </a:endParaRPr>
          </a:p>
        </p:txBody>
      </p:sp>
      <p:pic>
        <p:nvPicPr>
          <p:cNvPr id="7" name="Picture 6">
            <a:extLst>
              <a:ext uri="{FF2B5EF4-FFF2-40B4-BE49-F238E27FC236}">
                <a16:creationId xmlns:a16="http://schemas.microsoft.com/office/drawing/2014/main" id="{785A7D76-0FDB-48A2-BF73-E05162340E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1430" y="294695"/>
            <a:ext cx="3240234" cy="979028"/>
          </a:xfrm>
          <a:prstGeom prst="rect">
            <a:avLst/>
          </a:prstGeom>
        </p:spPr>
      </p:pic>
      <p:sp>
        <p:nvSpPr>
          <p:cNvPr id="11" name="Title 10">
            <a:extLst>
              <a:ext uri="{FF2B5EF4-FFF2-40B4-BE49-F238E27FC236}">
                <a16:creationId xmlns:a16="http://schemas.microsoft.com/office/drawing/2014/main" id="{D26B860D-FAF1-4E54-8F20-F405A36B51FD}"/>
              </a:ext>
            </a:extLst>
          </p:cNvPr>
          <p:cNvSpPr>
            <a:spLocks noGrp="1"/>
          </p:cNvSpPr>
          <p:nvPr>
            <p:ph type="title" hasCustomPrompt="1"/>
          </p:nvPr>
        </p:nvSpPr>
        <p:spPr>
          <a:xfrm>
            <a:off x="170214" y="2573283"/>
            <a:ext cx="5541245" cy="533649"/>
          </a:xfrm>
          <a:noFill/>
        </p:spPr>
        <p:txBody>
          <a:bodyPr/>
          <a:lstStyle>
            <a:lvl1pPr algn="r">
              <a:defRPr sz="2400">
                <a:solidFill>
                  <a:schemeClr val="tx2"/>
                </a:solidFill>
              </a:defRPr>
            </a:lvl1pPr>
          </a:lstStyle>
          <a:p>
            <a:r>
              <a:rPr lang="en-US" dirty="0"/>
              <a:t>CLICK TO EDIT MASTER TITLE STYLE</a:t>
            </a:r>
          </a:p>
        </p:txBody>
      </p:sp>
      <p:sp>
        <p:nvSpPr>
          <p:cNvPr id="13" name="Text Placeholder 12">
            <a:extLst>
              <a:ext uri="{FF2B5EF4-FFF2-40B4-BE49-F238E27FC236}">
                <a16:creationId xmlns:a16="http://schemas.microsoft.com/office/drawing/2014/main" id="{39B6AC96-7BB8-4676-B243-388F57F36484}"/>
              </a:ext>
            </a:extLst>
          </p:cNvPr>
          <p:cNvSpPr>
            <a:spLocks noGrp="1"/>
          </p:cNvSpPr>
          <p:nvPr>
            <p:ph type="body" sz="quarter" idx="10" hasCustomPrompt="1"/>
          </p:nvPr>
        </p:nvSpPr>
        <p:spPr>
          <a:xfrm>
            <a:off x="2019300" y="3236966"/>
            <a:ext cx="3692525" cy="446087"/>
          </a:xfrm>
          <a:prstGeom prst="rect">
            <a:avLst/>
          </a:prstGeom>
        </p:spPr>
        <p:txBody>
          <a:bodyPr/>
          <a:lstStyle>
            <a:lvl1pPr algn="r">
              <a:defRPr sz="2000">
                <a:solidFill>
                  <a:schemeClr val="tx2"/>
                </a:solidFill>
                <a:latin typeface="+mj-lt"/>
              </a:defRPr>
            </a:lvl1pPr>
          </a:lstStyle>
          <a:p>
            <a:pPr lvl="0"/>
            <a:r>
              <a:rPr lang="en-US" dirty="0"/>
              <a:t>Subtitle</a:t>
            </a:r>
          </a:p>
        </p:txBody>
      </p:sp>
      <p:sp>
        <p:nvSpPr>
          <p:cNvPr id="15" name="Text Placeholder 14">
            <a:extLst>
              <a:ext uri="{FF2B5EF4-FFF2-40B4-BE49-F238E27FC236}">
                <a16:creationId xmlns:a16="http://schemas.microsoft.com/office/drawing/2014/main" id="{B25C07F6-4D07-4AE4-9360-2D76371D10AF}"/>
              </a:ext>
            </a:extLst>
          </p:cNvPr>
          <p:cNvSpPr>
            <a:spLocks noGrp="1"/>
          </p:cNvSpPr>
          <p:nvPr>
            <p:ph type="body" sz="quarter" idx="11" hasCustomPrompt="1"/>
          </p:nvPr>
        </p:nvSpPr>
        <p:spPr>
          <a:xfrm>
            <a:off x="3225800" y="4536866"/>
            <a:ext cx="2486025" cy="441325"/>
          </a:xfrm>
          <a:prstGeom prst="rect">
            <a:avLst/>
          </a:prstGeom>
        </p:spPr>
        <p:txBody>
          <a:bodyPr anchor="ctr"/>
          <a:lstStyle>
            <a:lvl1pPr algn="r">
              <a:defRPr lang="en-US" sz="1600" dirty="0">
                <a:solidFill>
                  <a:schemeClr val="tx2"/>
                </a:solidFill>
                <a:latin typeface="+mj-lt"/>
                <a:ea typeface="+mn-ea"/>
                <a:cs typeface="+mn-cs"/>
              </a:defRPr>
            </a:lvl1pPr>
          </a:lstStyle>
          <a:p>
            <a:pPr lvl="0"/>
            <a:r>
              <a:rPr lang="en-US" dirty="0"/>
              <a:t>Date</a:t>
            </a:r>
          </a:p>
        </p:txBody>
      </p:sp>
    </p:spTree>
    <p:extLst>
      <p:ext uri="{BB962C8B-B14F-4D97-AF65-F5344CB8AC3E}">
        <p14:creationId xmlns:p14="http://schemas.microsoft.com/office/powerpoint/2010/main" val="51130808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Divider">
    <p:spTree>
      <p:nvGrpSpPr>
        <p:cNvPr id="1" name=""/>
        <p:cNvGrpSpPr/>
        <p:nvPr/>
      </p:nvGrpSpPr>
      <p:grpSpPr>
        <a:xfrm>
          <a:off x="0" y="0"/>
          <a:ext cx="0" cy="0"/>
          <a:chOff x="0" y="0"/>
          <a:chExt cx="0" cy="0"/>
        </a:xfrm>
      </p:grpSpPr>
      <p:sp>
        <p:nvSpPr>
          <p:cNvPr id="2" name="Rectangle 1"/>
          <p:cNvSpPr/>
          <p:nvPr/>
        </p:nvSpPr>
        <p:spPr bwMode="auto">
          <a:xfrm>
            <a:off x="1" y="3121064"/>
            <a:ext cx="5276538" cy="3844973"/>
          </a:xfrm>
          <a:prstGeom prst="rect">
            <a:avLst/>
          </a:prstGeom>
          <a:solidFill>
            <a:schemeClr val="tx2"/>
          </a:solidFill>
          <a:ln w="12700" cap="flat" cmpd="sng" algn="ctr">
            <a:noFill/>
            <a:prstDash val="solid"/>
            <a:round/>
            <a:headEnd type="none" w="med" len="med"/>
            <a:tailEnd type="none" w="med" len="med"/>
          </a:ln>
          <a:effectLst/>
        </p:spPr>
        <p:txBody>
          <a:bodyPr vert="horz" wrap="square" lIns="82034" tIns="41017" rIns="82034" bIns="41017" numCol="1" rtlCol="0" anchor="ctr" anchorCtr="0" compatLnSpc="1">
            <a:prstTxWarp prst="textNoShape">
              <a:avLst/>
            </a:prstTxWarp>
          </a:bodyPr>
          <a:lstStyle/>
          <a:p>
            <a:pPr marL="0" marR="0" indent="0" algn="ctr" defTabSz="820351"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err="1">
              <a:ln>
                <a:noFill/>
              </a:ln>
              <a:solidFill>
                <a:schemeClr val="tx2"/>
              </a:solidFill>
              <a:effectLst/>
              <a:latin typeface="Century Gothic" panose="020B0502020202020204" pitchFamily="34" charset="0"/>
            </a:endParaRPr>
          </a:p>
        </p:txBody>
      </p:sp>
      <p:sp>
        <p:nvSpPr>
          <p:cNvPr id="6154" name="Rectangle 10"/>
          <p:cNvSpPr>
            <a:spLocks noGrp="1" noChangeArrowheads="1"/>
          </p:cNvSpPr>
          <p:nvPr>
            <p:ph type="subTitle" idx="1"/>
          </p:nvPr>
        </p:nvSpPr>
        <p:spPr bwMode="gray">
          <a:xfrm>
            <a:off x="869429" y="3359649"/>
            <a:ext cx="365125" cy="365760"/>
          </a:xfrm>
          <a:prstGeom prst="rect">
            <a:avLst/>
          </a:prstGeom>
          <a:solidFill>
            <a:schemeClr val="bg1"/>
          </a:solidFill>
          <a:ln>
            <a:solidFill>
              <a:schemeClr val="bg1"/>
            </a:solidFill>
          </a:ln>
        </p:spPr>
        <p:txBody>
          <a:bodyPr lIns="0" tIns="0" rIns="0" bIns="0" anchor="ctr"/>
          <a:lstStyle>
            <a:lvl1pPr marL="0" indent="0" algn="ctr">
              <a:buFontTx/>
              <a:buNone/>
              <a:defRPr sz="1600" b="1">
                <a:solidFill>
                  <a:schemeClr val="tx2"/>
                </a:solidFill>
                <a:latin typeface="Century Gothic" panose="020B0502020202020204" pitchFamily="34" charset="0"/>
              </a:defRPr>
            </a:lvl1pPr>
          </a:lstStyle>
          <a:p>
            <a:r>
              <a:rPr lang="en-US"/>
              <a:t>Click to edit Master subtitle style</a:t>
            </a:r>
            <a:endParaRPr lang="en-US" dirty="0"/>
          </a:p>
        </p:txBody>
      </p:sp>
      <p:sp>
        <p:nvSpPr>
          <p:cNvPr id="6153" name="Rectangle 9"/>
          <p:cNvSpPr>
            <a:spLocks noGrp="1" noChangeArrowheads="1"/>
          </p:cNvSpPr>
          <p:nvPr>
            <p:ph type="ctrTitle" hasCustomPrompt="1"/>
          </p:nvPr>
        </p:nvSpPr>
        <p:spPr bwMode="gray">
          <a:xfrm>
            <a:off x="1260433" y="3368279"/>
            <a:ext cx="3697210" cy="329046"/>
          </a:xfrm>
        </p:spPr>
        <p:txBody>
          <a:bodyPr wrap="square" anchor="t">
            <a:spAutoFit/>
          </a:bodyPr>
          <a:lstStyle>
            <a:lvl1pPr marL="0" indent="0" algn="l">
              <a:defRPr sz="1600" cap="none" baseline="0">
                <a:solidFill>
                  <a:schemeClr val="bg1"/>
                </a:solidFill>
              </a:defRPr>
            </a:lvl1pPr>
          </a:lstStyle>
          <a:p>
            <a:r>
              <a:rPr lang="en-US" dirty="0"/>
              <a:t>Click To Edit Master Title Style</a:t>
            </a:r>
          </a:p>
        </p:txBody>
      </p:sp>
      <p:pic>
        <p:nvPicPr>
          <p:cNvPr id="8" name="Picture 7">
            <a:extLst>
              <a:ext uri="{FF2B5EF4-FFF2-40B4-BE49-F238E27FC236}">
                <a16:creationId xmlns:a16="http://schemas.microsoft.com/office/drawing/2014/main" id="{C5F30B61-8DEB-4E63-9DFD-C8AD71323FB9}"/>
              </a:ext>
            </a:extLst>
          </p:cNvPr>
          <p:cNvPicPr>
            <a:picLocks noChangeAspect="1"/>
          </p:cNvPicPr>
          <p:nvPr/>
        </p:nvPicPr>
        <p:blipFill rotWithShape="1">
          <a:blip r:embed="rId2">
            <a:extLst>
              <a:ext uri="{28A0092B-C50C-407E-A947-70E740481C1C}">
                <a14:useLocalDpi xmlns:a14="http://schemas.microsoft.com/office/drawing/2010/main" val="0"/>
              </a:ext>
            </a:extLst>
          </a:blip>
          <a:srcRect l="10857" t="1025" r="4276"/>
          <a:stretch/>
        </p:blipFill>
        <p:spPr>
          <a:xfrm>
            <a:off x="5276539" y="0"/>
            <a:ext cx="3867461" cy="3121064"/>
          </a:xfrm>
          <a:prstGeom prst="rect">
            <a:avLst/>
          </a:prstGeom>
        </p:spPr>
      </p:pic>
    </p:spTree>
    <p:extLst>
      <p:ext uri="{BB962C8B-B14F-4D97-AF65-F5344CB8AC3E}">
        <p14:creationId xmlns:p14="http://schemas.microsoft.com/office/powerpoint/2010/main" val="887127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able of Conten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5F30B61-8DEB-4E63-9DFD-C8AD71323FB9}"/>
              </a:ext>
            </a:extLst>
          </p:cNvPr>
          <p:cNvPicPr>
            <a:picLocks noChangeAspect="1"/>
          </p:cNvPicPr>
          <p:nvPr/>
        </p:nvPicPr>
        <p:blipFill rotWithShape="1">
          <a:blip r:embed="rId2">
            <a:extLst>
              <a:ext uri="{28A0092B-C50C-407E-A947-70E740481C1C}">
                <a14:useLocalDpi xmlns:a14="http://schemas.microsoft.com/office/drawing/2010/main" val="0"/>
              </a:ext>
            </a:extLst>
          </a:blip>
          <a:srcRect l="10857" t="1025" r="4276" b="6667"/>
          <a:stretch/>
        </p:blipFill>
        <p:spPr>
          <a:xfrm>
            <a:off x="0" y="0"/>
            <a:ext cx="9144000" cy="6858000"/>
          </a:xfrm>
          <a:prstGeom prst="rect">
            <a:avLst/>
          </a:prstGeom>
        </p:spPr>
      </p:pic>
      <p:sp>
        <p:nvSpPr>
          <p:cNvPr id="2" name="Rectangle 1"/>
          <p:cNvSpPr/>
          <p:nvPr/>
        </p:nvSpPr>
        <p:spPr bwMode="auto">
          <a:xfrm>
            <a:off x="3867462" y="0"/>
            <a:ext cx="5276538" cy="6858000"/>
          </a:xfrm>
          <a:prstGeom prst="rect">
            <a:avLst/>
          </a:prstGeom>
          <a:solidFill>
            <a:schemeClr val="bg1">
              <a:alpha val="79000"/>
            </a:schemeClr>
          </a:solidFill>
          <a:ln w="9525" cap="flat" cmpd="sng" algn="ctr">
            <a:noFill/>
            <a:prstDash val="solid"/>
            <a:round/>
            <a:headEnd type="none" w="med" len="med"/>
            <a:tailEnd type="none" w="med" len="med"/>
          </a:ln>
          <a:effectLst/>
        </p:spPr>
        <p:txBody>
          <a:bodyPr vert="horz" wrap="square" lIns="82034" tIns="41017" rIns="82034" bIns="41017" numCol="1" rtlCol="0" anchor="ctr" anchorCtr="0" compatLnSpc="1">
            <a:prstTxWarp prst="textNoShape">
              <a:avLst/>
            </a:prstTxWarp>
          </a:bodyPr>
          <a:lstStyle/>
          <a:p>
            <a:pPr marL="0" marR="0" indent="0" algn="ctr" defTabSz="820351"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err="1">
              <a:ln>
                <a:noFill/>
              </a:ln>
              <a:solidFill>
                <a:schemeClr val="tx2"/>
              </a:solidFill>
              <a:effectLst/>
              <a:latin typeface="Century Gothic" panose="020B0502020202020204" pitchFamily="34" charset="0"/>
            </a:endParaRPr>
          </a:p>
        </p:txBody>
      </p:sp>
      <p:sp>
        <p:nvSpPr>
          <p:cNvPr id="6153" name="Rectangle 9"/>
          <p:cNvSpPr>
            <a:spLocks noGrp="1" noChangeArrowheads="1"/>
          </p:cNvSpPr>
          <p:nvPr>
            <p:ph type="ctrTitle" hasCustomPrompt="1"/>
          </p:nvPr>
        </p:nvSpPr>
        <p:spPr bwMode="gray">
          <a:xfrm>
            <a:off x="4452884" y="499911"/>
            <a:ext cx="3697210" cy="329046"/>
          </a:xfrm>
          <a:noFill/>
        </p:spPr>
        <p:txBody>
          <a:bodyPr wrap="square" anchor="t">
            <a:spAutoFit/>
          </a:bodyPr>
          <a:lstStyle>
            <a:lvl1pPr marL="0" indent="0" algn="l">
              <a:defRPr sz="1600" cap="none" baseline="0">
                <a:solidFill>
                  <a:schemeClr val="tx2"/>
                </a:solidFill>
              </a:defRPr>
            </a:lvl1pPr>
          </a:lstStyle>
          <a:p>
            <a:r>
              <a:rPr lang="en-US" dirty="0"/>
              <a:t>TABLE OF CONTENTS</a:t>
            </a:r>
          </a:p>
        </p:txBody>
      </p:sp>
    </p:spTree>
    <p:extLst>
      <p:ext uri="{BB962C8B-B14F-4D97-AF65-F5344CB8AC3E}">
        <p14:creationId xmlns:p14="http://schemas.microsoft.com/office/powerpoint/2010/main" val="287231395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Blank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9584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18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7"/>
            <a:ext cx="7772400" cy="1500186"/>
          </a:xfrm>
          <a:prstGeom prst="rect">
            <a:avLst/>
          </a:prstGeom>
        </p:spPr>
        <p:txBody>
          <a:bodyPr lIns="82026" tIns="41012" rIns="82026" bIns="41012" anchor="b"/>
          <a:lstStyle>
            <a:lvl1pPr marL="0" indent="0">
              <a:buNone/>
              <a:defRPr sz="1800">
                <a:latin typeface="Century Gothic" panose="020B0502020202020204" pitchFamily="34" charset="0"/>
              </a:defRPr>
            </a:lvl1pPr>
            <a:lvl2pPr marL="410127" indent="0">
              <a:buNone/>
              <a:defRPr sz="1600"/>
            </a:lvl2pPr>
            <a:lvl3pPr marL="820256" indent="0">
              <a:buNone/>
              <a:defRPr sz="1400"/>
            </a:lvl3pPr>
            <a:lvl4pPr marL="1230384" indent="0">
              <a:buNone/>
              <a:defRPr sz="1300"/>
            </a:lvl4pPr>
            <a:lvl5pPr marL="1640511" indent="0">
              <a:buNone/>
              <a:defRPr sz="1300"/>
            </a:lvl5pPr>
            <a:lvl6pPr marL="2050641" indent="0">
              <a:buNone/>
              <a:defRPr sz="1300"/>
            </a:lvl6pPr>
            <a:lvl7pPr marL="2460768" indent="0">
              <a:buNone/>
              <a:defRPr sz="1300"/>
            </a:lvl7pPr>
            <a:lvl8pPr marL="2870895" indent="0">
              <a:buNone/>
              <a:defRPr sz="1300"/>
            </a:lvl8pPr>
            <a:lvl9pPr marL="3281022" indent="0">
              <a:buNone/>
              <a:defRPr sz="1300"/>
            </a:lvl9pPr>
          </a:lstStyle>
          <a:p>
            <a:pPr lvl="0"/>
            <a:r>
              <a:rPr lang="en-US"/>
              <a:t>Click to edit Master text styles</a:t>
            </a:r>
          </a:p>
        </p:txBody>
      </p:sp>
    </p:spTree>
    <p:extLst>
      <p:ext uri="{BB962C8B-B14F-4D97-AF65-F5344CB8AC3E}">
        <p14:creationId xmlns:p14="http://schemas.microsoft.com/office/powerpoint/2010/main" val="173722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Section Divi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ACAF53-E75B-412E-BE4C-2DA88C9CF47D}"/>
              </a:ext>
            </a:extLst>
          </p:cNvPr>
          <p:cNvSpPr/>
          <p:nvPr/>
        </p:nvSpPr>
        <p:spPr bwMode="auto">
          <a:xfrm>
            <a:off x="0" y="2148067"/>
            <a:ext cx="2887980" cy="169183"/>
          </a:xfrm>
          <a:prstGeom prst="rect">
            <a:avLst/>
          </a:prstGeom>
          <a:solidFill>
            <a:schemeClr val="tx2"/>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err="1">
              <a:ln>
                <a:noFill/>
              </a:ln>
              <a:solidFill>
                <a:schemeClr val="bg1"/>
              </a:solidFill>
              <a:effectLst/>
              <a:latin typeface="Century Gothic" panose="020B0502020202020204" pitchFamily="34" charset="0"/>
            </a:endParaRPr>
          </a:p>
        </p:txBody>
      </p:sp>
      <p:sp>
        <p:nvSpPr>
          <p:cNvPr id="16" name="Rectangle 15">
            <a:extLst>
              <a:ext uri="{FF2B5EF4-FFF2-40B4-BE49-F238E27FC236}">
                <a16:creationId xmlns:a16="http://schemas.microsoft.com/office/drawing/2014/main" id="{15E67182-98E7-479D-8F22-470DF88BF6DB}"/>
              </a:ext>
            </a:extLst>
          </p:cNvPr>
          <p:cNvSpPr/>
          <p:nvPr/>
        </p:nvSpPr>
        <p:spPr bwMode="auto">
          <a:xfrm>
            <a:off x="4081730" y="2521932"/>
            <a:ext cx="980539" cy="980539"/>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err="1">
              <a:ln>
                <a:noFill/>
              </a:ln>
              <a:solidFill>
                <a:schemeClr val="bg1"/>
              </a:solidFill>
              <a:effectLst/>
              <a:latin typeface="Century Gothic" panose="020B0502020202020204"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6451" y="2616600"/>
            <a:ext cx="731098" cy="803854"/>
          </a:xfrm>
          <a:prstGeom prst="rect">
            <a:avLst/>
          </a:prstGeom>
          <a:ln w="57150">
            <a:noFill/>
          </a:ln>
        </p:spPr>
      </p:pic>
      <p:sp>
        <p:nvSpPr>
          <p:cNvPr id="6153" name="Rectangle 9"/>
          <p:cNvSpPr>
            <a:spLocks noGrp="1" noChangeArrowheads="1"/>
          </p:cNvSpPr>
          <p:nvPr>
            <p:ph type="ctrTitle" hasCustomPrompt="1"/>
          </p:nvPr>
        </p:nvSpPr>
        <p:spPr bwMode="gray">
          <a:xfrm>
            <a:off x="1645066" y="3636966"/>
            <a:ext cx="5853869" cy="513712"/>
          </a:xfrm>
          <a:solidFill>
            <a:schemeClr val="bg1"/>
          </a:solidFill>
        </p:spPr>
        <p:txBody>
          <a:bodyPr wrap="square" anchor="t">
            <a:spAutoFit/>
          </a:bodyPr>
          <a:lstStyle>
            <a:lvl1pPr algn="ctr">
              <a:defRPr sz="2800" b="1" cap="none" baseline="0">
                <a:solidFill>
                  <a:schemeClr val="tx2"/>
                </a:solidFill>
              </a:defRPr>
            </a:lvl1pPr>
          </a:lstStyle>
          <a:p>
            <a:r>
              <a:rPr lang="en-US" dirty="0"/>
              <a:t>Click To Edit Master Title Style</a:t>
            </a:r>
          </a:p>
        </p:txBody>
      </p:sp>
      <p:sp>
        <p:nvSpPr>
          <p:cNvPr id="27" name="Rectangle 26">
            <a:extLst>
              <a:ext uri="{FF2B5EF4-FFF2-40B4-BE49-F238E27FC236}">
                <a16:creationId xmlns:a16="http://schemas.microsoft.com/office/drawing/2014/main" id="{FB72602E-2428-48A4-B7ED-CA430C115414}"/>
              </a:ext>
            </a:extLst>
          </p:cNvPr>
          <p:cNvSpPr/>
          <p:nvPr/>
        </p:nvSpPr>
        <p:spPr bwMode="auto">
          <a:xfrm>
            <a:off x="6256020" y="4625341"/>
            <a:ext cx="2887980" cy="169183"/>
          </a:xfrm>
          <a:prstGeom prst="rect">
            <a:avLst/>
          </a:prstGeom>
          <a:solidFill>
            <a:schemeClr val="tx2"/>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err="1">
              <a:ln>
                <a:noFill/>
              </a:ln>
              <a:solidFill>
                <a:schemeClr val="bg1"/>
              </a:solidFill>
              <a:effectLst/>
              <a:latin typeface="Century Gothic" panose="020B0502020202020204" pitchFamily="34" charset="0"/>
            </a:endParaRPr>
          </a:p>
        </p:txBody>
      </p:sp>
      <p:sp>
        <p:nvSpPr>
          <p:cNvPr id="7" name="Rectangle 6">
            <a:extLst>
              <a:ext uri="{FF2B5EF4-FFF2-40B4-BE49-F238E27FC236}">
                <a16:creationId xmlns:a16="http://schemas.microsoft.com/office/drawing/2014/main" id="{BB157C26-AA15-4183-8D09-97B87B8F1E39}"/>
              </a:ext>
            </a:extLst>
          </p:cNvPr>
          <p:cNvSpPr/>
          <p:nvPr userDrawn="1"/>
        </p:nvSpPr>
        <p:spPr bwMode="auto">
          <a:xfrm>
            <a:off x="0" y="2148067"/>
            <a:ext cx="2887980" cy="169183"/>
          </a:xfrm>
          <a:prstGeom prst="rect">
            <a:avLst/>
          </a:prstGeom>
          <a:solidFill>
            <a:schemeClr val="tx2"/>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err="1">
              <a:ln>
                <a:noFill/>
              </a:ln>
              <a:solidFill>
                <a:schemeClr val="bg1"/>
              </a:solidFill>
              <a:effectLst/>
              <a:latin typeface="Century Gothic" panose="020B0502020202020204" pitchFamily="34" charset="0"/>
            </a:endParaRPr>
          </a:p>
        </p:txBody>
      </p:sp>
      <p:sp>
        <p:nvSpPr>
          <p:cNvPr id="9" name="Rectangle 8">
            <a:extLst>
              <a:ext uri="{FF2B5EF4-FFF2-40B4-BE49-F238E27FC236}">
                <a16:creationId xmlns:a16="http://schemas.microsoft.com/office/drawing/2014/main" id="{3830DBCB-ED6B-4053-911A-4F9C9A7B2F2C}"/>
              </a:ext>
            </a:extLst>
          </p:cNvPr>
          <p:cNvSpPr/>
          <p:nvPr userDrawn="1"/>
        </p:nvSpPr>
        <p:spPr bwMode="auto">
          <a:xfrm>
            <a:off x="4081730" y="2521932"/>
            <a:ext cx="980539" cy="980539"/>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err="1">
              <a:ln>
                <a:noFill/>
              </a:ln>
              <a:solidFill>
                <a:schemeClr val="bg1"/>
              </a:solidFill>
              <a:effectLst/>
              <a:latin typeface="Century Gothic" panose="020B0502020202020204" pitchFamily="34" charset="0"/>
            </a:endParaRPr>
          </a:p>
        </p:txBody>
      </p:sp>
      <p:pic>
        <p:nvPicPr>
          <p:cNvPr id="10" name="Picture 9">
            <a:extLst>
              <a:ext uri="{FF2B5EF4-FFF2-40B4-BE49-F238E27FC236}">
                <a16:creationId xmlns:a16="http://schemas.microsoft.com/office/drawing/2014/main" id="{41B9BC91-DA3B-4E35-B8DB-EAFDCED88E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06451" y="2459022"/>
            <a:ext cx="731098" cy="803854"/>
          </a:xfrm>
          <a:prstGeom prst="rect">
            <a:avLst/>
          </a:prstGeom>
          <a:ln w="57150">
            <a:noFill/>
          </a:ln>
        </p:spPr>
      </p:pic>
      <p:sp>
        <p:nvSpPr>
          <p:cNvPr id="12" name="Rectangle 11">
            <a:extLst>
              <a:ext uri="{FF2B5EF4-FFF2-40B4-BE49-F238E27FC236}">
                <a16:creationId xmlns:a16="http://schemas.microsoft.com/office/drawing/2014/main" id="{383851D0-8EB5-439E-8113-88CC66B3A628}"/>
              </a:ext>
            </a:extLst>
          </p:cNvPr>
          <p:cNvSpPr/>
          <p:nvPr userDrawn="1"/>
        </p:nvSpPr>
        <p:spPr bwMode="auto">
          <a:xfrm>
            <a:off x="6256020" y="4625341"/>
            <a:ext cx="2887980" cy="169183"/>
          </a:xfrm>
          <a:prstGeom prst="rect">
            <a:avLst/>
          </a:prstGeom>
          <a:solidFill>
            <a:schemeClr val="tx2"/>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err="1">
              <a:ln>
                <a:noFill/>
              </a:ln>
              <a:solidFill>
                <a:schemeClr val="bg1"/>
              </a:solidFill>
              <a:effectLst/>
              <a:latin typeface="Century Gothic" panose="020B0502020202020204" pitchFamily="34" charset="0"/>
            </a:endParaRPr>
          </a:p>
        </p:txBody>
      </p:sp>
    </p:spTree>
    <p:extLst>
      <p:ext uri="{BB962C8B-B14F-4D97-AF65-F5344CB8AC3E}">
        <p14:creationId xmlns:p14="http://schemas.microsoft.com/office/powerpoint/2010/main" val="3324532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6D269B-7D65-458F-9997-CDF2AFB99650}"/>
              </a:ext>
            </a:extLst>
          </p:cNvPr>
          <p:cNvSpPr>
            <a:spLocks noGrp="1"/>
          </p:cNvSpPr>
          <p:nvPr>
            <p:ph type="sldNum" sz="quarter" idx="4"/>
          </p:nvPr>
        </p:nvSpPr>
        <p:spPr>
          <a:xfrm>
            <a:off x="8652294" y="6601651"/>
            <a:ext cx="411919" cy="256349"/>
          </a:xfrm>
          <a:prstGeom prst="rect">
            <a:avLst/>
          </a:prstGeom>
          <a:ln>
            <a:noFill/>
          </a:ln>
        </p:spPr>
        <p:txBody>
          <a:bodyPr vert="horz" lIns="91440" tIns="45720" rIns="91440" bIns="45720" rtlCol="0" anchor="ctr"/>
          <a:lstStyle>
            <a:lvl1pPr algn="r">
              <a:defRPr sz="800">
                <a:solidFill>
                  <a:schemeClr val="tx1"/>
                </a:solidFill>
                <a:latin typeface="+mj-lt"/>
              </a:defRPr>
            </a:lvl1pPr>
          </a:lstStyle>
          <a:p>
            <a:fld id="{EAFB3C29-4469-4ECE-A8ED-D40B5AD31533}" type="slidenum">
              <a:rPr lang="en-US" smtClean="0"/>
              <a:pPr/>
              <a:t>‹#›</a:t>
            </a:fld>
            <a:endParaRPr lang="en-US"/>
          </a:p>
        </p:txBody>
      </p:sp>
      <p:sp>
        <p:nvSpPr>
          <p:cNvPr id="5" name="Rectangle 2">
            <a:extLst>
              <a:ext uri="{FF2B5EF4-FFF2-40B4-BE49-F238E27FC236}">
                <a16:creationId xmlns:a16="http://schemas.microsoft.com/office/drawing/2014/main" id="{937DACA8-F8B0-413F-810C-A7F5FA54B5F7}"/>
              </a:ext>
            </a:extLst>
          </p:cNvPr>
          <p:cNvSpPr>
            <a:spLocks noGrp="1" noChangeArrowheads="1"/>
          </p:cNvSpPr>
          <p:nvPr>
            <p:ph type="title"/>
          </p:nvPr>
        </p:nvSpPr>
        <p:spPr bwMode="auto">
          <a:xfrm>
            <a:off x="713678" y="119665"/>
            <a:ext cx="8430328" cy="533649"/>
          </a:xfrm>
          <a:prstGeom prst="rect">
            <a:avLst/>
          </a:prstGeom>
          <a:solidFill>
            <a:schemeClr val="tx2"/>
          </a:solidFill>
          <a:ln w="9525">
            <a:noFill/>
            <a:miter lim="800000"/>
            <a:headEnd/>
            <a:tailEnd/>
          </a:ln>
          <a:effectLst/>
        </p:spPr>
        <p:txBody>
          <a:bodyPr vert="horz" wrap="square" lIns="82026" tIns="41012" rIns="41017" bIns="41012" numCol="1" anchor="b"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3627520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3678" y="119665"/>
            <a:ext cx="8430328" cy="533649"/>
          </a:xfrm>
          <a:prstGeom prst="rect">
            <a:avLst/>
          </a:prstGeom>
          <a:solidFill>
            <a:schemeClr val="tx2"/>
          </a:solidFill>
          <a:ln w="9525">
            <a:noFill/>
            <a:miter lim="800000"/>
            <a:headEnd/>
            <a:tailEnd/>
          </a:ln>
          <a:effectLst/>
        </p:spPr>
        <p:txBody>
          <a:bodyPr vert="horz" wrap="square" lIns="82026" tIns="41012" rIns="41017" bIns="41012" numCol="1" anchor="b" anchorCtr="0" compatLnSpc="1">
            <a:prstTxWarp prst="textNoShape">
              <a:avLst/>
            </a:prstTxWarp>
          </a:bodyPr>
          <a:lstStyle/>
          <a:p>
            <a:pPr lvl="0"/>
            <a:endParaRPr lang="en-US" dirty="0"/>
          </a:p>
        </p:txBody>
      </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3817" y="123693"/>
            <a:ext cx="481686" cy="529621"/>
          </a:xfrm>
          <a:prstGeom prst="rect">
            <a:avLst/>
          </a:prstGeom>
          <a:ln w="57150">
            <a:solidFill>
              <a:schemeClr val="bg1"/>
            </a:solidFill>
          </a:ln>
        </p:spPr>
      </p:pic>
      <p:sp>
        <p:nvSpPr>
          <p:cNvPr id="11" name="Rectangle 7"/>
          <p:cNvSpPr>
            <a:spLocks noChangeArrowheads="1"/>
          </p:cNvSpPr>
          <p:nvPr/>
        </p:nvSpPr>
        <p:spPr bwMode="auto">
          <a:xfrm>
            <a:off x="707829" y="3"/>
            <a:ext cx="8436177" cy="111760"/>
          </a:xfrm>
          <a:prstGeom prst="rect">
            <a:avLst/>
          </a:prstGeom>
          <a:solidFill>
            <a:schemeClr val="accent1">
              <a:lumMod val="60000"/>
              <a:lumOff val="40000"/>
            </a:schemeClr>
          </a:solidFill>
          <a:ln w="9525">
            <a:noFill/>
            <a:miter lim="800000"/>
            <a:headEnd/>
            <a:tailEnd/>
          </a:ln>
          <a:effectLst/>
        </p:spPr>
        <p:txBody>
          <a:bodyPr wrap="none" lIns="91403" tIns="45701" rIns="91403" bIns="45701" anchor="ctr"/>
          <a:lstStyle/>
          <a:p>
            <a:endParaRPr lang="en-US"/>
          </a:p>
        </p:txBody>
      </p:sp>
      <p:sp>
        <p:nvSpPr>
          <p:cNvPr id="3" name="Slide Number Placeholder 2"/>
          <p:cNvSpPr>
            <a:spLocks noGrp="1"/>
          </p:cNvSpPr>
          <p:nvPr>
            <p:ph type="sldNum" sz="quarter" idx="4"/>
          </p:nvPr>
        </p:nvSpPr>
        <p:spPr>
          <a:xfrm>
            <a:off x="8617790" y="6601651"/>
            <a:ext cx="446424" cy="256349"/>
          </a:xfrm>
          <a:prstGeom prst="rect">
            <a:avLst/>
          </a:prstGeom>
          <a:ln>
            <a:noFill/>
          </a:ln>
        </p:spPr>
        <p:txBody>
          <a:bodyPr vert="horz" lIns="91440" tIns="45720" rIns="91440" bIns="45720" rtlCol="0" anchor="ctr"/>
          <a:lstStyle>
            <a:lvl1pPr algn="r">
              <a:defRPr sz="800">
                <a:solidFill>
                  <a:schemeClr val="tx1"/>
                </a:solidFill>
                <a:latin typeface="+mj-lt"/>
              </a:defRPr>
            </a:lvl1pPr>
          </a:lstStyle>
          <a:p>
            <a:fld id="{EAFB3C29-4469-4ECE-A8ED-D40B5AD31533}" type="slidenum">
              <a:rPr lang="en-US" smtClean="0"/>
              <a:pPr/>
              <a:t>‹#›</a:t>
            </a:fld>
            <a:endParaRPr lang="en-US"/>
          </a:p>
        </p:txBody>
      </p:sp>
      <p:sp>
        <p:nvSpPr>
          <p:cNvPr id="9" name="Rectangle 7">
            <a:extLst>
              <a:ext uri="{FF2B5EF4-FFF2-40B4-BE49-F238E27FC236}">
                <a16:creationId xmlns:a16="http://schemas.microsoft.com/office/drawing/2014/main" id="{3226B6FC-5F14-4B46-9AC0-6594B6DB1890}"/>
              </a:ext>
            </a:extLst>
          </p:cNvPr>
          <p:cNvSpPr>
            <a:spLocks noChangeArrowheads="1"/>
          </p:cNvSpPr>
          <p:nvPr/>
        </p:nvSpPr>
        <p:spPr bwMode="auto">
          <a:xfrm>
            <a:off x="713678" y="3"/>
            <a:ext cx="8430328" cy="111760"/>
          </a:xfrm>
          <a:prstGeom prst="rect">
            <a:avLst/>
          </a:prstGeom>
          <a:solidFill>
            <a:schemeClr val="accent1"/>
          </a:solidFill>
          <a:ln w="9525">
            <a:noFill/>
            <a:miter lim="800000"/>
            <a:headEnd/>
            <a:tailEnd/>
          </a:ln>
          <a:effectLst/>
        </p:spPr>
        <p:txBody>
          <a:bodyPr wrap="none" lIns="91403" tIns="45701" rIns="91403" bIns="45701" anchor="ctr"/>
          <a:lstStyle/>
          <a:p>
            <a:endParaRPr lang="en-US"/>
          </a:p>
        </p:txBody>
      </p:sp>
    </p:spTree>
    <p:extLst>
      <p:ext uri="{BB962C8B-B14F-4D97-AF65-F5344CB8AC3E}">
        <p14:creationId xmlns:p14="http://schemas.microsoft.com/office/powerpoint/2010/main" val="143798325"/>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Lst>
  <p:hf hdr="0" ftr="0" dt="0"/>
  <p:txStyles>
    <p:titleStyle>
      <a:lvl1pPr marL="164050" algn="l" rtl="0" eaLnBrk="1" fontAlgn="base" hangingPunct="1">
        <a:spcBef>
          <a:spcPct val="0"/>
        </a:spcBef>
        <a:spcAft>
          <a:spcPct val="0"/>
        </a:spcAft>
        <a:defRPr sz="1600" b="1" cap="none" baseline="0">
          <a:solidFill>
            <a:schemeClr val="bg1"/>
          </a:solidFill>
          <a:latin typeface="Century Gothic" panose="020B0502020202020204" pitchFamily="34" charset="0"/>
          <a:ea typeface="+mj-ea"/>
          <a:cs typeface="+mj-cs"/>
        </a:defRPr>
      </a:lvl1pPr>
      <a:lvl2pPr algn="ctr" rtl="0" eaLnBrk="1" fontAlgn="base" hangingPunct="1">
        <a:spcBef>
          <a:spcPct val="0"/>
        </a:spcBef>
        <a:spcAft>
          <a:spcPct val="0"/>
        </a:spcAft>
        <a:defRPr sz="1800" b="1">
          <a:solidFill>
            <a:schemeClr val="tx2"/>
          </a:solidFill>
          <a:latin typeface="Arial" charset="0"/>
        </a:defRPr>
      </a:lvl2pPr>
      <a:lvl3pPr algn="ctr" rtl="0" eaLnBrk="1" fontAlgn="base" hangingPunct="1">
        <a:spcBef>
          <a:spcPct val="0"/>
        </a:spcBef>
        <a:spcAft>
          <a:spcPct val="0"/>
        </a:spcAft>
        <a:defRPr sz="1800" b="1">
          <a:solidFill>
            <a:schemeClr val="tx2"/>
          </a:solidFill>
          <a:latin typeface="Arial" charset="0"/>
        </a:defRPr>
      </a:lvl3pPr>
      <a:lvl4pPr algn="ctr" rtl="0" eaLnBrk="1" fontAlgn="base" hangingPunct="1">
        <a:spcBef>
          <a:spcPct val="0"/>
        </a:spcBef>
        <a:spcAft>
          <a:spcPct val="0"/>
        </a:spcAft>
        <a:defRPr sz="1800" b="1">
          <a:solidFill>
            <a:schemeClr val="tx2"/>
          </a:solidFill>
          <a:latin typeface="Arial" charset="0"/>
        </a:defRPr>
      </a:lvl4pPr>
      <a:lvl5pPr algn="ctr" rtl="0" eaLnBrk="1" fontAlgn="base" hangingPunct="1">
        <a:spcBef>
          <a:spcPct val="0"/>
        </a:spcBef>
        <a:spcAft>
          <a:spcPct val="0"/>
        </a:spcAft>
        <a:defRPr sz="1800" b="1">
          <a:solidFill>
            <a:schemeClr val="tx2"/>
          </a:solidFill>
          <a:latin typeface="Arial" charset="0"/>
        </a:defRPr>
      </a:lvl5pPr>
      <a:lvl6pPr marL="410127" algn="ctr" rtl="0" eaLnBrk="1" fontAlgn="base" hangingPunct="1">
        <a:spcBef>
          <a:spcPct val="0"/>
        </a:spcBef>
        <a:spcAft>
          <a:spcPct val="0"/>
        </a:spcAft>
        <a:defRPr sz="1800" b="1">
          <a:solidFill>
            <a:schemeClr val="tx2"/>
          </a:solidFill>
          <a:latin typeface="Arial" charset="0"/>
        </a:defRPr>
      </a:lvl6pPr>
      <a:lvl7pPr marL="820256" algn="ctr" rtl="0" eaLnBrk="1" fontAlgn="base" hangingPunct="1">
        <a:spcBef>
          <a:spcPct val="0"/>
        </a:spcBef>
        <a:spcAft>
          <a:spcPct val="0"/>
        </a:spcAft>
        <a:defRPr sz="1800" b="1">
          <a:solidFill>
            <a:schemeClr val="tx2"/>
          </a:solidFill>
          <a:latin typeface="Arial" charset="0"/>
        </a:defRPr>
      </a:lvl7pPr>
      <a:lvl8pPr marL="1230384" algn="ctr" rtl="0" eaLnBrk="1" fontAlgn="base" hangingPunct="1">
        <a:spcBef>
          <a:spcPct val="0"/>
        </a:spcBef>
        <a:spcAft>
          <a:spcPct val="0"/>
        </a:spcAft>
        <a:defRPr sz="1800" b="1">
          <a:solidFill>
            <a:schemeClr val="tx2"/>
          </a:solidFill>
          <a:latin typeface="Arial" charset="0"/>
        </a:defRPr>
      </a:lvl8pPr>
      <a:lvl9pPr marL="1640511" algn="ctr" rtl="0" eaLnBrk="1" fontAlgn="base" hangingPunct="1">
        <a:spcBef>
          <a:spcPct val="0"/>
        </a:spcBef>
        <a:spcAft>
          <a:spcPct val="0"/>
        </a:spcAft>
        <a:defRPr sz="1800" b="1">
          <a:solidFill>
            <a:schemeClr val="tx2"/>
          </a:solidFill>
          <a:latin typeface="Arial" charset="0"/>
        </a:defRPr>
      </a:lvl9pPr>
    </p:titleStyle>
    <p:bodyStyle>
      <a:lvl1pPr marL="0" indent="0" algn="l" rtl="0" eaLnBrk="1" fontAlgn="base" hangingPunct="1">
        <a:spcBef>
          <a:spcPct val="20000"/>
        </a:spcBef>
        <a:spcAft>
          <a:spcPct val="0"/>
        </a:spcAft>
        <a:buNone/>
        <a:defRPr sz="800">
          <a:solidFill>
            <a:schemeClr val="tx1"/>
          </a:solidFill>
          <a:latin typeface="Arial Narrow" pitchFamily="34" charset="0"/>
          <a:ea typeface="+mn-ea"/>
          <a:cs typeface="+mn-cs"/>
        </a:defRPr>
      </a:lvl1pPr>
      <a:lvl2pPr marL="666457" indent="-256330" algn="l" rtl="0" eaLnBrk="1" fontAlgn="base" hangingPunct="1">
        <a:spcBef>
          <a:spcPct val="20000"/>
        </a:spcBef>
        <a:spcAft>
          <a:spcPct val="0"/>
        </a:spcAft>
        <a:buChar char="–"/>
        <a:defRPr sz="1100">
          <a:solidFill>
            <a:schemeClr val="tx1"/>
          </a:solidFill>
          <a:latin typeface="+mn-lt"/>
        </a:defRPr>
      </a:lvl2pPr>
      <a:lvl3pPr marL="1025321" indent="-205063" algn="l" rtl="0" eaLnBrk="1" fontAlgn="base" hangingPunct="1">
        <a:spcBef>
          <a:spcPct val="20000"/>
        </a:spcBef>
        <a:spcAft>
          <a:spcPct val="0"/>
        </a:spcAft>
        <a:buChar char="•"/>
        <a:defRPr sz="1100">
          <a:solidFill>
            <a:schemeClr val="tx1"/>
          </a:solidFill>
          <a:latin typeface="+mn-lt"/>
        </a:defRPr>
      </a:lvl3pPr>
      <a:lvl4pPr marL="1435449" indent="-205063" algn="l" rtl="0" eaLnBrk="1" fontAlgn="base" hangingPunct="1">
        <a:spcBef>
          <a:spcPct val="20000"/>
        </a:spcBef>
        <a:spcAft>
          <a:spcPct val="0"/>
        </a:spcAft>
        <a:buChar char="–"/>
        <a:defRPr sz="1100">
          <a:solidFill>
            <a:schemeClr val="tx1"/>
          </a:solidFill>
          <a:latin typeface="+mn-lt"/>
        </a:defRPr>
      </a:lvl4pPr>
      <a:lvl5pPr marL="1845574" indent="-205063" algn="l" rtl="0" eaLnBrk="1" fontAlgn="base" hangingPunct="1">
        <a:spcBef>
          <a:spcPct val="20000"/>
        </a:spcBef>
        <a:spcAft>
          <a:spcPct val="0"/>
        </a:spcAft>
        <a:buChar char="»"/>
        <a:defRPr sz="1100">
          <a:solidFill>
            <a:schemeClr val="tx1"/>
          </a:solidFill>
          <a:latin typeface="+mn-lt"/>
        </a:defRPr>
      </a:lvl5pPr>
      <a:lvl6pPr marL="2255703" indent="-205063" algn="l" rtl="0" eaLnBrk="1" fontAlgn="base" hangingPunct="1">
        <a:spcBef>
          <a:spcPct val="20000"/>
        </a:spcBef>
        <a:spcAft>
          <a:spcPct val="0"/>
        </a:spcAft>
        <a:buChar char="»"/>
        <a:defRPr sz="1100">
          <a:solidFill>
            <a:schemeClr val="tx1"/>
          </a:solidFill>
          <a:latin typeface="+mn-lt"/>
        </a:defRPr>
      </a:lvl6pPr>
      <a:lvl7pPr marL="2665833" indent="-205063" algn="l" rtl="0" eaLnBrk="1" fontAlgn="base" hangingPunct="1">
        <a:spcBef>
          <a:spcPct val="20000"/>
        </a:spcBef>
        <a:spcAft>
          <a:spcPct val="0"/>
        </a:spcAft>
        <a:buChar char="»"/>
        <a:defRPr sz="1100">
          <a:solidFill>
            <a:schemeClr val="tx1"/>
          </a:solidFill>
          <a:latin typeface="+mn-lt"/>
        </a:defRPr>
      </a:lvl7pPr>
      <a:lvl8pPr marL="3075959" indent="-205063" algn="l" rtl="0" eaLnBrk="1" fontAlgn="base" hangingPunct="1">
        <a:spcBef>
          <a:spcPct val="20000"/>
        </a:spcBef>
        <a:spcAft>
          <a:spcPct val="0"/>
        </a:spcAft>
        <a:buChar char="»"/>
        <a:defRPr sz="1100">
          <a:solidFill>
            <a:schemeClr val="tx1"/>
          </a:solidFill>
          <a:latin typeface="+mn-lt"/>
        </a:defRPr>
      </a:lvl8pPr>
      <a:lvl9pPr marL="3486088" indent="-205063" algn="l" rtl="0" eaLnBrk="1" fontAlgn="base" hangingPunct="1">
        <a:spcBef>
          <a:spcPct val="20000"/>
        </a:spcBef>
        <a:spcAft>
          <a:spcPct val="0"/>
        </a:spcAft>
        <a:buChar char="»"/>
        <a:defRPr sz="1100">
          <a:solidFill>
            <a:schemeClr val="tx1"/>
          </a:solidFill>
          <a:latin typeface="+mn-lt"/>
        </a:defRPr>
      </a:lvl9pPr>
    </p:bodyStyle>
    <p:otherStyle>
      <a:defPPr>
        <a:defRPr lang="en-US"/>
      </a:defPPr>
      <a:lvl1pPr marL="0" algn="l" defTabSz="820256" rtl="0" eaLnBrk="1" latinLnBrk="0" hangingPunct="1">
        <a:defRPr sz="1600" kern="1200">
          <a:solidFill>
            <a:schemeClr val="tx1"/>
          </a:solidFill>
          <a:latin typeface="+mn-lt"/>
          <a:ea typeface="+mn-ea"/>
          <a:cs typeface="+mn-cs"/>
        </a:defRPr>
      </a:lvl1pPr>
      <a:lvl2pPr marL="410127" algn="l" defTabSz="820256" rtl="0" eaLnBrk="1" latinLnBrk="0" hangingPunct="1">
        <a:defRPr sz="1600" kern="1200">
          <a:solidFill>
            <a:schemeClr val="tx1"/>
          </a:solidFill>
          <a:latin typeface="+mn-lt"/>
          <a:ea typeface="+mn-ea"/>
          <a:cs typeface="+mn-cs"/>
        </a:defRPr>
      </a:lvl2pPr>
      <a:lvl3pPr marL="820256" algn="l" defTabSz="820256" rtl="0" eaLnBrk="1" latinLnBrk="0" hangingPunct="1">
        <a:defRPr sz="1600" kern="1200">
          <a:solidFill>
            <a:schemeClr val="tx1"/>
          </a:solidFill>
          <a:latin typeface="+mn-lt"/>
          <a:ea typeface="+mn-ea"/>
          <a:cs typeface="+mn-cs"/>
        </a:defRPr>
      </a:lvl3pPr>
      <a:lvl4pPr marL="1230384" algn="l" defTabSz="820256" rtl="0" eaLnBrk="1" latinLnBrk="0" hangingPunct="1">
        <a:defRPr sz="1600" kern="1200">
          <a:solidFill>
            <a:schemeClr val="tx1"/>
          </a:solidFill>
          <a:latin typeface="+mn-lt"/>
          <a:ea typeface="+mn-ea"/>
          <a:cs typeface="+mn-cs"/>
        </a:defRPr>
      </a:lvl4pPr>
      <a:lvl5pPr marL="1640511" algn="l" defTabSz="820256" rtl="0" eaLnBrk="1" latinLnBrk="0" hangingPunct="1">
        <a:defRPr sz="1600" kern="1200">
          <a:solidFill>
            <a:schemeClr val="tx1"/>
          </a:solidFill>
          <a:latin typeface="+mn-lt"/>
          <a:ea typeface="+mn-ea"/>
          <a:cs typeface="+mn-cs"/>
        </a:defRPr>
      </a:lvl5pPr>
      <a:lvl6pPr marL="2050641" algn="l" defTabSz="820256" rtl="0" eaLnBrk="1" latinLnBrk="0" hangingPunct="1">
        <a:defRPr sz="1600" kern="1200">
          <a:solidFill>
            <a:schemeClr val="tx1"/>
          </a:solidFill>
          <a:latin typeface="+mn-lt"/>
          <a:ea typeface="+mn-ea"/>
          <a:cs typeface="+mn-cs"/>
        </a:defRPr>
      </a:lvl6pPr>
      <a:lvl7pPr marL="2460768" algn="l" defTabSz="820256" rtl="0" eaLnBrk="1" latinLnBrk="0" hangingPunct="1">
        <a:defRPr sz="1600" kern="1200">
          <a:solidFill>
            <a:schemeClr val="tx1"/>
          </a:solidFill>
          <a:latin typeface="+mn-lt"/>
          <a:ea typeface="+mn-ea"/>
          <a:cs typeface="+mn-cs"/>
        </a:defRPr>
      </a:lvl7pPr>
      <a:lvl8pPr marL="2870895" algn="l" defTabSz="820256" rtl="0" eaLnBrk="1" latinLnBrk="0" hangingPunct="1">
        <a:defRPr sz="1600" kern="1200">
          <a:solidFill>
            <a:schemeClr val="tx1"/>
          </a:solidFill>
          <a:latin typeface="+mn-lt"/>
          <a:ea typeface="+mn-ea"/>
          <a:cs typeface="+mn-cs"/>
        </a:defRPr>
      </a:lvl8pPr>
      <a:lvl9pPr marL="3281022" algn="l" defTabSz="820256"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image" Target="file:///F:\GRAPHICS\Economics\Other\Monthly%20Outlook%20R\slide_fed.png"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file:///F:\GRAPHICS\Economics\Other\Monthly%20Outlook%20R\slide_gdp.png"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file:///F:\GRAPHICS\Economics\Other\Monthly%20Outlook%20R\slide_nfp.png"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file:///F:\GRAPHICS\Economics\Other\Monthly%20Outlook%20R\slide_ur.pn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file:///F:\GRAPHICS\Economics\Other\Monthly%20Outlook%20R\slide_corepce.png"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3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4F63AE-BC07-40D5-998D-1060369117D9}"/>
              </a:ext>
            </a:extLst>
          </p:cNvPr>
          <p:cNvSpPr>
            <a:spLocks noGrp="1"/>
          </p:cNvSpPr>
          <p:nvPr>
            <p:ph type="title"/>
          </p:nvPr>
        </p:nvSpPr>
        <p:spPr>
          <a:xfrm>
            <a:off x="-95604" y="2573283"/>
            <a:ext cx="5847814" cy="533649"/>
          </a:xfrm>
        </p:spPr>
        <p:txBody>
          <a:bodyPr/>
          <a:lstStyle/>
          <a:p>
            <a:pPr algn="l"/>
            <a:r>
              <a:rPr lang="en-US" dirty="0"/>
              <a:t>2019 Florida Trust Investment Seminar</a:t>
            </a:r>
          </a:p>
        </p:txBody>
      </p:sp>
      <p:sp>
        <p:nvSpPr>
          <p:cNvPr id="4" name="Text Placeholder 3">
            <a:extLst>
              <a:ext uri="{FF2B5EF4-FFF2-40B4-BE49-F238E27FC236}">
                <a16:creationId xmlns:a16="http://schemas.microsoft.com/office/drawing/2014/main" id="{140B0DEB-DCB6-44A5-82E2-293A73E62E86}"/>
              </a:ext>
            </a:extLst>
          </p:cNvPr>
          <p:cNvSpPr>
            <a:spLocks noGrp="1"/>
          </p:cNvSpPr>
          <p:nvPr>
            <p:ph type="body" sz="quarter" idx="10"/>
          </p:nvPr>
        </p:nvSpPr>
        <p:spPr>
          <a:xfrm>
            <a:off x="542260" y="3151904"/>
            <a:ext cx="5209958" cy="446087"/>
          </a:xfrm>
        </p:spPr>
        <p:txBody>
          <a:bodyPr/>
          <a:lstStyle/>
          <a:p>
            <a:r>
              <a:rPr lang="en-US" b="1" dirty="0">
                <a:solidFill>
                  <a:srgbClr val="003764"/>
                </a:solidFill>
                <a:latin typeface="Century Gothic" panose="020B0502020202020204" pitchFamily="34" charset="0"/>
                <a:ea typeface="+mj-ea"/>
                <a:cs typeface="+mj-cs"/>
              </a:rPr>
              <a:t>SHORT FIXED INCOME INVESTING</a:t>
            </a:r>
            <a:endParaRPr lang="en-US" dirty="0"/>
          </a:p>
        </p:txBody>
      </p:sp>
      <p:sp>
        <p:nvSpPr>
          <p:cNvPr id="8" name="Text Placeholder 7">
            <a:extLst>
              <a:ext uri="{FF2B5EF4-FFF2-40B4-BE49-F238E27FC236}">
                <a16:creationId xmlns:a16="http://schemas.microsoft.com/office/drawing/2014/main" id="{F76E8AF7-299F-4689-A945-60266CD7E62B}"/>
              </a:ext>
            </a:extLst>
          </p:cNvPr>
          <p:cNvSpPr>
            <a:spLocks noGrp="1"/>
          </p:cNvSpPr>
          <p:nvPr>
            <p:ph type="body" sz="quarter" idx="11"/>
          </p:nvPr>
        </p:nvSpPr>
        <p:spPr/>
        <p:txBody>
          <a:bodyPr/>
          <a:lstStyle/>
          <a:p>
            <a:r>
              <a:rPr lang="en-US" dirty="0"/>
              <a:t>August 23, 2019</a:t>
            </a:r>
          </a:p>
        </p:txBody>
      </p:sp>
    </p:spTree>
    <p:extLst>
      <p:ext uri="{BB962C8B-B14F-4D97-AF65-F5344CB8AC3E}">
        <p14:creationId xmlns:p14="http://schemas.microsoft.com/office/powerpoint/2010/main" val="1316082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EAFB3C29-4469-4ECE-A8ED-D40B5AD31533}" type="slidenum">
              <a:rPr lang="en-US" smtClean="0"/>
              <a:pPr/>
              <a:t>10</a:t>
            </a:fld>
            <a:endParaRPr lang="en-US"/>
          </a:p>
        </p:txBody>
      </p:sp>
      <p:sp>
        <p:nvSpPr>
          <p:cNvPr id="2" name="Title 1"/>
          <p:cNvSpPr>
            <a:spLocks noGrp="1"/>
          </p:cNvSpPr>
          <p:nvPr>
            <p:ph type="title"/>
          </p:nvPr>
        </p:nvSpPr>
        <p:spPr/>
        <p:txBody>
          <a:bodyPr/>
          <a:lstStyle/>
          <a:p>
            <a:r>
              <a:rPr lang="en-US"/>
              <a:t>Comparison of Options for Short Maturity Investors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81444124"/>
              </p:ext>
            </p:extLst>
          </p:nvPr>
        </p:nvGraphicFramePr>
        <p:xfrm>
          <a:off x="713678" y="736600"/>
          <a:ext cx="7385545" cy="5812976"/>
        </p:xfrm>
        <a:graphic>
          <a:graphicData uri="http://schemas.openxmlformats.org/drawingml/2006/table">
            <a:tbl>
              <a:tblPr firstRow="1">
                <a:effectLst/>
                <a:tableStyleId>{5C22544A-7EE6-4342-B048-85BDC9FD1C3A}</a:tableStyleId>
              </a:tblPr>
              <a:tblGrid>
                <a:gridCol w="2468677">
                  <a:extLst>
                    <a:ext uri="{9D8B030D-6E8A-4147-A177-3AD203B41FA5}">
                      <a16:colId xmlns:a16="http://schemas.microsoft.com/office/drawing/2014/main" val="20000"/>
                    </a:ext>
                  </a:extLst>
                </a:gridCol>
                <a:gridCol w="1229217">
                  <a:extLst>
                    <a:ext uri="{9D8B030D-6E8A-4147-A177-3AD203B41FA5}">
                      <a16:colId xmlns:a16="http://schemas.microsoft.com/office/drawing/2014/main" val="20001"/>
                    </a:ext>
                  </a:extLst>
                </a:gridCol>
                <a:gridCol w="1229217">
                  <a:extLst>
                    <a:ext uri="{9D8B030D-6E8A-4147-A177-3AD203B41FA5}">
                      <a16:colId xmlns:a16="http://schemas.microsoft.com/office/drawing/2014/main" val="20003"/>
                    </a:ext>
                  </a:extLst>
                </a:gridCol>
                <a:gridCol w="1229217">
                  <a:extLst>
                    <a:ext uri="{9D8B030D-6E8A-4147-A177-3AD203B41FA5}">
                      <a16:colId xmlns:a16="http://schemas.microsoft.com/office/drawing/2014/main" val="20004"/>
                    </a:ext>
                  </a:extLst>
                </a:gridCol>
                <a:gridCol w="1229217">
                  <a:extLst>
                    <a:ext uri="{9D8B030D-6E8A-4147-A177-3AD203B41FA5}">
                      <a16:colId xmlns:a16="http://schemas.microsoft.com/office/drawing/2014/main" val="20005"/>
                    </a:ext>
                  </a:extLst>
                </a:gridCol>
              </a:tblGrid>
              <a:tr h="468749">
                <a:tc>
                  <a:txBody>
                    <a:bodyPr/>
                    <a:lstStyle/>
                    <a:p>
                      <a:pPr marL="0" algn="ctr" defTabSz="820256" rtl="0" eaLnBrk="1" fontAlgn="b" latinLnBrk="0" hangingPunct="1"/>
                      <a:endParaRPr lang="en-US" sz="1400" b="1" u="none" strike="noStrike" kern="1200" dirty="0">
                        <a:solidFill>
                          <a:schemeClr val="bg1"/>
                        </a:solidFill>
                        <a:effectLst/>
                        <a:latin typeface="+mj-lt"/>
                        <a:ea typeface="+mn-ea"/>
                        <a:cs typeface="+mn-cs"/>
                      </a:endParaRPr>
                    </a:p>
                  </a:txBody>
                  <a:tcPr marL="41638" marR="41638" marT="41638" marB="41638" anchor="b">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solidFill>
                      <a:schemeClr val="tx2"/>
                    </a:solidFill>
                  </a:tcPr>
                </a:tc>
                <a:tc>
                  <a:txBody>
                    <a:bodyPr/>
                    <a:lstStyle/>
                    <a:p>
                      <a:pPr marL="0" algn="ctr" defTabSz="820256" rtl="0" eaLnBrk="1" fontAlgn="b" latinLnBrk="0" hangingPunct="1"/>
                      <a:endParaRPr lang="en-US" sz="1400" b="1" u="none" strike="noStrike" kern="1200" dirty="0">
                        <a:solidFill>
                          <a:schemeClr val="bg1"/>
                        </a:solidFill>
                        <a:effectLst/>
                        <a:latin typeface="+mj-lt"/>
                        <a:ea typeface="+mn-ea"/>
                        <a:cs typeface="+mn-cs"/>
                      </a:endParaRPr>
                    </a:p>
                  </a:txBody>
                  <a:tcPr marL="41638" marR="41638" marT="41638" marB="41638" anchor="b">
                    <a:lnT w="12700" cap="flat" cmpd="sng" algn="ctr">
                      <a:solidFill>
                        <a:schemeClr val="accent1"/>
                      </a:solidFill>
                      <a:prstDash val="solid"/>
                      <a:round/>
                      <a:headEnd type="none" w="med" len="med"/>
                      <a:tailEnd type="none" w="med" len="med"/>
                    </a:lnT>
                    <a:solidFill>
                      <a:schemeClr val="tx2"/>
                    </a:solidFill>
                  </a:tcPr>
                </a:tc>
                <a:tc gridSpan="2">
                  <a:txBody>
                    <a:bodyPr/>
                    <a:lstStyle/>
                    <a:p>
                      <a:pPr marL="0" algn="ctr" defTabSz="820256" rtl="0" eaLnBrk="1" fontAlgn="b" latinLnBrk="0" hangingPunct="1"/>
                      <a:r>
                        <a:rPr lang="en-US" sz="1400" b="1" i="1" u="none" strike="noStrike" kern="1200" dirty="0">
                          <a:solidFill>
                            <a:schemeClr val="bg1"/>
                          </a:solidFill>
                          <a:effectLst/>
                          <a:latin typeface="+mj-lt"/>
                          <a:ea typeface="+mn-ea"/>
                          <a:cs typeface="+mn-cs"/>
                        </a:rPr>
                        <a:t>Regulated (Money Market) Funds</a:t>
                      </a:r>
                    </a:p>
                  </a:txBody>
                  <a:tcPr marL="41638" marR="41638" marT="41638" marB="41638" anchor="b">
                    <a:lnT w="12700" cap="flat" cmpd="sng" algn="ctr">
                      <a:solidFill>
                        <a:schemeClr val="accent1"/>
                      </a:solidFill>
                      <a:prstDash val="solid"/>
                      <a:round/>
                      <a:headEnd type="none" w="med" len="med"/>
                      <a:tailEnd type="none" w="med" len="med"/>
                    </a:lnT>
                    <a:solidFill>
                      <a:schemeClr val="tx2"/>
                    </a:solidFill>
                  </a:tcPr>
                </a:tc>
                <a:tc hMerge="1">
                  <a:txBody>
                    <a:bodyPr/>
                    <a:lstStyle/>
                    <a:p>
                      <a:pPr algn="ctr" fontAlgn="b"/>
                      <a:endParaRPr lang="en-US" sz="1100" b="1" i="0" u="none" strike="noStrike" dirty="0">
                        <a:solidFill>
                          <a:srgbClr val="000000"/>
                        </a:solidFill>
                        <a:effectLst/>
                        <a:latin typeface="+mj-lt"/>
                      </a:endParaRPr>
                    </a:p>
                  </a:txBody>
                  <a:tcPr marL="45720" marR="45720" anchor="b">
                    <a:solidFill>
                      <a:schemeClr val="accent1">
                        <a:lumMod val="75000"/>
                      </a:schemeClr>
                    </a:solidFill>
                  </a:tcPr>
                </a:tc>
                <a:tc>
                  <a:txBody>
                    <a:bodyPr/>
                    <a:lstStyle/>
                    <a:p>
                      <a:pPr marL="0" algn="ctr" defTabSz="820256" rtl="0" eaLnBrk="1" fontAlgn="b" latinLnBrk="0" hangingPunct="1"/>
                      <a:endParaRPr lang="en-US" sz="1400" b="1" u="none" strike="noStrike" kern="1200" dirty="0">
                        <a:solidFill>
                          <a:schemeClr val="bg1"/>
                        </a:solidFill>
                        <a:effectLst/>
                        <a:latin typeface="+mj-lt"/>
                        <a:ea typeface="+mn-ea"/>
                        <a:cs typeface="+mn-cs"/>
                      </a:endParaRPr>
                    </a:p>
                  </a:txBody>
                  <a:tcPr marL="41638" marR="41638" marT="41638" marB="41638" anchor="b">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solidFill>
                      <a:schemeClr val="tx2"/>
                    </a:solidFill>
                  </a:tcPr>
                </a:tc>
                <a:extLst>
                  <a:ext uri="{0D108BD9-81ED-4DB2-BD59-A6C34878D82A}">
                    <a16:rowId xmlns:a16="http://schemas.microsoft.com/office/drawing/2014/main" val="10011"/>
                  </a:ext>
                </a:extLst>
              </a:tr>
              <a:tr h="572726">
                <a:tc>
                  <a:txBody>
                    <a:bodyPr/>
                    <a:lstStyle/>
                    <a:p>
                      <a:pPr algn="l" fontAlgn="b"/>
                      <a:r>
                        <a:rPr lang="en-US" sz="1400" b="1" i="0" u="none" strike="noStrike" dirty="0">
                          <a:solidFill>
                            <a:schemeClr val="bg1"/>
                          </a:solidFill>
                          <a:effectLst/>
                          <a:latin typeface="+mj-lt"/>
                        </a:rPr>
                        <a:t>Considerations</a:t>
                      </a:r>
                    </a:p>
                  </a:txBody>
                  <a:tcPr marL="41638" marR="41638" marT="41638" marB="41638" anchor="ctr">
                    <a:lnL w="12700" cap="flat" cmpd="sng" algn="ctr">
                      <a:solidFill>
                        <a:schemeClr val="accent1"/>
                      </a:solidFill>
                      <a:prstDash val="solid"/>
                      <a:round/>
                      <a:headEnd type="none" w="med" len="med"/>
                      <a:tailEnd type="none" w="med" len="med"/>
                    </a:lnL>
                    <a:solidFill>
                      <a:schemeClr val="tx2"/>
                    </a:solidFill>
                  </a:tcPr>
                </a:tc>
                <a:tc>
                  <a:txBody>
                    <a:bodyPr/>
                    <a:lstStyle/>
                    <a:p>
                      <a:pPr algn="ctr" fontAlgn="b"/>
                      <a:r>
                        <a:rPr lang="en-US" sz="1400" b="1" u="none" strike="noStrike" dirty="0">
                          <a:solidFill>
                            <a:schemeClr val="bg1"/>
                          </a:solidFill>
                          <a:effectLst/>
                          <a:latin typeface="+mj-lt"/>
                        </a:rPr>
                        <a:t>Internal /</a:t>
                      </a:r>
                    </a:p>
                    <a:p>
                      <a:pPr algn="ctr" fontAlgn="b"/>
                      <a:r>
                        <a:rPr lang="en-US" sz="1400" b="1" i="0" u="none" strike="noStrike" dirty="0">
                          <a:solidFill>
                            <a:schemeClr val="bg1"/>
                          </a:solidFill>
                          <a:effectLst/>
                          <a:latin typeface="+mj-lt"/>
                        </a:rPr>
                        <a:t>Bank</a:t>
                      </a:r>
                    </a:p>
                  </a:txBody>
                  <a:tcPr marL="41638" marR="41638" marT="41638" marB="41638" anchor="ctr">
                    <a:solidFill>
                      <a:schemeClr val="tx2"/>
                    </a:solidFill>
                  </a:tcPr>
                </a:tc>
                <a:tc>
                  <a:txBody>
                    <a:bodyPr/>
                    <a:lstStyle/>
                    <a:p>
                      <a:pPr algn="ctr" fontAlgn="b"/>
                      <a:r>
                        <a:rPr lang="en-US" sz="1400" b="1" u="none" strike="noStrike" dirty="0">
                          <a:solidFill>
                            <a:schemeClr val="bg1"/>
                          </a:solidFill>
                          <a:effectLst/>
                          <a:latin typeface="+mj-lt"/>
                        </a:rPr>
                        <a:t>“Prime”</a:t>
                      </a:r>
                    </a:p>
                  </a:txBody>
                  <a:tcPr marL="41638" marR="41638" marT="41638" marB="41638" anchor="ctr">
                    <a:solidFill>
                      <a:schemeClr val="tx2"/>
                    </a:solidFill>
                  </a:tcPr>
                </a:tc>
                <a:tc>
                  <a:txBody>
                    <a:bodyPr/>
                    <a:lstStyle/>
                    <a:p>
                      <a:pPr algn="ctr" fontAlgn="b"/>
                      <a:r>
                        <a:rPr lang="en-US" sz="1400" b="1" u="none" strike="noStrike" dirty="0">
                          <a:solidFill>
                            <a:schemeClr val="bg1"/>
                          </a:solidFill>
                          <a:effectLst/>
                          <a:latin typeface="+mj-lt"/>
                        </a:rPr>
                        <a:t>Govt</a:t>
                      </a:r>
                      <a:endParaRPr lang="en-US" sz="1400" b="1" i="0" u="none" strike="noStrike" dirty="0">
                        <a:solidFill>
                          <a:schemeClr val="bg1"/>
                        </a:solidFill>
                        <a:effectLst/>
                        <a:latin typeface="+mj-lt"/>
                      </a:endParaRPr>
                    </a:p>
                  </a:txBody>
                  <a:tcPr marL="41638" marR="41638" marT="41638" marB="41638" anchor="ctr">
                    <a:solidFill>
                      <a:schemeClr val="tx2"/>
                    </a:solidFill>
                  </a:tcPr>
                </a:tc>
                <a:tc>
                  <a:txBody>
                    <a:bodyPr/>
                    <a:lstStyle/>
                    <a:p>
                      <a:pPr algn="ctr" fontAlgn="b"/>
                      <a:r>
                        <a:rPr lang="en-US" sz="1400" b="1" u="none" strike="noStrike" dirty="0">
                          <a:solidFill>
                            <a:schemeClr val="bg1"/>
                          </a:solidFill>
                          <a:effectLst/>
                          <a:latin typeface="+mj-lt"/>
                        </a:rPr>
                        <a:t>Short Duration</a:t>
                      </a:r>
                      <a:r>
                        <a:rPr lang="en-US" sz="1400" b="1" u="none" strike="noStrike" baseline="0" dirty="0">
                          <a:solidFill>
                            <a:schemeClr val="bg1"/>
                          </a:solidFill>
                          <a:effectLst/>
                          <a:latin typeface="+mj-lt"/>
                        </a:rPr>
                        <a:t> </a:t>
                      </a:r>
                      <a:r>
                        <a:rPr lang="en-US" sz="1400" b="1" u="none" strike="noStrike" dirty="0">
                          <a:solidFill>
                            <a:schemeClr val="bg1"/>
                          </a:solidFill>
                          <a:effectLst/>
                          <a:latin typeface="+mj-lt"/>
                        </a:rPr>
                        <a:t>Fund / ETF</a:t>
                      </a:r>
                      <a:endParaRPr lang="en-US" sz="1400" b="1" i="0" u="none" strike="noStrike" dirty="0">
                        <a:solidFill>
                          <a:schemeClr val="bg1"/>
                        </a:solidFill>
                        <a:effectLst/>
                        <a:latin typeface="+mj-lt"/>
                      </a:endParaRPr>
                    </a:p>
                  </a:txBody>
                  <a:tcPr marL="41638" marR="41638" marT="41638" marB="41638" anchor="ctr">
                    <a:lnR w="12700" cap="flat" cmpd="sng" algn="ctr">
                      <a:solidFill>
                        <a:schemeClr val="accent1"/>
                      </a:solidFill>
                      <a:prstDash val="solid"/>
                      <a:round/>
                      <a:headEnd type="none" w="med" len="med"/>
                      <a:tailEnd type="none" w="med" len="med"/>
                    </a:lnR>
                    <a:solidFill>
                      <a:schemeClr val="tx2"/>
                    </a:solidFill>
                  </a:tcPr>
                </a:tc>
                <a:extLst>
                  <a:ext uri="{0D108BD9-81ED-4DB2-BD59-A6C34878D82A}">
                    <a16:rowId xmlns:a16="http://schemas.microsoft.com/office/drawing/2014/main" val="10000"/>
                  </a:ext>
                </a:extLst>
              </a:tr>
              <a:tr h="298773">
                <a:tc>
                  <a:txBody>
                    <a:bodyPr/>
                    <a:lstStyle/>
                    <a:p>
                      <a:pPr algn="l" fontAlgn="b"/>
                      <a:r>
                        <a:rPr lang="en-US" sz="1600" b="1" u="none" strike="noStrike" dirty="0">
                          <a:effectLst/>
                          <a:latin typeface="+mn-lt"/>
                        </a:rPr>
                        <a:t>Daily cash</a:t>
                      </a:r>
                      <a:endParaRPr lang="en-US" sz="1600" b="1" i="0" u="none" strike="noStrike" dirty="0">
                        <a:solidFill>
                          <a:srgbClr val="000000"/>
                        </a:solidFill>
                        <a:effectLst/>
                        <a:latin typeface="+mn-lt"/>
                      </a:endParaRPr>
                    </a:p>
                  </a:txBody>
                  <a:tcPr marL="41638" marR="41638" marT="41638" marB="41638" anchor="ctr">
                    <a:lnL w="12700" cap="flat" cmpd="sng" algn="ctr">
                      <a:solidFill>
                        <a:schemeClr val="accent1"/>
                      </a:solidFill>
                      <a:prstDash val="solid"/>
                      <a:round/>
                      <a:headEnd type="none" w="med" len="med"/>
                      <a:tailEnd type="none" w="med" len="med"/>
                    </a:lnL>
                  </a:tcPr>
                </a:tc>
                <a:tc>
                  <a:txBody>
                    <a:bodyPr/>
                    <a:lstStyle/>
                    <a:p>
                      <a:pPr algn="ctr" fontAlgn="b"/>
                      <a:r>
                        <a:rPr lang="en-US" sz="2000" b="1" dirty="0">
                          <a:solidFill>
                            <a:schemeClr val="tx2"/>
                          </a:solidFill>
                          <a:latin typeface="Wingdings 2" panose="05020102010507070707" pitchFamily="18" charset="2"/>
                        </a:rPr>
                        <a:t>P</a:t>
                      </a:r>
                      <a:endParaRPr lang="en-US" sz="2000" b="1" i="0" u="none" strike="noStrike" dirty="0">
                        <a:solidFill>
                          <a:schemeClr val="tx2"/>
                        </a:solidFill>
                        <a:effectLst/>
                        <a:latin typeface="+mn-lt"/>
                      </a:endParaRPr>
                    </a:p>
                  </a:txBody>
                  <a:tcPr marL="8622" marR="8622" marT="8622" marB="0" anchor="ctr"/>
                </a:tc>
                <a:tc>
                  <a:txBody>
                    <a:bodyPr/>
                    <a:lstStyle/>
                    <a:p>
                      <a:pPr algn="ctr" fontAlgn="b"/>
                      <a:r>
                        <a:rPr lang="en-US" sz="2000" b="1" dirty="0">
                          <a:solidFill>
                            <a:schemeClr val="tx2"/>
                          </a:solidFill>
                          <a:latin typeface="Wingdings 2" panose="05020102010507070707" pitchFamily="18" charset="2"/>
                        </a:rPr>
                        <a:t>P</a:t>
                      </a:r>
                      <a:endParaRPr lang="en-US" sz="2000" b="1" i="0" u="none" strike="noStrike" dirty="0">
                        <a:solidFill>
                          <a:schemeClr val="tx2"/>
                        </a:solidFill>
                        <a:effectLst/>
                        <a:latin typeface="+mn-lt"/>
                      </a:endParaRPr>
                    </a:p>
                  </a:txBody>
                  <a:tcPr marL="8622" marR="8622" marT="8622" marB="0" anchor="ctr"/>
                </a:tc>
                <a:tc>
                  <a:txBody>
                    <a:bodyPr/>
                    <a:lstStyle/>
                    <a:p>
                      <a:pPr algn="ctr" fontAlgn="b"/>
                      <a:r>
                        <a:rPr lang="en-US" sz="2000" b="1" dirty="0">
                          <a:solidFill>
                            <a:schemeClr val="tx2"/>
                          </a:solidFill>
                          <a:latin typeface="Wingdings 2" panose="05020102010507070707" pitchFamily="18" charset="2"/>
                        </a:rPr>
                        <a:t>P</a:t>
                      </a:r>
                      <a:endParaRPr lang="en-US" sz="2000" b="1" i="0" u="none" strike="noStrike" dirty="0">
                        <a:solidFill>
                          <a:schemeClr val="tx2"/>
                        </a:solidFill>
                        <a:effectLst/>
                        <a:latin typeface="+mn-lt"/>
                      </a:endParaRPr>
                    </a:p>
                  </a:txBody>
                  <a:tcPr marL="8622" marR="8622" marT="8622" marB="0" anchor="ctr"/>
                </a:tc>
                <a:tc>
                  <a:txBody>
                    <a:bodyPr/>
                    <a:lstStyle/>
                    <a:p>
                      <a:pPr algn="ctr" fontAlgn="b"/>
                      <a:r>
                        <a:rPr lang="en-US" sz="2000" b="1" dirty="0">
                          <a:solidFill>
                            <a:schemeClr val="tx2"/>
                          </a:solidFill>
                          <a:latin typeface="Wingdings 2" panose="05020102010507070707" pitchFamily="18" charset="2"/>
                        </a:rPr>
                        <a:t>P</a:t>
                      </a:r>
                      <a:endParaRPr lang="en-US" sz="2000" b="1" i="0" u="none" strike="noStrike" dirty="0">
                        <a:solidFill>
                          <a:schemeClr val="tx2"/>
                        </a:solidFill>
                        <a:effectLst/>
                        <a:latin typeface="+mn-lt"/>
                      </a:endParaRPr>
                    </a:p>
                  </a:txBody>
                  <a:tcPr marL="8622" marR="8622" marT="8622" marB="0" anchor="ctr">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1"/>
                  </a:ext>
                </a:extLst>
              </a:tr>
              <a:tr h="298773">
                <a:tc>
                  <a:txBody>
                    <a:bodyPr/>
                    <a:lstStyle/>
                    <a:p>
                      <a:pPr algn="l" fontAlgn="b"/>
                      <a:r>
                        <a:rPr lang="en-US" sz="1600" b="1" u="none" strike="noStrike" dirty="0">
                          <a:effectLst/>
                          <a:latin typeface="+mn-lt"/>
                        </a:rPr>
                        <a:t>Mark-to-market</a:t>
                      </a:r>
                      <a:endParaRPr lang="en-US" sz="1600" b="1" i="0" u="none" strike="noStrike" dirty="0">
                        <a:solidFill>
                          <a:srgbClr val="000000"/>
                        </a:solidFill>
                        <a:effectLst/>
                        <a:latin typeface="+mn-lt"/>
                      </a:endParaRPr>
                    </a:p>
                  </a:txBody>
                  <a:tcPr marL="41638" marR="41638" marT="41638" marB="41638" anchor="ctr">
                    <a:lnL w="12700" cap="flat" cmpd="sng" algn="ctr">
                      <a:solidFill>
                        <a:schemeClr val="accent1"/>
                      </a:solidFill>
                      <a:prstDash val="solid"/>
                      <a:round/>
                      <a:headEnd type="none" w="med" len="med"/>
                      <a:tailEnd type="none" w="med" len="med"/>
                    </a:lnL>
                  </a:tcPr>
                </a:tc>
                <a:tc>
                  <a:txBody>
                    <a:bodyPr/>
                    <a:lstStyle/>
                    <a:p>
                      <a:pPr algn="ctr" fontAlgn="b"/>
                      <a:r>
                        <a:rPr lang="en-US" sz="2000" b="1" u="none" strike="noStrike" dirty="0">
                          <a:solidFill>
                            <a:schemeClr val="tx2"/>
                          </a:solidFill>
                          <a:effectLst/>
                          <a:latin typeface="+mn-lt"/>
                        </a:rPr>
                        <a:t> </a:t>
                      </a:r>
                      <a:endParaRPr lang="en-US" sz="2000" b="1" i="0" u="none" strike="noStrike" dirty="0">
                        <a:solidFill>
                          <a:schemeClr val="tx2"/>
                        </a:solidFill>
                        <a:effectLst/>
                        <a:latin typeface="+mn-lt"/>
                      </a:endParaRPr>
                    </a:p>
                  </a:txBody>
                  <a:tcPr marL="8622" marR="8622" marT="8622" marB="0" anchor="ctr"/>
                </a:tc>
                <a:tc>
                  <a:txBody>
                    <a:bodyPr/>
                    <a:lstStyle/>
                    <a:p>
                      <a:pPr algn="ctr" fontAlgn="b"/>
                      <a:r>
                        <a:rPr lang="en-US" sz="2000" b="1" dirty="0">
                          <a:solidFill>
                            <a:schemeClr val="tx2"/>
                          </a:solidFill>
                          <a:latin typeface="Wingdings 2" panose="05020102010507070707" pitchFamily="18" charset="2"/>
                        </a:rPr>
                        <a:t>P</a:t>
                      </a:r>
                      <a:endParaRPr lang="en-US" sz="2000" b="1" i="0" u="none" strike="noStrike" dirty="0">
                        <a:solidFill>
                          <a:schemeClr val="tx2"/>
                        </a:solidFill>
                        <a:effectLst/>
                        <a:latin typeface="+mn-lt"/>
                      </a:endParaRPr>
                    </a:p>
                  </a:txBody>
                  <a:tcPr marL="8622" marR="8622" marT="8622" marB="0" anchor="ctr"/>
                </a:tc>
                <a:tc>
                  <a:txBody>
                    <a:bodyPr/>
                    <a:lstStyle/>
                    <a:p>
                      <a:pPr algn="ctr" fontAlgn="b"/>
                      <a:r>
                        <a:rPr lang="en-US" sz="2000" b="1" u="none" strike="noStrike" dirty="0">
                          <a:solidFill>
                            <a:schemeClr val="tx2"/>
                          </a:solidFill>
                          <a:effectLst/>
                          <a:latin typeface="+mn-lt"/>
                        </a:rPr>
                        <a:t> </a:t>
                      </a:r>
                      <a:endParaRPr lang="en-US" sz="2000" b="1" i="0" u="none" strike="noStrike" dirty="0">
                        <a:solidFill>
                          <a:schemeClr val="tx2"/>
                        </a:solidFill>
                        <a:effectLst/>
                        <a:latin typeface="+mn-lt"/>
                      </a:endParaRPr>
                    </a:p>
                  </a:txBody>
                  <a:tcPr marL="8622" marR="8622" marT="8622" marB="0" anchor="ctr"/>
                </a:tc>
                <a:tc>
                  <a:txBody>
                    <a:bodyPr/>
                    <a:lstStyle/>
                    <a:p>
                      <a:pPr algn="ctr" fontAlgn="b"/>
                      <a:r>
                        <a:rPr lang="en-US" sz="2000" b="1" dirty="0">
                          <a:solidFill>
                            <a:schemeClr val="tx2"/>
                          </a:solidFill>
                          <a:latin typeface="Wingdings 2" panose="05020102010507070707" pitchFamily="18" charset="2"/>
                        </a:rPr>
                        <a:t>P</a:t>
                      </a:r>
                      <a:endParaRPr lang="en-US" sz="2000" b="1" i="0" u="none" strike="noStrike" dirty="0">
                        <a:solidFill>
                          <a:schemeClr val="tx2"/>
                        </a:solidFill>
                        <a:effectLst/>
                        <a:latin typeface="+mn-lt"/>
                      </a:endParaRPr>
                    </a:p>
                  </a:txBody>
                  <a:tcPr marL="8622" marR="8622" marT="8622" marB="0" anchor="ctr">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2"/>
                  </a:ext>
                </a:extLst>
              </a:tr>
              <a:tr h="298773">
                <a:tc>
                  <a:txBody>
                    <a:bodyPr/>
                    <a:lstStyle/>
                    <a:p>
                      <a:pPr algn="l" fontAlgn="b"/>
                      <a:r>
                        <a:rPr lang="en-US" sz="1600" b="1" u="none" strike="noStrike" dirty="0">
                          <a:effectLst/>
                          <a:latin typeface="+mn-lt"/>
                        </a:rPr>
                        <a:t>Subject to gates </a:t>
                      </a:r>
                      <a:endParaRPr lang="en-US" sz="1600" b="1" i="0" u="none" strike="noStrike" dirty="0">
                        <a:solidFill>
                          <a:srgbClr val="000000"/>
                        </a:solidFill>
                        <a:effectLst/>
                        <a:latin typeface="+mn-lt"/>
                      </a:endParaRPr>
                    </a:p>
                  </a:txBody>
                  <a:tcPr marL="41638" marR="41638" marT="41638" marB="41638" anchor="ctr">
                    <a:lnL w="12700" cap="flat" cmpd="sng" algn="ctr">
                      <a:solidFill>
                        <a:schemeClr val="accent1"/>
                      </a:solidFill>
                      <a:prstDash val="solid"/>
                      <a:round/>
                      <a:headEnd type="none" w="med" len="med"/>
                      <a:tailEnd type="none" w="med" len="med"/>
                    </a:lnL>
                  </a:tcPr>
                </a:tc>
                <a:tc>
                  <a:txBody>
                    <a:bodyPr/>
                    <a:lstStyle/>
                    <a:p>
                      <a:pPr algn="ctr" fontAlgn="b"/>
                      <a:r>
                        <a:rPr lang="en-US" sz="2000" b="1" u="none" strike="noStrike" dirty="0">
                          <a:effectLst/>
                          <a:latin typeface="+mn-lt"/>
                        </a:rPr>
                        <a:t> </a:t>
                      </a:r>
                      <a:endParaRPr lang="en-US" sz="2000" b="1" i="0" u="none" strike="noStrike" dirty="0">
                        <a:solidFill>
                          <a:srgbClr val="000000"/>
                        </a:solidFill>
                        <a:effectLst/>
                        <a:latin typeface="+mn-lt"/>
                      </a:endParaRPr>
                    </a:p>
                  </a:txBody>
                  <a:tcPr marL="8622" marR="8622" marT="8622" marB="0" anchor="ctr"/>
                </a:tc>
                <a:tc>
                  <a:txBody>
                    <a:bodyPr/>
                    <a:lstStyle/>
                    <a:p>
                      <a:pPr algn="ctr" fontAlgn="b"/>
                      <a:r>
                        <a:rPr lang="en-US" sz="2000" b="1" dirty="0">
                          <a:solidFill>
                            <a:srgbClr val="FF0000"/>
                          </a:solidFill>
                          <a:latin typeface="Wingdings 2" panose="05020102010507070707" pitchFamily="18" charset="2"/>
                        </a:rPr>
                        <a:t>P</a:t>
                      </a:r>
                      <a:endParaRPr lang="en-US" sz="2000" b="1" i="0" u="none" strike="noStrike" dirty="0">
                        <a:solidFill>
                          <a:srgbClr val="FF0000"/>
                        </a:solidFill>
                        <a:effectLst/>
                        <a:latin typeface="+mn-lt"/>
                      </a:endParaRPr>
                    </a:p>
                  </a:txBody>
                  <a:tcPr marL="8622" marR="8622" marT="8622" marB="0" anchor="ctr"/>
                </a:tc>
                <a:tc>
                  <a:txBody>
                    <a:bodyPr/>
                    <a:lstStyle/>
                    <a:p>
                      <a:pPr algn="ctr" fontAlgn="b"/>
                      <a:r>
                        <a:rPr lang="en-US" sz="2000" b="1" u="none" strike="noStrike" dirty="0">
                          <a:effectLst/>
                          <a:latin typeface="+mn-lt"/>
                        </a:rPr>
                        <a:t> </a:t>
                      </a:r>
                      <a:endParaRPr lang="en-US" sz="2000" b="1" i="0" u="none" strike="noStrike" dirty="0">
                        <a:solidFill>
                          <a:srgbClr val="000000"/>
                        </a:solidFill>
                        <a:effectLst/>
                        <a:latin typeface="+mn-lt"/>
                      </a:endParaRPr>
                    </a:p>
                  </a:txBody>
                  <a:tcPr marL="8622" marR="8622" marT="8622" marB="0" anchor="ctr"/>
                </a:tc>
                <a:tc>
                  <a:txBody>
                    <a:bodyPr/>
                    <a:lstStyle/>
                    <a:p>
                      <a:pPr algn="ctr" fontAlgn="b"/>
                      <a:r>
                        <a:rPr lang="en-US" sz="2000" b="1" u="none" strike="noStrike" dirty="0">
                          <a:effectLst/>
                          <a:latin typeface="+mn-lt"/>
                        </a:rPr>
                        <a:t> </a:t>
                      </a:r>
                      <a:endParaRPr lang="en-US" sz="2000" b="1" i="0" u="none" strike="noStrike" dirty="0">
                        <a:solidFill>
                          <a:srgbClr val="000000"/>
                        </a:solidFill>
                        <a:effectLst/>
                        <a:latin typeface="+mn-lt"/>
                      </a:endParaRPr>
                    </a:p>
                  </a:txBody>
                  <a:tcPr marL="8622" marR="8622" marT="8622" marB="0" anchor="ctr">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3"/>
                  </a:ext>
                </a:extLst>
              </a:tr>
              <a:tr h="298773">
                <a:tc>
                  <a:txBody>
                    <a:bodyPr/>
                    <a:lstStyle/>
                    <a:p>
                      <a:pPr algn="l" fontAlgn="b"/>
                      <a:r>
                        <a:rPr lang="en-US" sz="1600" b="1" u="none" strike="noStrike" dirty="0">
                          <a:effectLst/>
                          <a:latin typeface="+mn-lt"/>
                        </a:rPr>
                        <a:t>Diversified portfolio</a:t>
                      </a:r>
                      <a:endParaRPr lang="en-US" sz="1600" b="1" i="0" u="none" strike="noStrike" dirty="0">
                        <a:solidFill>
                          <a:srgbClr val="000000"/>
                        </a:solidFill>
                        <a:effectLst/>
                        <a:latin typeface="+mn-lt"/>
                      </a:endParaRPr>
                    </a:p>
                  </a:txBody>
                  <a:tcPr marL="41638" marR="41638" marT="41638" marB="41638" anchor="ctr">
                    <a:lnL w="12700" cap="flat" cmpd="sng" algn="ctr">
                      <a:solidFill>
                        <a:schemeClr val="accent1"/>
                      </a:solidFill>
                      <a:prstDash val="solid"/>
                      <a:round/>
                      <a:headEnd type="none" w="med" len="med"/>
                      <a:tailEnd type="none" w="med" len="med"/>
                    </a:lnL>
                  </a:tcPr>
                </a:tc>
                <a:tc>
                  <a:txBody>
                    <a:bodyPr/>
                    <a:lstStyle/>
                    <a:p>
                      <a:pPr algn="ctr" fontAlgn="b"/>
                      <a:r>
                        <a:rPr lang="en-US" sz="2000" b="1" u="none" strike="noStrike" dirty="0">
                          <a:effectLst/>
                          <a:latin typeface="+mn-lt"/>
                        </a:rPr>
                        <a:t> </a:t>
                      </a:r>
                      <a:endParaRPr lang="en-US" sz="2000" b="1" i="0" u="none" strike="noStrike" dirty="0">
                        <a:solidFill>
                          <a:srgbClr val="000000"/>
                        </a:solidFill>
                        <a:effectLst/>
                        <a:latin typeface="+mn-lt"/>
                      </a:endParaRPr>
                    </a:p>
                  </a:txBody>
                  <a:tcPr marL="8622" marR="8622" marT="8622" marB="0" anchor="ctr"/>
                </a:tc>
                <a:tc>
                  <a:txBody>
                    <a:bodyPr/>
                    <a:lstStyle/>
                    <a:p>
                      <a:pPr algn="ctr" fontAlgn="b"/>
                      <a:r>
                        <a:rPr lang="en-US" sz="2000" b="1" dirty="0">
                          <a:solidFill>
                            <a:schemeClr val="tx2"/>
                          </a:solidFill>
                          <a:latin typeface="Wingdings 2" panose="05020102010507070707" pitchFamily="18" charset="2"/>
                        </a:rPr>
                        <a:t>P</a:t>
                      </a:r>
                      <a:endParaRPr lang="en-US" sz="2000" b="1" i="0" u="none" strike="noStrike" dirty="0">
                        <a:solidFill>
                          <a:schemeClr val="tx2"/>
                        </a:solidFill>
                        <a:effectLst/>
                        <a:latin typeface="+mn-lt"/>
                      </a:endParaRPr>
                    </a:p>
                  </a:txBody>
                  <a:tcPr marL="8622" marR="8622" marT="8622" marB="0" anchor="ctr"/>
                </a:tc>
                <a:tc>
                  <a:txBody>
                    <a:bodyPr/>
                    <a:lstStyle/>
                    <a:p>
                      <a:pPr algn="ctr" fontAlgn="b"/>
                      <a:r>
                        <a:rPr lang="en-US" sz="2000" b="1" dirty="0">
                          <a:solidFill>
                            <a:schemeClr val="tx2"/>
                          </a:solidFill>
                          <a:latin typeface="Wingdings 2" panose="05020102010507070707" pitchFamily="18" charset="2"/>
                        </a:rPr>
                        <a:t>P</a:t>
                      </a:r>
                      <a:endParaRPr lang="en-US" sz="2000" b="1" i="0" u="none" strike="noStrike" dirty="0">
                        <a:solidFill>
                          <a:schemeClr val="tx2"/>
                        </a:solidFill>
                        <a:effectLst/>
                        <a:latin typeface="+mn-lt"/>
                      </a:endParaRPr>
                    </a:p>
                  </a:txBody>
                  <a:tcPr marL="8622" marR="8622" marT="8622" marB="0" anchor="ctr"/>
                </a:tc>
                <a:tc>
                  <a:txBody>
                    <a:bodyPr/>
                    <a:lstStyle/>
                    <a:p>
                      <a:pPr algn="ctr" fontAlgn="b"/>
                      <a:r>
                        <a:rPr lang="en-US" sz="2000" b="1" dirty="0">
                          <a:solidFill>
                            <a:schemeClr val="tx2"/>
                          </a:solidFill>
                          <a:latin typeface="Wingdings 2" panose="05020102010507070707" pitchFamily="18" charset="2"/>
                        </a:rPr>
                        <a:t>P</a:t>
                      </a:r>
                      <a:endParaRPr lang="en-US" sz="2000" b="1" i="0" u="none" strike="noStrike" dirty="0">
                        <a:solidFill>
                          <a:schemeClr val="tx2"/>
                        </a:solidFill>
                        <a:effectLst/>
                        <a:latin typeface="+mn-lt"/>
                      </a:endParaRPr>
                    </a:p>
                  </a:txBody>
                  <a:tcPr marL="8622" marR="8622" marT="8622" marB="0" anchor="ctr">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4"/>
                  </a:ext>
                </a:extLst>
              </a:tr>
              <a:tr h="298773">
                <a:tc>
                  <a:txBody>
                    <a:bodyPr/>
                    <a:lstStyle/>
                    <a:p>
                      <a:pPr algn="l" fontAlgn="b"/>
                      <a:r>
                        <a:rPr lang="en-US" sz="1600" b="1" i="0" u="none" strike="noStrike" dirty="0">
                          <a:solidFill>
                            <a:schemeClr val="dk1"/>
                          </a:solidFill>
                          <a:effectLst/>
                          <a:latin typeface="+mn-lt"/>
                        </a:rPr>
                        <a:t>Large</a:t>
                      </a:r>
                      <a:r>
                        <a:rPr lang="en-US" sz="1600" b="1" i="0" u="none" strike="noStrike" baseline="0" dirty="0">
                          <a:solidFill>
                            <a:schemeClr val="dk1"/>
                          </a:solidFill>
                          <a:effectLst/>
                          <a:latin typeface="+mn-lt"/>
                        </a:rPr>
                        <a:t> exposure to banks</a:t>
                      </a:r>
                      <a:endParaRPr lang="en-US" sz="1600" b="1" i="0" u="none" strike="noStrike" dirty="0">
                        <a:solidFill>
                          <a:srgbClr val="000000"/>
                        </a:solidFill>
                        <a:effectLst/>
                        <a:latin typeface="+mn-lt"/>
                      </a:endParaRPr>
                    </a:p>
                  </a:txBody>
                  <a:tcPr marL="41638" marR="41638" marT="41638" marB="41638" anchor="ctr">
                    <a:lnL w="12700" cap="flat" cmpd="sng" algn="ctr">
                      <a:solidFill>
                        <a:schemeClr val="accent1"/>
                      </a:solidFill>
                      <a:prstDash val="solid"/>
                      <a:round/>
                      <a:headEnd type="none" w="med" len="med"/>
                      <a:tailEnd type="none" w="med" len="med"/>
                    </a:lnL>
                  </a:tcPr>
                </a:tc>
                <a:tc>
                  <a:txBody>
                    <a:bodyPr/>
                    <a:lstStyle/>
                    <a:p>
                      <a:pPr algn="ctr" fontAlgn="b"/>
                      <a:r>
                        <a:rPr lang="en-US" sz="2000" b="1" dirty="0">
                          <a:solidFill>
                            <a:srgbClr val="FF0000"/>
                          </a:solidFill>
                          <a:latin typeface="Wingdings 2" panose="05020102010507070707" pitchFamily="18" charset="2"/>
                        </a:rPr>
                        <a:t>P</a:t>
                      </a:r>
                      <a:endParaRPr lang="en-US" sz="2000" b="1" i="0" u="none" strike="noStrike" dirty="0">
                        <a:solidFill>
                          <a:srgbClr val="FF0000"/>
                        </a:solidFill>
                        <a:effectLst/>
                        <a:latin typeface="+mn-lt"/>
                      </a:endParaRPr>
                    </a:p>
                  </a:txBody>
                  <a:tcPr marL="8622" marR="8622" marT="8622" marB="0" anchor="ctr"/>
                </a:tc>
                <a:tc>
                  <a:txBody>
                    <a:bodyPr/>
                    <a:lstStyle/>
                    <a:p>
                      <a:pPr algn="ctr" fontAlgn="b"/>
                      <a:r>
                        <a:rPr lang="en-US" sz="2000" b="1" dirty="0">
                          <a:solidFill>
                            <a:srgbClr val="FF0000"/>
                          </a:solidFill>
                          <a:latin typeface="Wingdings 2" panose="05020102010507070707" pitchFamily="18" charset="2"/>
                        </a:rPr>
                        <a:t>P</a:t>
                      </a:r>
                      <a:endParaRPr lang="en-US" sz="2000" b="1" i="0" u="none" strike="noStrike" dirty="0">
                        <a:solidFill>
                          <a:srgbClr val="FF0000"/>
                        </a:solidFill>
                        <a:effectLst/>
                        <a:latin typeface="+mn-lt"/>
                      </a:endParaRPr>
                    </a:p>
                  </a:txBody>
                  <a:tcPr marL="8622" marR="8622" marT="8622" marB="0" anchor="ctr"/>
                </a:tc>
                <a:tc>
                  <a:txBody>
                    <a:bodyPr/>
                    <a:lstStyle/>
                    <a:p>
                      <a:pPr algn="ctr" fontAlgn="b"/>
                      <a:r>
                        <a:rPr lang="en-US" sz="2000" b="1" u="none" strike="noStrike" dirty="0">
                          <a:solidFill>
                            <a:srgbClr val="C00000"/>
                          </a:solidFill>
                          <a:effectLst/>
                          <a:latin typeface="+mn-lt"/>
                        </a:rPr>
                        <a:t> </a:t>
                      </a:r>
                      <a:endParaRPr lang="en-US" sz="2000" b="1" i="0" u="none" strike="noStrike" dirty="0">
                        <a:solidFill>
                          <a:srgbClr val="C00000"/>
                        </a:solidFill>
                        <a:effectLst/>
                        <a:latin typeface="+mn-lt"/>
                      </a:endParaRPr>
                    </a:p>
                  </a:txBody>
                  <a:tcPr marL="8622" marR="8622" marT="8622" marB="0" anchor="ctr"/>
                </a:tc>
                <a:tc>
                  <a:txBody>
                    <a:bodyPr/>
                    <a:lstStyle/>
                    <a:p>
                      <a:pPr algn="ctr" fontAlgn="b"/>
                      <a:r>
                        <a:rPr lang="en-US" sz="2000" b="1" u="none" strike="noStrike" dirty="0">
                          <a:solidFill>
                            <a:srgbClr val="C00000"/>
                          </a:solidFill>
                          <a:effectLst/>
                          <a:latin typeface="+mn-lt"/>
                        </a:rPr>
                        <a:t> </a:t>
                      </a:r>
                      <a:endParaRPr lang="en-US" sz="2000" b="1" i="0" u="none" strike="noStrike" dirty="0">
                        <a:solidFill>
                          <a:srgbClr val="C00000"/>
                        </a:solidFill>
                        <a:effectLst/>
                        <a:latin typeface="+mn-lt"/>
                      </a:endParaRPr>
                    </a:p>
                  </a:txBody>
                  <a:tcPr marL="8622" marR="8622" marT="8622" marB="0" anchor="ctr">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5"/>
                  </a:ext>
                </a:extLst>
              </a:tr>
              <a:tr h="298773">
                <a:tc>
                  <a:txBody>
                    <a:bodyPr/>
                    <a:lstStyle/>
                    <a:p>
                      <a:pPr algn="l" fontAlgn="b"/>
                      <a:r>
                        <a:rPr lang="en-US" sz="1600" b="1" u="none" strike="noStrike" dirty="0">
                          <a:effectLst/>
                          <a:latin typeface="+mn-lt"/>
                        </a:rPr>
                        <a:t>Co-investing</a:t>
                      </a:r>
                      <a:endParaRPr lang="en-US" sz="1600" b="1" i="0" u="none" strike="noStrike" dirty="0">
                        <a:solidFill>
                          <a:srgbClr val="000000"/>
                        </a:solidFill>
                        <a:effectLst/>
                        <a:latin typeface="+mn-lt"/>
                      </a:endParaRPr>
                    </a:p>
                  </a:txBody>
                  <a:tcPr marL="41638" marR="41638" marT="41638" marB="41638" anchor="ctr">
                    <a:lnL w="12700" cap="flat" cmpd="sng" algn="ctr">
                      <a:solidFill>
                        <a:schemeClr val="accent1"/>
                      </a:solidFill>
                      <a:prstDash val="solid"/>
                      <a:round/>
                      <a:headEnd type="none" w="med" len="med"/>
                      <a:tailEnd type="none" w="med" len="med"/>
                    </a:lnL>
                  </a:tcPr>
                </a:tc>
                <a:tc>
                  <a:txBody>
                    <a:bodyPr/>
                    <a:lstStyle/>
                    <a:p>
                      <a:pPr algn="ctr" fontAlgn="b"/>
                      <a:r>
                        <a:rPr lang="en-US" sz="2000" b="1" u="none" strike="noStrike" dirty="0">
                          <a:effectLst/>
                          <a:latin typeface="+mn-lt"/>
                        </a:rPr>
                        <a:t> </a:t>
                      </a:r>
                      <a:endParaRPr lang="en-US" sz="2000" b="1" i="0" u="none" strike="noStrike" dirty="0">
                        <a:solidFill>
                          <a:srgbClr val="000000"/>
                        </a:solidFill>
                        <a:effectLst/>
                        <a:latin typeface="+mn-lt"/>
                      </a:endParaRPr>
                    </a:p>
                  </a:txBody>
                  <a:tcPr marL="8622" marR="8622" marT="8622" marB="0" anchor="ctr"/>
                </a:tc>
                <a:tc>
                  <a:txBody>
                    <a:bodyPr/>
                    <a:lstStyle/>
                    <a:p>
                      <a:pPr algn="ctr" fontAlgn="b"/>
                      <a:r>
                        <a:rPr lang="en-US" sz="2000" b="1" dirty="0">
                          <a:solidFill>
                            <a:srgbClr val="FF0000"/>
                          </a:solidFill>
                          <a:latin typeface="Wingdings 2" panose="05020102010507070707" pitchFamily="18" charset="2"/>
                        </a:rPr>
                        <a:t>P</a:t>
                      </a:r>
                      <a:endParaRPr lang="en-US" sz="2000" b="1" i="0" u="none" strike="noStrike" dirty="0">
                        <a:solidFill>
                          <a:srgbClr val="FF0000"/>
                        </a:solidFill>
                        <a:effectLst/>
                        <a:latin typeface="+mn-lt"/>
                      </a:endParaRPr>
                    </a:p>
                  </a:txBody>
                  <a:tcPr marL="8622" marR="8622" marT="8622" marB="0" anchor="ctr"/>
                </a:tc>
                <a:tc>
                  <a:txBody>
                    <a:bodyPr/>
                    <a:lstStyle/>
                    <a:p>
                      <a:pPr algn="ctr" fontAlgn="b"/>
                      <a:r>
                        <a:rPr lang="en-US" sz="2000" b="1" dirty="0">
                          <a:solidFill>
                            <a:srgbClr val="FF0000"/>
                          </a:solidFill>
                          <a:latin typeface="Wingdings 2" panose="05020102010507070707" pitchFamily="18" charset="2"/>
                        </a:rPr>
                        <a:t>P</a:t>
                      </a:r>
                      <a:endParaRPr lang="en-US" sz="2000" b="1" i="0" u="none" strike="noStrike" dirty="0">
                        <a:solidFill>
                          <a:srgbClr val="FF0000"/>
                        </a:solidFill>
                        <a:effectLst/>
                        <a:latin typeface="+mn-lt"/>
                      </a:endParaRPr>
                    </a:p>
                  </a:txBody>
                  <a:tcPr marL="8622" marR="8622" marT="8622" marB="0" anchor="ctr"/>
                </a:tc>
                <a:tc>
                  <a:txBody>
                    <a:bodyPr/>
                    <a:lstStyle/>
                    <a:p>
                      <a:pPr algn="ctr" fontAlgn="b"/>
                      <a:r>
                        <a:rPr lang="en-US" sz="2000" b="1" dirty="0">
                          <a:solidFill>
                            <a:srgbClr val="FF0000"/>
                          </a:solidFill>
                          <a:latin typeface="Wingdings 2" panose="05020102010507070707" pitchFamily="18" charset="2"/>
                        </a:rPr>
                        <a:t>P</a:t>
                      </a:r>
                      <a:endParaRPr lang="en-US" sz="2000" b="1" i="0" u="none" strike="noStrike" dirty="0">
                        <a:solidFill>
                          <a:srgbClr val="FF0000"/>
                        </a:solidFill>
                        <a:effectLst/>
                        <a:latin typeface="+mn-lt"/>
                      </a:endParaRPr>
                    </a:p>
                  </a:txBody>
                  <a:tcPr marL="8622" marR="8622" marT="8622" marB="0" anchor="ctr">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6"/>
                  </a:ext>
                </a:extLst>
              </a:tr>
              <a:tr h="298773">
                <a:tc>
                  <a:txBody>
                    <a:bodyPr/>
                    <a:lstStyle/>
                    <a:p>
                      <a:pPr algn="l" fontAlgn="b"/>
                      <a:r>
                        <a:rPr lang="en-US" sz="1600" b="1" u="none" strike="noStrike" dirty="0">
                          <a:effectLst/>
                          <a:latin typeface="+mn-lt"/>
                        </a:rPr>
                        <a:t>Credit research team</a:t>
                      </a:r>
                      <a:endParaRPr lang="en-US" sz="1600" b="1" i="0" u="none" strike="noStrike" dirty="0">
                        <a:solidFill>
                          <a:srgbClr val="000000"/>
                        </a:solidFill>
                        <a:effectLst/>
                        <a:latin typeface="+mn-lt"/>
                      </a:endParaRPr>
                    </a:p>
                  </a:txBody>
                  <a:tcPr marL="41638" marR="41638" marT="41638" marB="41638" anchor="ctr">
                    <a:lnL w="12700" cap="flat" cmpd="sng" algn="ctr">
                      <a:solidFill>
                        <a:schemeClr val="accent1"/>
                      </a:solidFill>
                      <a:prstDash val="solid"/>
                      <a:round/>
                      <a:headEnd type="none" w="med" len="med"/>
                      <a:tailEnd type="none" w="med" len="med"/>
                    </a:lnL>
                  </a:tcPr>
                </a:tc>
                <a:tc>
                  <a:txBody>
                    <a:bodyPr/>
                    <a:lstStyle/>
                    <a:p>
                      <a:pPr algn="ctr" fontAlgn="b"/>
                      <a:r>
                        <a:rPr lang="en-US" sz="2000" b="1" u="none" strike="noStrike" dirty="0">
                          <a:effectLst/>
                          <a:latin typeface="+mn-lt"/>
                        </a:rPr>
                        <a:t> </a:t>
                      </a:r>
                      <a:endParaRPr lang="en-US" sz="2000" b="1" i="0" u="none" strike="noStrike" dirty="0">
                        <a:solidFill>
                          <a:srgbClr val="000000"/>
                        </a:solidFill>
                        <a:effectLst/>
                        <a:latin typeface="+mn-lt"/>
                      </a:endParaRPr>
                    </a:p>
                  </a:txBody>
                  <a:tcPr marL="8622" marR="8622" marT="8622" marB="0" anchor="ctr"/>
                </a:tc>
                <a:tc>
                  <a:txBody>
                    <a:bodyPr/>
                    <a:lstStyle/>
                    <a:p>
                      <a:pPr algn="ctr" fontAlgn="b"/>
                      <a:r>
                        <a:rPr lang="en-US" sz="2000" b="1" dirty="0">
                          <a:solidFill>
                            <a:schemeClr val="tx2"/>
                          </a:solidFill>
                          <a:latin typeface="Wingdings 2" panose="05020102010507070707" pitchFamily="18" charset="2"/>
                        </a:rPr>
                        <a:t>P</a:t>
                      </a:r>
                      <a:endParaRPr lang="en-US" sz="2000" b="1" i="0" u="none" strike="noStrike" dirty="0">
                        <a:solidFill>
                          <a:schemeClr val="tx2"/>
                        </a:solidFill>
                        <a:effectLst/>
                        <a:latin typeface="+mn-lt"/>
                      </a:endParaRPr>
                    </a:p>
                  </a:txBody>
                  <a:tcPr marL="8622" marR="8622" marT="8622" marB="0" anchor="ctr"/>
                </a:tc>
                <a:tc>
                  <a:txBody>
                    <a:bodyPr/>
                    <a:lstStyle/>
                    <a:p>
                      <a:pPr algn="ctr" fontAlgn="b"/>
                      <a:r>
                        <a:rPr lang="en-US" sz="2000" b="1" u="none" strike="noStrike" dirty="0">
                          <a:effectLst/>
                          <a:latin typeface="+mn-lt"/>
                        </a:rPr>
                        <a:t> </a:t>
                      </a:r>
                      <a:endParaRPr lang="en-US" sz="2000" b="1" i="0" u="none" strike="noStrike" dirty="0">
                        <a:solidFill>
                          <a:srgbClr val="000000"/>
                        </a:solidFill>
                        <a:effectLst/>
                        <a:latin typeface="+mn-lt"/>
                      </a:endParaRPr>
                    </a:p>
                  </a:txBody>
                  <a:tcPr marL="8622" marR="8622" marT="8622" marB="0" anchor="ctr"/>
                </a:tc>
                <a:tc>
                  <a:txBody>
                    <a:bodyPr/>
                    <a:lstStyle/>
                    <a:p>
                      <a:pPr algn="ctr" fontAlgn="b"/>
                      <a:r>
                        <a:rPr lang="en-US" sz="2000" b="1" dirty="0">
                          <a:solidFill>
                            <a:schemeClr val="tx2"/>
                          </a:solidFill>
                          <a:latin typeface="Wingdings 2" panose="05020102010507070707" pitchFamily="18" charset="2"/>
                        </a:rPr>
                        <a:t>P</a:t>
                      </a:r>
                      <a:endParaRPr lang="en-US" sz="2000" b="1" i="0" u="none" strike="noStrike" dirty="0">
                        <a:solidFill>
                          <a:schemeClr val="tx2"/>
                        </a:solidFill>
                        <a:effectLst/>
                        <a:latin typeface="+mn-lt"/>
                      </a:endParaRPr>
                    </a:p>
                  </a:txBody>
                  <a:tcPr marL="8622" marR="8622" marT="8622" marB="0" anchor="ctr">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7"/>
                  </a:ext>
                </a:extLst>
              </a:tr>
              <a:tr h="298773">
                <a:tc>
                  <a:txBody>
                    <a:bodyPr/>
                    <a:lstStyle/>
                    <a:p>
                      <a:pPr algn="l" fontAlgn="b"/>
                      <a:r>
                        <a:rPr lang="en-US" sz="1600" b="1" u="none" strike="noStrike" dirty="0">
                          <a:effectLst/>
                          <a:latin typeface="+mn-lt"/>
                        </a:rPr>
                        <a:t>Duration risk</a:t>
                      </a:r>
                      <a:endParaRPr lang="en-US" sz="1600" b="1" i="0" u="none" strike="noStrike" dirty="0">
                        <a:solidFill>
                          <a:srgbClr val="000000"/>
                        </a:solidFill>
                        <a:effectLst/>
                        <a:latin typeface="+mn-lt"/>
                      </a:endParaRPr>
                    </a:p>
                  </a:txBody>
                  <a:tcPr marL="41638" marR="41638" marT="41638" marB="41638" anchor="ctr">
                    <a:lnL w="12700" cap="flat" cmpd="sng" algn="ctr">
                      <a:solidFill>
                        <a:schemeClr val="accent1"/>
                      </a:solidFill>
                      <a:prstDash val="solid"/>
                      <a:round/>
                      <a:headEnd type="none" w="med" len="med"/>
                      <a:tailEnd type="none" w="med" len="med"/>
                    </a:lnL>
                  </a:tcPr>
                </a:tc>
                <a:tc>
                  <a:txBody>
                    <a:bodyPr/>
                    <a:lstStyle/>
                    <a:p>
                      <a:pPr algn="ctr" fontAlgn="b"/>
                      <a:r>
                        <a:rPr lang="en-US" sz="2000" b="1" u="none" strike="noStrike" dirty="0">
                          <a:effectLst/>
                          <a:latin typeface="+mn-lt"/>
                        </a:rPr>
                        <a:t> </a:t>
                      </a:r>
                      <a:endParaRPr lang="en-US" sz="2000" b="1" i="0" u="none" strike="noStrike" dirty="0">
                        <a:solidFill>
                          <a:srgbClr val="000000"/>
                        </a:solidFill>
                        <a:effectLst/>
                        <a:latin typeface="+mn-lt"/>
                      </a:endParaRPr>
                    </a:p>
                  </a:txBody>
                  <a:tcPr marL="8622" marR="8622" marT="8622" marB="0" anchor="ctr"/>
                </a:tc>
                <a:tc>
                  <a:txBody>
                    <a:bodyPr/>
                    <a:lstStyle/>
                    <a:p>
                      <a:pPr algn="ctr" fontAlgn="b"/>
                      <a:r>
                        <a:rPr lang="en-US" sz="2000" b="1" u="none" strike="noStrike" dirty="0">
                          <a:solidFill>
                            <a:schemeClr val="tx2"/>
                          </a:solidFill>
                          <a:effectLst/>
                          <a:latin typeface="+mn-lt"/>
                        </a:rPr>
                        <a:t> </a:t>
                      </a:r>
                      <a:endParaRPr lang="en-US" sz="2000" b="1" i="0" u="none" strike="noStrike" dirty="0">
                        <a:solidFill>
                          <a:schemeClr val="tx2"/>
                        </a:solidFill>
                        <a:effectLst/>
                        <a:latin typeface="+mn-lt"/>
                      </a:endParaRPr>
                    </a:p>
                  </a:txBody>
                  <a:tcPr marL="8622" marR="8622" marT="8622" marB="0" anchor="ctr"/>
                </a:tc>
                <a:tc>
                  <a:txBody>
                    <a:bodyPr/>
                    <a:lstStyle/>
                    <a:p>
                      <a:pPr algn="ctr" fontAlgn="b"/>
                      <a:r>
                        <a:rPr lang="en-US" sz="2000" b="1" u="none" strike="noStrike" dirty="0">
                          <a:effectLst/>
                          <a:latin typeface="+mn-lt"/>
                        </a:rPr>
                        <a:t> </a:t>
                      </a:r>
                      <a:endParaRPr lang="en-US" sz="2000" b="1" i="0" u="none" strike="noStrike" dirty="0">
                        <a:solidFill>
                          <a:srgbClr val="000000"/>
                        </a:solidFill>
                        <a:effectLst/>
                        <a:latin typeface="+mn-lt"/>
                      </a:endParaRPr>
                    </a:p>
                  </a:txBody>
                  <a:tcPr marL="8622" marR="8622" marT="8622" marB="0" anchor="ctr"/>
                </a:tc>
                <a:tc>
                  <a:txBody>
                    <a:bodyPr/>
                    <a:lstStyle/>
                    <a:p>
                      <a:pPr algn="ctr" fontAlgn="b"/>
                      <a:r>
                        <a:rPr lang="en-US" sz="2000" b="1" dirty="0">
                          <a:solidFill>
                            <a:schemeClr val="tx2"/>
                          </a:solidFill>
                          <a:latin typeface="Wingdings 2" panose="05020102010507070707" pitchFamily="18" charset="2"/>
                        </a:rPr>
                        <a:t>P</a:t>
                      </a:r>
                      <a:endParaRPr lang="en-US" sz="2000" b="1" i="0" u="none" strike="noStrike" dirty="0">
                        <a:solidFill>
                          <a:schemeClr val="tx2"/>
                        </a:solidFill>
                        <a:effectLst/>
                        <a:latin typeface="+mn-lt"/>
                      </a:endParaRPr>
                    </a:p>
                  </a:txBody>
                  <a:tcPr marL="8622" marR="8622" marT="8622" marB="0" anchor="ctr">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8"/>
                  </a:ext>
                </a:extLst>
              </a:tr>
              <a:tr h="298773">
                <a:tc>
                  <a:txBody>
                    <a:bodyPr/>
                    <a:lstStyle/>
                    <a:p>
                      <a:pPr algn="l" fontAlgn="b"/>
                      <a:r>
                        <a:rPr lang="en-US" sz="1600" b="1" u="none" strike="noStrike" dirty="0">
                          <a:effectLst/>
                          <a:latin typeface="+mn-lt"/>
                        </a:rPr>
                        <a:t>Credit risk </a:t>
                      </a:r>
                      <a:endParaRPr lang="en-US" sz="1600" b="1" i="0" u="none" strike="noStrike" dirty="0">
                        <a:solidFill>
                          <a:srgbClr val="000000"/>
                        </a:solidFill>
                        <a:effectLst/>
                        <a:latin typeface="+mn-lt"/>
                      </a:endParaRPr>
                    </a:p>
                  </a:txBody>
                  <a:tcPr marL="41638" marR="41638" marT="41638" marB="41638" anchor="ctr">
                    <a:lnL w="12700" cap="flat" cmpd="sng" algn="ctr">
                      <a:solidFill>
                        <a:schemeClr val="accent1"/>
                      </a:solidFill>
                      <a:prstDash val="solid"/>
                      <a:round/>
                      <a:headEnd type="none" w="med" len="med"/>
                      <a:tailEnd type="none" w="med" len="med"/>
                    </a:lnL>
                  </a:tcPr>
                </a:tc>
                <a:tc>
                  <a:txBody>
                    <a:bodyPr/>
                    <a:lstStyle/>
                    <a:p>
                      <a:pPr algn="ctr" fontAlgn="b"/>
                      <a:r>
                        <a:rPr lang="en-US" sz="2000" b="1" dirty="0">
                          <a:solidFill>
                            <a:srgbClr val="FF0000"/>
                          </a:solidFill>
                          <a:latin typeface="Wingdings 2" panose="05020102010507070707" pitchFamily="18" charset="2"/>
                        </a:rPr>
                        <a:t>P</a:t>
                      </a:r>
                      <a:endParaRPr lang="en-US" sz="2000" b="1" i="0" u="none" strike="noStrike" dirty="0">
                        <a:solidFill>
                          <a:srgbClr val="FF0000"/>
                        </a:solidFill>
                        <a:effectLst/>
                        <a:latin typeface="+mn-lt"/>
                      </a:endParaRPr>
                    </a:p>
                  </a:txBody>
                  <a:tcPr marL="8622" marR="8622" marT="8622" marB="0" anchor="ctr"/>
                </a:tc>
                <a:tc>
                  <a:txBody>
                    <a:bodyPr/>
                    <a:lstStyle/>
                    <a:p>
                      <a:pPr algn="ctr" fontAlgn="b"/>
                      <a:r>
                        <a:rPr lang="en-US" sz="2000" b="1" dirty="0">
                          <a:solidFill>
                            <a:schemeClr val="tx2"/>
                          </a:solidFill>
                          <a:latin typeface="Wingdings 2" panose="05020102010507070707" pitchFamily="18" charset="2"/>
                        </a:rPr>
                        <a:t>P</a:t>
                      </a:r>
                      <a:endParaRPr lang="en-US" sz="2000" b="1" i="0" u="none" strike="noStrike" dirty="0">
                        <a:solidFill>
                          <a:schemeClr val="tx2"/>
                        </a:solidFill>
                        <a:effectLst/>
                        <a:latin typeface="+mn-lt"/>
                      </a:endParaRPr>
                    </a:p>
                  </a:txBody>
                  <a:tcPr marL="8622" marR="8622" marT="8622" marB="0" anchor="ctr"/>
                </a:tc>
                <a:tc>
                  <a:txBody>
                    <a:bodyPr/>
                    <a:lstStyle/>
                    <a:p>
                      <a:pPr algn="ctr" fontAlgn="b"/>
                      <a:r>
                        <a:rPr lang="en-US" sz="2000" b="1" u="none" strike="noStrike" dirty="0">
                          <a:effectLst/>
                          <a:latin typeface="+mn-lt"/>
                        </a:rPr>
                        <a:t> </a:t>
                      </a:r>
                      <a:endParaRPr lang="en-US" sz="2000" b="1" i="0" u="none" strike="noStrike" dirty="0">
                        <a:solidFill>
                          <a:srgbClr val="000000"/>
                        </a:solidFill>
                        <a:effectLst/>
                        <a:latin typeface="+mn-lt"/>
                      </a:endParaRPr>
                    </a:p>
                  </a:txBody>
                  <a:tcPr marL="8622" marR="8622" marT="8622" marB="0" anchor="ctr"/>
                </a:tc>
                <a:tc>
                  <a:txBody>
                    <a:bodyPr/>
                    <a:lstStyle/>
                    <a:p>
                      <a:pPr algn="ctr" fontAlgn="b"/>
                      <a:r>
                        <a:rPr lang="en-US" sz="2000" b="1" dirty="0">
                          <a:solidFill>
                            <a:schemeClr val="tx2"/>
                          </a:solidFill>
                          <a:latin typeface="Wingdings 2" panose="05020102010507070707" pitchFamily="18" charset="2"/>
                        </a:rPr>
                        <a:t>P</a:t>
                      </a:r>
                      <a:endParaRPr lang="en-US" sz="2000" b="1" i="0" u="none" strike="noStrike" dirty="0">
                        <a:solidFill>
                          <a:schemeClr val="tx2"/>
                        </a:solidFill>
                        <a:effectLst/>
                        <a:latin typeface="+mn-lt"/>
                      </a:endParaRPr>
                    </a:p>
                  </a:txBody>
                  <a:tcPr marL="8622" marR="8622" marT="8622" marB="0" anchor="ctr">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9"/>
                  </a:ext>
                </a:extLst>
              </a:tr>
              <a:tr h="298773">
                <a:tc>
                  <a:txBody>
                    <a:bodyPr/>
                    <a:lstStyle/>
                    <a:p>
                      <a:pPr algn="l" fontAlgn="b"/>
                      <a:r>
                        <a:rPr lang="en-US" sz="1600" b="1" i="0" u="none" strike="noStrike" dirty="0">
                          <a:solidFill>
                            <a:srgbClr val="000000"/>
                          </a:solidFill>
                          <a:effectLst/>
                          <a:latin typeface="+mn-lt"/>
                        </a:rPr>
                        <a:t>Return optimization</a:t>
                      </a:r>
                    </a:p>
                  </a:txBody>
                  <a:tcPr marL="41638" marR="41638" marT="41638" marB="41638" anchor="ctr">
                    <a:lnL w="12700" cap="flat" cmpd="sng" algn="ctr">
                      <a:solidFill>
                        <a:schemeClr val="accent1"/>
                      </a:solidFill>
                      <a:prstDash val="solid"/>
                      <a:round/>
                      <a:headEnd type="none" w="med" len="med"/>
                      <a:tailEnd type="none" w="med" len="med"/>
                    </a:lnL>
                  </a:tcPr>
                </a:tc>
                <a:tc>
                  <a:txBody>
                    <a:bodyPr/>
                    <a:lstStyle/>
                    <a:p>
                      <a:pPr algn="ctr" fontAlgn="b"/>
                      <a:endParaRPr lang="en-US" sz="2000" b="1" i="0" u="none" strike="noStrike" dirty="0">
                        <a:solidFill>
                          <a:srgbClr val="000000"/>
                        </a:solidFill>
                        <a:effectLst/>
                        <a:latin typeface="+mn-lt"/>
                      </a:endParaRPr>
                    </a:p>
                  </a:txBody>
                  <a:tcPr marL="8622" marR="8622" marT="8622" marB="0" anchor="ctr"/>
                </a:tc>
                <a:tc>
                  <a:txBody>
                    <a:bodyPr/>
                    <a:lstStyle/>
                    <a:p>
                      <a:pPr algn="ctr" fontAlgn="b"/>
                      <a:endParaRPr lang="en-US" sz="2000" b="1" i="0" u="none" strike="noStrike" dirty="0">
                        <a:solidFill>
                          <a:srgbClr val="000000"/>
                        </a:solidFill>
                        <a:effectLst/>
                        <a:latin typeface="+mn-lt"/>
                      </a:endParaRPr>
                    </a:p>
                  </a:txBody>
                  <a:tcPr marL="8622" marR="8622" marT="8622" marB="0" anchor="ctr"/>
                </a:tc>
                <a:tc>
                  <a:txBody>
                    <a:bodyPr/>
                    <a:lstStyle/>
                    <a:p>
                      <a:pPr algn="ctr" fontAlgn="b"/>
                      <a:endParaRPr lang="en-US" sz="2000" b="1" i="0" u="none" strike="noStrike" dirty="0">
                        <a:solidFill>
                          <a:srgbClr val="000000"/>
                        </a:solidFill>
                        <a:effectLst/>
                        <a:latin typeface="+mn-lt"/>
                      </a:endParaRPr>
                    </a:p>
                  </a:txBody>
                  <a:tcPr marL="8622" marR="8622" marT="8622" marB="0" anchor="ctr"/>
                </a:tc>
                <a:tc>
                  <a:txBody>
                    <a:bodyPr/>
                    <a:lstStyle/>
                    <a:p>
                      <a:pPr marL="0" marR="0" indent="0" algn="ctr" defTabSz="820256" rtl="0" eaLnBrk="1" fontAlgn="b" latinLnBrk="0" hangingPunct="1">
                        <a:lnSpc>
                          <a:spcPct val="100000"/>
                        </a:lnSpc>
                        <a:spcBef>
                          <a:spcPts val="0"/>
                        </a:spcBef>
                        <a:spcAft>
                          <a:spcPts val="0"/>
                        </a:spcAft>
                        <a:buClrTx/>
                        <a:buSzTx/>
                        <a:buFontTx/>
                        <a:buNone/>
                        <a:tabLst/>
                        <a:defRPr/>
                      </a:pPr>
                      <a:r>
                        <a:rPr lang="en-US" sz="2000" b="1" dirty="0">
                          <a:solidFill>
                            <a:schemeClr val="tx2"/>
                          </a:solidFill>
                          <a:latin typeface="Wingdings 2" panose="05020102010507070707" pitchFamily="18" charset="2"/>
                        </a:rPr>
                        <a:t>P</a:t>
                      </a:r>
                      <a:endParaRPr lang="en-US" sz="2000" b="1" i="0" u="none" strike="noStrike" dirty="0">
                        <a:solidFill>
                          <a:schemeClr val="tx2"/>
                        </a:solidFill>
                        <a:effectLst/>
                        <a:latin typeface="+mn-lt"/>
                      </a:endParaRPr>
                    </a:p>
                  </a:txBody>
                  <a:tcPr marL="8622" marR="8622" marT="8622" marB="0" anchor="ctr">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12"/>
                  </a:ext>
                </a:extLst>
              </a:tr>
              <a:tr h="298773">
                <a:tc>
                  <a:txBody>
                    <a:bodyPr/>
                    <a:lstStyle/>
                    <a:p>
                      <a:pPr algn="l" fontAlgn="b"/>
                      <a:r>
                        <a:rPr lang="en-US" sz="1600" b="1" i="0" u="none" strike="noStrike" dirty="0">
                          <a:solidFill>
                            <a:srgbClr val="000000"/>
                          </a:solidFill>
                          <a:effectLst/>
                          <a:latin typeface="+mn-lt"/>
                        </a:rPr>
                        <a:t>Custom liquidity</a:t>
                      </a:r>
                    </a:p>
                  </a:txBody>
                  <a:tcPr marL="41638" marR="41638" marT="41638" marB="41638" anchor="ctr">
                    <a:lnL w="12700" cap="flat" cmpd="sng" algn="ctr">
                      <a:solidFill>
                        <a:schemeClr val="accent1"/>
                      </a:solidFill>
                      <a:prstDash val="solid"/>
                      <a:round/>
                      <a:headEnd type="none" w="med" len="med"/>
                      <a:tailEnd type="none" w="med" len="med"/>
                    </a:lnL>
                  </a:tcPr>
                </a:tc>
                <a:tc>
                  <a:txBody>
                    <a:bodyPr/>
                    <a:lstStyle/>
                    <a:p>
                      <a:pPr algn="ctr" fontAlgn="b"/>
                      <a:r>
                        <a:rPr lang="en-US" sz="2000" b="1" dirty="0">
                          <a:solidFill>
                            <a:schemeClr val="tx2"/>
                          </a:solidFill>
                          <a:latin typeface="Wingdings 2" panose="05020102010507070707" pitchFamily="18" charset="2"/>
                        </a:rPr>
                        <a:t>P</a:t>
                      </a:r>
                      <a:endParaRPr lang="en-US" sz="2000" b="1" i="0" u="none" strike="noStrike" dirty="0">
                        <a:solidFill>
                          <a:schemeClr val="tx2"/>
                        </a:solidFill>
                        <a:effectLst/>
                        <a:latin typeface="+mn-lt"/>
                      </a:endParaRPr>
                    </a:p>
                  </a:txBody>
                  <a:tcPr marL="8622" marR="8622" marT="8622" marB="0" anchor="ctr"/>
                </a:tc>
                <a:tc>
                  <a:txBody>
                    <a:bodyPr/>
                    <a:lstStyle/>
                    <a:p>
                      <a:pPr algn="ctr" fontAlgn="b"/>
                      <a:endParaRPr lang="en-US" sz="2000" b="1" i="0" u="none" strike="noStrike" dirty="0">
                        <a:solidFill>
                          <a:srgbClr val="000000"/>
                        </a:solidFill>
                        <a:effectLst/>
                        <a:latin typeface="+mn-lt"/>
                      </a:endParaRPr>
                    </a:p>
                  </a:txBody>
                  <a:tcPr marL="8622" marR="8622" marT="8622" marB="0" anchor="ctr"/>
                </a:tc>
                <a:tc>
                  <a:txBody>
                    <a:bodyPr/>
                    <a:lstStyle/>
                    <a:p>
                      <a:pPr algn="ctr" fontAlgn="b"/>
                      <a:endParaRPr lang="en-US" sz="2000" b="1" i="0" u="none" strike="noStrike" dirty="0">
                        <a:solidFill>
                          <a:srgbClr val="000000"/>
                        </a:solidFill>
                        <a:effectLst/>
                        <a:latin typeface="+mn-lt"/>
                      </a:endParaRPr>
                    </a:p>
                  </a:txBody>
                  <a:tcPr marL="8622" marR="8622" marT="8622" marB="0" anchor="ctr"/>
                </a:tc>
                <a:tc>
                  <a:txBody>
                    <a:bodyPr/>
                    <a:lstStyle/>
                    <a:p>
                      <a:pPr algn="ctr" fontAlgn="b"/>
                      <a:endParaRPr lang="en-US" sz="2000" b="1" i="0" u="none" strike="noStrike" dirty="0">
                        <a:solidFill>
                          <a:srgbClr val="000000"/>
                        </a:solidFill>
                        <a:effectLst/>
                        <a:latin typeface="+mn-lt"/>
                      </a:endParaRPr>
                    </a:p>
                  </a:txBody>
                  <a:tcPr marL="8622" marR="8622" marT="8622" marB="0" anchor="ctr">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13"/>
                  </a:ext>
                </a:extLst>
              </a:tr>
              <a:tr h="298773">
                <a:tc>
                  <a:txBody>
                    <a:bodyPr/>
                    <a:lstStyle/>
                    <a:p>
                      <a:pPr algn="l" fontAlgn="b"/>
                      <a:r>
                        <a:rPr lang="en-US" sz="1600" b="1" i="0" u="none" strike="noStrike" dirty="0">
                          <a:solidFill>
                            <a:srgbClr val="000000"/>
                          </a:solidFill>
                          <a:effectLst/>
                          <a:latin typeface="+mn-lt"/>
                        </a:rPr>
                        <a:t>Illiquidity</a:t>
                      </a:r>
                    </a:p>
                  </a:txBody>
                  <a:tcPr marL="41638" marR="41638" marT="41638" marB="41638" anchor="ctr">
                    <a:lnL w="12700" cap="flat" cmpd="sng" algn="ctr">
                      <a:solidFill>
                        <a:schemeClr val="accent1"/>
                      </a:solidFill>
                      <a:prstDash val="solid"/>
                      <a:round/>
                      <a:headEnd type="none" w="med" len="med"/>
                      <a:tailEnd type="none" w="med" len="med"/>
                    </a:lnL>
                  </a:tcPr>
                </a:tc>
                <a:tc>
                  <a:txBody>
                    <a:bodyPr/>
                    <a:lstStyle/>
                    <a:p>
                      <a:pPr algn="ctr" fontAlgn="b"/>
                      <a:r>
                        <a:rPr lang="en-US" sz="2000" b="1" dirty="0">
                          <a:solidFill>
                            <a:srgbClr val="FF0000"/>
                          </a:solidFill>
                          <a:latin typeface="Wingdings 2" panose="05020102010507070707" pitchFamily="18" charset="2"/>
                        </a:rPr>
                        <a:t>P</a:t>
                      </a:r>
                      <a:endParaRPr lang="en-US" sz="2000" b="1" i="0" u="none" strike="noStrike" dirty="0">
                        <a:solidFill>
                          <a:srgbClr val="FF0000"/>
                        </a:solidFill>
                        <a:effectLst/>
                        <a:latin typeface="+mn-lt"/>
                      </a:endParaRPr>
                    </a:p>
                  </a:txBody>
                  <a:tcPr marL="8622" marR="8622" marT="8622" marB="0" anchor="ctr"/>
                </a:tc>
                <a:tc>
                  <a:txBody>
                    <a:bodyPr/>
                    <a:lstStyle/>
                    <a:p>
                      <a:pPr algn="ctr" fontAlgn="b"/>
                      <a:endParaRPr lang="en-US" sz="2000" b="1" i="0" u="none" strike="noStrike" dirty="0">
                        <a:solidFill>
                          <a:srgbClr val="000000"/>
                        </a:solidFill>
                        <a:effectLst/>
                        <a:latin typeface="+mn-lt"/>
                      </a:endParaRPr>
                    </a:p>
                  </a:txBody>
                  <a:tcPr marL="8622" marR="8622" marT="8622" marB="0" anchor="ctr"/>
                </a:tc>
                <a:tc>
                  <a:txBody>
                    <a:bodyPr/>
                    <a:lstStyle/>
                    <a:p>
                      <a:pPr algn="ctr" fontAlgn="b"/>
                      <a:endParaRPr lang="en-US" sz="2000" b="1" i="0" u="none" strike="noStrike" dirty="0">
                        <a:solidFill>
                          <a:srgbClr val="000000"/>
                        </a:solidFill>
                        <a:effectLst/>
                        <a:latin typeface="+mn-lt"/>
                      </a:endParaRPr>
                    </a:p>
                  </a:txBody>
                  <a:tcPr marL="8622" marR="8622" marT="8622" marB="0" anchor="ctr"/>
                </a:tc>
                <a:tc>
                  <a:txBody>
                    <a:bodyPr/>
                    <a:lstStyle/>
                    <a:p>
                      <a:pPr algn="ctr" fontAlgn="b"/>
                      <a:endParaRPr lang="en-US" sz="2000" b="1" i="0" u="none" strike="noStrike" dirty="0">
                        <a:solidFill>
                          <a:srgbClr val="000000"/>
                        </a:solidFill>
                        <a:effectLst/>
                        <a:latin typeface="+mn-lt"/>
                      </a:endParaRPr>
                    </a:p>
                  </a:txBody>
                  <a:tcPr marL="8622" marR="8622" marT="8622" marB="0" anchor="ctr">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14"/>
                  </a:ext>
                </a:extLst>
              </a:tr>
              <a:tr h="298773">
                <a:tc>
                  <a:txBody>
                    <a:bodyPr/>
                    <a:lstStyle/>
                    <a:p>
                      <a:pPr algn="l" fontAlgn="b"/>
                      <a:r>
                        <a:rPr lang="en-US" sz="1600" b="1" u="none" strike="noStrike" dirty="0">
                          <a:effectLst/>
                          <a:latin typeface="+mn-lt"/>
                        </a:rPr>
                        <a:t>Custom guidelines</a:t>
                      </a:r>
                      <a:endParaRPr lang="en-US" sz="1600" b="1" i="0" u="none" strike="noStrike" dirty="0">
                        <a:solidFill>
                          <a:srgbClr val="000000"/>
                        </a:solidFill>
                        <a:effectLst/>
                        <a:latin typeface="+mn-lt"/>
                      </a:endParaRPr>
                    </a:p>
                  </a:txBody>
                  <a:tcPr marL="41638" marR="41638" marT="41638" marB="41638" anchor="ctr">
                    <a:lnL w="12700" cap="flat" cmpd="sng" algn="ctr">
                      <a:solidFill>
                        <a:schemeClr val="accent1"/>
                      </a:solidFill>
                      <a:prstDash val="solid"/>
                      <a:round/>
                      <a:headEnd type="none" w="med" len="med"/>
                      <a:tailEnd type="none" w="med" len="med"/>
                    </a:lnL>
                  </a:tcPr>
                </a:tc>
                <a:tc>
                  <a:txBody>
                    <a:bodyPr/>
                    <a:lstStyle/>
                    <a:p>
                      <a:pPr algn="ctr" fontAlgn="b"/>
                      <a:r>
                        <a:rPr lang="en-US" sz="2000" b="1" dirty="0">
                          <a:solidFill>
                            <a:schemeClr val="tx2"/>
                          </a:solidFill>
                          <a:latin typeface="Wingdings 2" panose="05020102010507070707" pitchFamily="18" charset="2"/>
                        </a:rPr>
                        <a:t>P</a:t>
                      </a:r>
                      <a:endParaRPr lang="en-US" sz="2000" b="1" i="0" u="none" strike="noStrike" dirty="0">
                        <a:solidFill>
                          <a:schemeClr val="tx2"/>
                        </a:solidFill>
                        <a:effectLst/>
                        <a:latin typeface="+mn-lt"/>
                      </a:endParaRPr>
                    </a:p>
                  </a:txBody>
                  <a:tcPr marL="8622" marR="8622" marT="8622" marB="0" anchor="ctr"/>
                </a:tc>
                <a:tc>
                  <a:txBody>
                    <a:bodyPr/>
                    <a:lstStyle/>
                    <a:p>
                      <a:pPr algn="ctr" fontAlgn="b"/>
                      <a:r>
                        <a:rPr lang="en-US" sz="2000" b="1" u="none" strike="noStrike" dirty="0">
                          <a:effectLst/>
                          <a:latin typeface="+mn-lt"/>
                        </a:rPr>
                        <a:t> </a:t>
                      </a:r>
                      <a:endParaRPr lang="en-US" sz="2000" b="1" i="0" u="none" strike="noStrike" dirty="0">
                        <a:solidFill>
                          <a:srgbClr val="000000"/>
                        </a:solidFill>
                        <a:effectLst/>
                        <a:latin typeface="+mn-lt"/>
                      </a:endParaRPr>
                    </a:p>
                  </a:txBody>
                  <a:tcPr marL="8622" marR="8622" marT="8622" marB="0" anchor="ctr"/>
                </a:tc>
                <a:tc>
                  <a:txBody>
                    <a:bodyPr/>
                    <a:lstStyle/>
                    <a:p>
                      <a:pPr algn="ctr" fontAlgn="b"/>
                      <a:r>
                        <a:rPr lang="en-US" sz="2000" b="1" u="none" strike="noStrike" dirty="0">
                          <a:effectLst/>
                          <a:latin typeface="+mn-lt"/>
                        </a:rPr>
                        <a:t> </a:t>
                      </a:r>
                      <a:endParaRPr lang="en-US" sz="2000" b="1" i="0" u="none" strike="noStrike" dirty="0">
                        <a:solidFill>
                          <a:srgbClr val="000000"/>
                        </a:solidFill>
                        <a:effectLst/>
                        <a:latin typeface="+mn-lt"/>
                      </a:endParaRPr>
                    </a:p>
                  </a:txBody>
                  <a:tcPr marL="8622" marR="8622" marT="8622" marB="0" anchor="ctr"/>
                </a:tc>
                <a:tc>
                  <a:txBody>
                    <a:bodyPr/>
                    <a:lstStyle/>
                    <a:p>
                      <a:pPr algn="ctr" fontAlgn="b"/>
                      <a:r>
                        <a:rPr lang="en-US" sz="2000" b="1" u="none" strike="noStrike" dirty="0">
                          <a:effectLst/>
                          <a:latin typeface="+mn-lt"/>
                        </a:rPr>
                        <a:t> </a:t>
                      </a:r>
                      <a:endParaRPr lang="en-US" sz="2000" b="1" i="0" u="none" strike="noStrike" dirty="0">
                        <a:solidFill>
                          <a:srgbClr val="000000"/>
                        </a:solidFill>
                        <a:effectLst/>
                        <a:latin typeface="+mn-lt"/>
                      </a:endParaRPr>
                    </a:p>
                  </a:txBody>
                  <a:tcPr marL="8622" marR="8622" marT="8622" marB="0" anchor="ctr">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10"/>
                  </a:ext>
                </a:extLst>
              </a:tr>
              <a:tr h="277841">
                <a:tc>
                  <a:txBody>
                    <a:bodyPr/>
                    <a:lstStyle/>
                    <a:p>
                      <a:pPr algn="l" fontAlgn="b"/>
                      <a:r>
                        <a:rPr lang="en-US" sz="1600" b="1" i="0" u="none" strike="noStrike" dirty="0">
                          <a:solidFill>
                            <a:srgbClr val="000000"/>
                          </a:solidFill>
                          <a:effectLst/>
                          <a:latin typeface="+mn-lt"/>
                        </a:rPr>
                        <a:t>Fees</a:t>
                      </a:r>
                    </a:p>
                  </a:txBody>
                  <a:tcPr marL="41638" marR="41638" marT="41638" marB="41638" anchor="ctr">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mn-lt"/>
                        </a:rPr>
                        <a:t>Low (not 0)</a:t>
                      </a:r>
                    </a:p>
                  </a:txBody>
                  <a:tcPr marL="8622" marR="8622" marT="8622" marB="0" anchor="ctr">
                    <a:lnB w="12700" cap="flat" cmpd="sng" algn="ctr">
                      <a:solidFill>
                        <a:schemeClr val="accent1"/>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mn-lt"/>
                        </a:rPr>
                        <a:t>Low-modest</a:t>
                      </a:r>
                    </a:p>
                  </a:txBody>
                  <a:tcPr marL="8622" marR="8622" marT="8622" marB="0" anchor="ctr">
                    <a:lnB w="12700" cap="flat" cmpd="sng" algn="ctr">
                      <a:solidFill>
                        <a:schemeClr val="accent1"/>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mn-lt"/>
                        </a:rPr>
                        <a:t>Low-modest</a:t>
                      </a:r>
                    </a:p>
                  </a:txBody>
                  <a:tcPr marL="8622" marR="8622" marT="8622" marB="0" anchor="ctr">
                    <a:lnB w="12700" cap="flat" cmpd="sng" algn="ctr">
                      <a:solidFill>
                        <a:schemeClr val="accent1"/>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mn-lt"/>
                        </a:rPr>
                        <a:t>Modest</a:t>
                      </a:r>
                    </a:p>
                  </a:txBody>
                  <a:tcPr marL="8622" marR="8622" marT="8622" marB="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627745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&amp; Diversification</a:t>
            </a:r>
          </a:p>
        </p:txBody>
      </p:sp>
      <p:sp>
        <p:nvSpPr>
          <p:cNvPr id="4" name="Slide Number Placeholder 3"/>
          <p:cNvSpPr>
            <a:spLocks noGrp="1"/>
          </p:cNvSpPr>
          <p:nvPr>
            <p:ph type="sldNum" sz="quarter" idx="4"/>
          </p:nvPr>
        </p:nvSpPr>
        <p:spPr/>
        <p:txBody>
          <a:bodyPr/>
          <a:lstStyle/>
          <a:p>
            <a:fld id="{EAFB3C29-4469-4ECE-A8ED-D40B5AD31533}" type="slidenum">
              <a:rPr lang="en-US" smtClean="0"/>
              <a:pPr/>
              <a:t>11</a:t>
            </a:fld>
            <a:endParaRPr lang="en-US" dirty="0"/>
          </a:p>
        </p:txBody>
      </p:sp>
      <p:sp>
        <p:nvSpPr>
          <p:cNvPr id="5" name="Rectangle 4"/>
          <p:cNvSpPr/>
          <p:nvPr/>
        </p:nvSpPr>
        <p:spPr bwMode="auto">
          <a:xfrm>
            <a:off x="914400" y="987425"/>
            <a:ext cx="7315200" cy="1235723"/>
          </a:xfrm>
          <a:prstGeom prst="rect">
            <a:avLst/>
          </a:prstGeom>
          <a:solidFill>
            <a:schemeClr val="accent1">
              <a:lumMod val="40000"/>
              <a:lumOff val="60000"/>
            </a:schemeClr>
          </a:solidFill>
          <a:ln w="12700" cap="flat" cmpd="sng" algn="ctr">
            <a:solidFill>
              <a:srgbClr val="9FB6C7"/>
            </a:solidFill>
            <a:prstDash val="solid"/>
            <a:round/>
            <a:headEnd type="none" w="med" len="med"/>
            <a:tailEnd type="none" w="med" len="med"/>
          </a:ln>
          <a:effectLst/>
        </p:spPr>
        <p:txBody>
          <a:bodyPr vert="horz" wrap="square" lIns="137160" tIns="137160" rIns="137160" bIns="137160" numCol="1" rtlCol="0" anchor="t" anchorCtr="0" compatLnSpc="1">
            <a:prstTxWarp prst="textNoShape">
              <a:avLst/>
            </a:prstTxWarp>
            <a:spAutoFit/>
          </a:bodyPr>
          <a:lstStyle/>
          <a:p>
            <a:pPr>
              <a:spcAft>
                <a:spcPct val="45000"/>
              </a:spcAft>
            </a:pPr>
            <a:r>
              <a:rPr lang="en-US" sz="1400" b="1" dirty="0">
                <a:solidFill>
                  <a:schemeClr val="tx2"/>
                </a:solidFill>
                <a:latin typeface="Times New Roman" panose="02020603050405020304" pitchFamily="18" charset="0"/>
              </a:rPr>
              <a:t>An investment policy statement shall provide for appropriate diversification of the portfolio. </a:t>
            </a:r>
          </a:p>
          <a:p>
            <a:pPr>
              <a:spcAft>
                <a:spcPct val="45000"/>
              </a:spcAft>
            </a:pPr>
            <a:r>
              <a:rPr lang="en-US" sz="1400" b="1" dirty="0">
                <a:solidFill>
                  <a:schemeClr val="tx2"/>
                </a:solidFill>
                <a:latin typeface="Times New Roman" panose="02020603050405020304" pitchFamily="18" charset="0"/>
              </a:rPr>
              <a:t>Investments held should be diversified to the extent practicable to control the risk of loss resulting from over concentration of assets in a specific maturity, issuer, instrument, dealer, fund or bank through which financial instruments are bought and sold.</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6209" y="2789053"/>
            <a:ext cx="4771582" cy="3353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6325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Tiering of Short-Term Fixed Income Portfolios</a:t>
            </a:r>
          </a:p>
        </p:txBody>
      </p:sp>
      <p:sp>
        <p:nvSpPr>
          <p:cNvPr id="4" name="Slide Number Placeholder 3"/>
          <p:cNvSpPr>
            <a:spLocks noGrp="1"/>
          </p:cNvSpPr>
          <p:nvPr>
            <p:ph type="sldNum" sz="quarter" idx="4"/>
          </p:nvPr>
        </p:nvSpPr>
        <p:spPr/>
        <p:txBody>
          <a:bodyPr/>
          <a:lstStyle/>
          <a:p>
            <a:fld id="{EAFB3C29-4469-4ECE-A8ED-D40B5AD31533}" type="slidenum">
              <a:rPr lang="en-US" smtClean="0"/>
              <a:pPr/>
              <a:t>12</a:t>
            </a:fld>
            <a:endParaRPr lang="en-US" dirty="0"/>
          </a:p>
        </p:txBody>
      </p:sp>
      <p:sp>
        <p:nvSpPr>
          <p:cNvPr id="5" name="Line 5"/>
          <p:cNvSpPr>
            <a:spLocks noChangeShapeType="1"/>
          </p:cNvSpPr>
          <p:nvPr/>
        </p:nvSpPr>
        <p:spPr bwMode="gray">
          <a:xfrm>
            <a:off x="1440983" y="1633264"/>
            <a:ext cx="7427777" cy="0"/>
          </a:xfrm>
          <a:prstGeom prst="line">
            <a:avLst/>
          </a:prstGeom>
          <a:noFill/>
          <a:ln w="38100">
            <a:solidFill>
              <a:schemeClr val="accent1"/>
            </a:solidFill>
            <a:round/>
            <a:headEnd type="triangle"/>
            <a:tailEnd type="triangle" w="med" len="med"/>
          </a:ln>
        </p:spPr>
        <p:txBody>
          <a:bodyPr/>
          <a:lstStyle/>
          <a:p>
            <a:endParaRPr lang="en-US" dirty="0">
              <a:latin typeface="Times New Roman" pitchFamily="18" charset="0"/>
            </a:endParaRPr>
          </a:p>
        </p:txBody>
      </p:sp>
      <p:sp>
        <p:nvSpPr>
          <p:cNvPr id="7" name="Text Box 7"/>
          <p:cNvSpPr txBox="1">
            <a:spLocks noChangeArrowheads="1"/>
          </p:cNvSpPr>
          <p:nvPr/>
        </p:nvSpPr>
        <p:spPr bwMode="gray">
          <a:xfrm>
            <a:off x="1440983" y="1067164"/>
            <a:ext cx="2173993" cy="523220"/>
          </a:xfrm>
          <a:prstGeom prst="rect">
            <a:avLst/>
          </a:prstGeom>
          <a:noFill/>
          <a:ln w="9525">
            <a:noFill/>
            <a:miter lim="800000"/>
            <a:headEnd/>
            <a:tailEnd/>
          </a:ln>
        </p:spPr>
        <p:txBody>
          <a:bodyPr wrap="none">
            <a:spAutoFit/>
          </a:bodyPr>
          <a:lstStyle/>
          <a:p>
            <a:pPr eaLnBrk="0" hangingPunct="0"/>
            <a:r>
              <a:rPr lang="en-US" sz="1400" b="1" dirty="0">
                <a:solidFill>
                  <a:schemeClr val="tx2"/>
                </a:solidFill>
                <a:latin typeface="Century Gothic" panose="020B0502020202020204" pitchFamily="34" charset="0"/>
              </a:rPr>
              <a:t>Lower Expected Return</a:t>
            </a:r>
          </a:p>
          <a:p>
            <a:pPr eaLnBrk="0" hangingPunct="0"/>
            <a:r>
              <a:rPr lang="en-US" sz="1400" b="1" dirty="0">
                <a:solidFill>
                  <a:schemeClr val="tx2"/>
                </a:solidFill>
                <a:latin typeface="Century Gothic" panose="020B0502020202020204" pitchFamily="34" charset="0"/>
              </a:rPr>
              <a:t>Less Volatility</a:t>
            </a:r>
          </a:p>
        </p:txBody>
      </p:sp>
      <p:sp>
        <p:nvSpPr>
          <p:cNvPr id="8" name="Text Box 11"/>
          <p:cNvSpPr txBox="1">
            <a:spLocks noChangeArrowheads="1"/>
          </p:cNvSpPr>
          <p:nvPr/>
        </p:nvSpPr>
        <p:spPr bwMode="gray">
          <a:xfrm>
            <a:off x="6616361" y="1067164"/>
            <a:ext cx="2226893" cy="523220"/>
          </a:xfrm>
          <a:prstGeom prst="rect">
            <a:avLst/>
          </a:prstGeom>
          <a:noFill/>
          <a:ln w="9525">
            <a:noFill/>
            <a:miter lim="800000"/>
            <a:headEnd/>
            <a:tailEnd/>
          </a:ln>
        </p:spPr>
        <p:txBody>
          <a:bodyPr wrap="none">
            <a:spAutoFit/>
          </a:bodyPr>
          <a:lstStyle/>
          <a:p>
            <a:pPr algn="r" eaLnBrk="0" hangingPunct="0"/>
            <a:r>
              <a:rPr lang="en-US" sz="1400" b="1" dirty="0">
                <a:solidFill>
                  <a:schemeClr val="tx2"/>
                </a:solidFill>
                <a:latin typeface="Century Gothic" panose="020B0502020202020204" pitchFamily="34" charset="0"/>
              </a:rPr>
              <a:t>Higher Expected Return</a:t>
            </a:r>
          </a:p>
          <a:p>
            <a:pPr algn="r" eaLnBrk="0" hangingPunct="0"/>
            <a:r>
              <a:rPr lang="en-US" sz="1400" b="1" dirty="0">
                <a:solidFill>
                  <a:schemeClr val="tx2"/>
                </a:solidFill>
                <a:latin typeface="Century Gothic" panose="020B0502020202020204" pitchFamily="34" charset="0"/>
              </a:rPr>
              <a:t>Higher Volatility</a:t>
            </a:r>
          </a:p>
        </p:txBody>
      </p:sp>
      <p:sp>
        <p:nvSpPr>
          <p:cNvPr id="23" name="TextBox 22"/>
          <p:cNvSpPr txBox="1"/>
          <p:nvPr/>
        </p:nvSpPr>
        <p:spPr>
          <a:xfrm>
            <a:off x="145526" y="649224"/>
            <a:ext cx="7973568" cy="307777"/>
          </a:xfrm>
          <a:prstGeom prst="rect">
            <a:avLst/>
          </a:prstGeom>
          <a:noFill/>
        </p:spPr>
        <p:txBody>
          <a:bodyPr vert="horz" wrap="square" lIns="0" tIns="45720" rIns="45720" bIns="45720" rtlCol="0" anchor="t">
            <a:spAutoFit/>
          </a:bodyPr>
          <a:lstStyle/>
          <a:p>
            <a:r>
              <a:rPr lang="en-US" sz="1400" b="1" dirty="0">
                <a:solidFill>
                  <a:schemeClr val="tx2"/>
                </a:solidFill>
                <a:latin typeface="Century Gothic" panose="020B0502020202020204" pitchFamily="34" charset="0"/>
              </a:rPr>
              <a:t>Customized for relevant time horizon, return expectation and risk tolerance</a:t>
            </a:r>
          </a:p>
        </p:txBody>
      </p:sp>
      <p:graphicFrame>
        <p:nvGraphicFramePr>
          <p:cNvPr id="17" name="Table 16"/>
          <p:cNvGraphicFramePr>
            <a:graphicFrameLocks noGrp="1"/>
          </p:cNvGraphicFramePr>
          <p:nvPr>
            <p:extLst>
              <p:ext uri="{D42A27DB-BD31-4B8C-83A1-F6EECF244321}">
                <p14:modId xmlns:p14="http://schemas.microsoft.com/office/powerpoint/2010/main" val="3838212104"/>
              </p:ext>
            </p:extLst>
          </p:nvPr>
        </p:nvGraphicFramePr>
        <p:xfrm>
          <a:off x="177800" y="2248428"/>
          <a:ext cx="8864600" cy="4256090"/>
        </p:xfrm>
        <a:graphic>
          <a:graphicData uri="http://schemas.openxmlformats.org/drawingml/2006/table">
            <a:tbl>
              <a:tblPr firstRow="1" bandRow="1">
                <a:tableStyleId>{5C22544A-7EE6-4342-B048-85BDC9FD1C3A}</a:tableStyleId>
              </a:tblPr>
              <a:tblGrid>
                <a:gridCol w="10795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gridCol w="1866900">
                  <a:extLst>
                    <a:ext uri="{9D8B030D-6E8A-4147-A177-3AD203B41FA5}">
                      <a16:colId xmlns:a16="http://schemas.microsoft.com/office/drawing/2014/main" val="20002"/>
                    </a:ext>
                  </a:extLst>
                </a:gridCol>
                <a:gridCol w="1866900">
                  <a:extLst>
                    <a:ext uri="{9D8B030D-6E8A-4147-A177-3AD203B41FA5}">
                      <a16:colId xmlns:a16="http://schemas.microsoft.com/office/drawing/2014/main" val="20003"/>
                    </a:ext>
                  </a:extLst>
                </a:gridCol>
                <a:gridCol w="2032000">
                  <a:extLst>
                    <a:ext uri="{9D8B030D-6E8A-4147-A177-3AD203B41FA5}">
                      <a16:colId xmlns:a16="http://schemas.microsoft.com/office/drawing/2014/main" val="20004"/>
                    </a:ext>
                  </a:extLst>
                </a:gridCol>
              </a:tblGrid>
              <a:tr h="597355">
                <a:tc>
                  <a:txBody>
                    <a:bodyPr/>
                    <a:lstStyle/>
                    <a:p>
                      <a:endParaRPr lang="en-US" sz="1200" dirty="0"/>
                    </a:p>
                  </a:txBody>
                  <a:tcPr>
                    <a:solidFill>
                      <a:schemeClr val="bg1"/>
                    </a:solidFill>
                  </a:tcPr>
                </a:tc>
                <a:tc>
                  <a:txBody>
                    <a:bodyPr/>
                    <a:lstStyle/>
                    <a:p>
                      <a:pPr algn="ctr"/>
                      <a:r>
                        <a:rPr lang="en-US" sz="1200" dirty="0">
                          <a:latin typeface="+mj-lt"/>
                        </a:rPr>
                        <a:t>Tier</a:t>
                      </a:r>
                      <a:r>
                        <a:rPr lang="en-US" sz="1200" baseline="0" dirty="0">
                          <a:latin typeface="+mj-lt"/>
                        </a:rPr>
                        <a:t> 1</a:t>
                      </a:r>
                    </a:p>
                    <a:p>
                      <a:pPr algn="ctr"/>
                      <a:r>
                        <a:rPr lang="en-US" sz="1200" baseline="0" dirty="0">
                          <a:latin typeface="+mj-lt"/>
                        </a:rPr>
                        <a:t>“Cash Management”</a:t>
                      </a:r>
                      <a:endParaRPr lang="en-US" sz="1200" dirty="0">
                        <a:latin typeface="+mj-lt"/>
                      </a:endParaRPr>
                    </a:p>
                  </a:txBody>
                  <a:tcPr anchor="b">
                    <a:solidFill>
                      <a:schemeClr val="tx2"/>
                    </a:solidFill>
                  </a:tcPr>
                </a:tc>
                <a:tc>
                  <a:txBody>
                    <a:bodyPr/>
                    <a:lstStyle/>
                    <a:p>
                      <a:pPr algn="ctr"/>
                      <a:r>
                        <a:rPr lang="en-US" sz="1200" dirty="0">
                          <a:latin typeface="+mj-lt"/>
                        </a:rPr>
                        <a:t>Tier 2</a:t>
                      </a:r>
                    </a:p>
                    <a:p>
                      <a:pPr algn="ctr"/>
                      <a:r>
                        <a:rPr lang="en-US" sz="1200" dirty="0">
                          <a:latin typeface="+mj-lt"/>
                        </a:rPr>
                        <a:t>“Enhanced</a:t>
                      </a:r>
                      <a:r>
                        <a:rPr lang="en-US" sz="1200" baseline="0" dirty="0">
                          <a:latin typeface="+mj-lt"/>
                        </a:rPr>
                        <a:t> Cash</a:t>
                      </a:r>
                      <a:r>
                        <a:rPr lang="en-US" sz="1200" dirty="0">
                          <a:latin typeface="+mj-lt"/>
                        </a:rPr>
                        <a:t>”</a:t>
                      </a:r>
                    </a:p>
                  </a:txBody>
                  <a:tcPr anchor="b">
                    <a:solidFill>
                      <a:schemeClr val="tx2"/>
                    </a:solidFill>
                  </a:tcPr>
                </a:tc>
                <a:tc>
                  <a:txBody>
                    <a:bodyPr/>
                    <a:lstStyle/>
                    <a:p>
                      <a:pPr algn="ctr"/>
                      <a:r>
                        <a:rPr lang="en-US" sz="1200" dirty="0">
                          <a:latin typeface="+mj-lt"/>
                        </a:rPr>
                        <a:t>Tier 3</a:t>
                      </a:r>
                    </a:p>
                    <a:p>
                      <a:pPr algn="ctr"/>
                      <a:r>
                        <a:rPr lang="en-US" sz="1200" dirty="0">
                          <a:latin typeface="+mj-lt"/>
                        </a:rPr>
                        <a:t>“Low</a:t>
                      </a:r>
                      <a:r>
                        <a:rPr lang="en-US" sz="1200" baseline="0" dirty="0">
                          <a:latin typeface="+mj-lt"/>
                        </a:rPr>
                        <a:t> Duration 1-3yr</a:t>
                      </a:r>
                      <a:r>
                        <a:rPr lang="en-US" sz="1200" dirty="0">
                          <a:latin typeface="+mj-lt"/>
                        </a:rPr>
                        <a:t>”</a:t>
                      </a:r>
                    </a:p>
                  </a:txBody>
                  <a:tcPr anchor="b">
                    <a:solidFill>
                      <a:schemeClr val="tx2"/>
                    </a:solidFill>
                  </a:tcPr>
                </a:tc>
                <a:tc>
                  <a:txBody>
                    <a:bodyPr/>
                    <a:lstStyle/>
                    <a:p>
                      <a:pPr algn="ctr"/>
                      <a:r>
                        <a:rPr lang="en-US" sz="1200" dirty="0">
                          <a:latin typeface="+mj-lt"/>
                        </a:rPr>
                        <a:t>Tier</a:t>
                      </a:r>
                      <a:r>
                        <a:rPr lang="en-US" sz="1200" baseline="0" dirty="0">
                          <a:latin typeface="+mj-lt"/>
                        </a:rPr>
                        <a:t> 4</a:t>
                      </a:r>
                    </a:p>
                    <a:p>
                      <a:pPr algn="ctr"/>
                      <a:r>
                        <a:rPr lang="en-US" sz="1200" baseline="0" dirty="0">
                          <a:latin typeface="+mj-lt"/>
                        </a:rPr>
                        <a:t>“Low Duration 1-5yr”</a:t>
                      </a:r>
                      <a:endParaRPr lang="en-US" sz="1200" dirty="0">
                        <a:latin typeface="+mj-lt"/>
                      </a:endParaRPr>
                    </a:p>
                  </a:txBody>
                  <a:tcPr anchor="b">
                    <a:solidFill>
                      <a:schemeClr val="tx2"/>
                    </a:solidFill>
                  </a:tcPr>
                </a:tc>
                <a:extLst>
                  <a:ext uri="{0D108BD9-81ED-4DB2-BD59-A6C34878D82A}">
                    <a16:rowId xmlns:a16="http://schemas.microsoft.com/office/drawing/2014/main" val="10000"/>
                  </a:ext>
                </a:extLst>
              </a:tr>
              <a:tr h="884893">
                <a:tc>
                  <a:txBody>
                    <a:bodyPr/>
                    <a:lstStyle/>
                    <a:p>
                      <a:r>
                        <a:rPr lang="en-US" sz="1200" b="1" dirty="0">
                          <a:solidFill>
                            <a:schemeClr val="tx2"/>
                          </a:solidFill>
                          <a:latin typeface="+mj-lt"/>
                        </a:rPr>
                        <a:t>Investments</a:t>
                      </a:r>
                    </a:p>
                  </a:txBody>
                  <a:tcPr anchor="ctr"/>
                </a:tc>
                <a:tc>
                  <a:txBody>
                    <a:bodyPr/>
                    <a:lstStyle/>
                    <a:p>
                      <a:pPr marL="171450" indent="-171450" eaLnBrk="0" hangingPunct="0">
                        <a:spcBef>
                          <a:spcPts val="0"/>
                        </a:spcBef>
                        <a:buClr>
                          <a:schemeClr val="tx2"/>
                        </a:buClr>
                        <a:buSzPct val="120000"/>
                        <a:buFont typeface="Wingdings" panose="05000000000000000000" pitchFamily="2" charset="2"/>
                        <a:buChar char="§"/>
                      </a:pPr>
                      <a:r>
                        <a:rPr lang="en-US" sz="1200" b="1" dirty="0">
                          <a:solidFill>
                            <a:schemeClr val="tx1"/>
                          </a:solidFill>
                          <a:latin typeface="Times New Roman" pitchFamily="18" charset="0"/>
                        </a:rPr>
                        <a:t>Commercial Paper (CP)</a:t>
                      </a:r>
                    </a:p>
                    <a:p>
                      <a:pPr marL="171450" indent="-171450" eaLnBrk="0" hangingPunct="0">
                        <a:spcBef>
                          <a:spcPts val="0"/>
                        </a:spcBef>
                        <a:buClr>
                          <a:schemeClr val="tx2"/>
                        </a:buClr>
                        <a:buSzPct val="120000"/>
                        <a:buFont typeface="Wingdings" panose="05000000000000000000" pitchFamily="2" charset="2"/>
                        <a:buChar char="§"/>
                      </a:pPr>
                      <a:r>
                        <a:rPr lang="en-US" sz="1200" b="1" dirty="0">
                          <a:solidFill>
                            <a:schemeClr val="tx1"/>
                          </a:solidFill>
                          <a:latin typeface="Times New Roman" pitchFamily="18" charset="0"/>
                        </a:rPr>
                        <a:t>Certificates</a:t>
                      </a:r>
                      <a:r>
                        <a:rPr lang="en-US" sz="1200" b="1" baseline="0" dirty="0">
                          <a:solidFill>
                            <a:schemeClr val="tx1"/>
                          </a:solidFill>
                          <a:latin typeface="Times New Roman" pitchFamily="18" charset="0"/>
                        </a:rPr>
                        <a:t> of Deposit (</a:t>
                      </a:r>
                      <a:r>
                        <a:rPr lang="en-US" sz="1200" b="1" dirty="0">
                          <a:solidFill>
                            <a:schemeClr val="tx1"/>
                          </a:solidFill>
                          <a:latin typeface="Times New Roman" pitchFamily="18" charset="0"/>
                        </a:rPr>
                        <a:t>CDs)</a:t>
                      </a:r>
                    </a:p>
                    <a:p>
                      <a:pPr marL="171450" indent="-171450" eaLnBrk="0" hangingPunct="0">
                        <a:spcBef>
                          <a:spcPts val="0"/>
                        </a:spcBef>
                        <a:buClr>
                          <a:schemeClr val="tx2"/>
                        </a:buClr>
                        <a:buSzPct val="120000"/>
                        <a:buFont typeface="Wingdings" panose="05000000000000000000" pitchFamily="2" charset="2"/>
                        <a:buChar char="§"/>
                      </a:pPr>
                      <a:r>
                        <a:rPr lang="en-US" sz="1200" b="1" dirty="0">
                          <a:latin typeface="Times New Roman" pitchFamily="18" charset="0"/>
                        </a:rPr>
                        <a:t>Governments/Agencies</a:t>
                      </a:r>
                    </a:p>
                    <a:p>
                      <a:pPr marL="171450" indent="-171450" eaLnBrk="0" hangingPunct="0">
                        <a:spcBef>
                          <a:spcPts val="0"/>
                        </a:spcBef>
                        <a:buClr>
                          <a:schemeClr val="tx2"/>
                        </a:buClr>
                        <a:buSzPct val="120000"/>
                        <a:buFont typeface="Wingdings" panose="05000000000000000000" pitchFamily="2" charset="2"/>
                        <a:buChar char="§"/>
                      </a:pPr>
                      <a:r>
                        <a:rPr lang="en-US" sz="1200" b="1" dirty="0">
                          <a:latin typeface="Times New Roman" pitchFamily="18" charset="0"/>
                        </a:rPr>
                        <a:t>Corporates </a:t>
                      </a:r>
                      <a:r>
                        <a:rPr lang="en-US" sz="1200" b="1" baseline="0" dirty="0">
                          <a:latin typeface="Times New Roman" pitchFamily="18" charset="0"/>
                        </a:rPr>
                        <a:t>– IG Only</a:t>
                      </a:r>
                      <a:endParaRPr lang="en-US" sz="1200" b="1" dirty="0">
                        <a:latin typeface="Times New Roman" pitchFamily="18" charset="0"/>
                      </a:endParaRPr>
                    </a:p>
                  </a:txBody>
                  <a:tcPr/>
                </a:tc>
                <a:tc>
                  <a:txBody>
                    <a:bodyPr/>
                    <a:lstStyle/>
                    <a:p>
                      <a:pPr marL="171450" indent="-171450" eaLnBrk="0" hangingPunct="0">
                        <a:spcBef>
                          <a:spcPts val="0"/>
                        </a:spcBef>
                        <a:buClr>
                          <a:schemeClr val="tx2"/>
                        </a:buClr>
                        <a:buSzPct val="120000"/>
                        <a:buFont typeface="Wingdings" panose="05000000000000000000" pitchFamily="2" charset="2"/>
                        <a:buChar char="§"/>
                      </a:pPr>
                      <a:r>
                        <a:rPr lang="en-US" sz="1200" b="1" dirty="0">
                          <a:latin typeface="Times New Roman" pitchFamily="18" charset="0"/>
                        </a:rPr>
                        <a:t>CP and CDs</a:t>
                      </a:r>
                    </a:p>
                    <a:p>
                      <a:pPr marL="171450" indent="-171450" eaLnBrk="0" hangingPunct="0">
                        <a:spcBef>
                          <a:spcPts val="0"/>
                        </a:spcBef>
                        <a:buClr>
                          <a:schemeClr val="tx2"/>
                        </a:buClr>
                        <a:buSzPct val="120000"/>
                        <a:buFont typeface="Wingdings" panose="05000000000000000000" pitchFamily="2" charset="2"/>
                        <a:buChar char="§"/>
                      </a:pPr>
                      <a:r>
                        <a:rPr lang="en-US" sz="1200" b="1" dirty="0">
                          <a:latin typeface="Times New Roman" pitchFamily="18" charset="0"/>
                        </a:rPr>
                        <a:t>Governments/Agencies</a:t>
                      </a:r>
                    </a:p>
                    <a:p>
                      <a:pPr marL="171450" indent="-171450" eaLnBrk="0" hangingPunct="0">
                        <a:spcBef>
                          <a:spcPts val="0"/>
                        </a:spcBef>
                        <a:buClr>
                          <a:schemeClr val="tx2"/>
                        </a:buClr>
                        <a:buSzPct val="120000"/>
                        <a:buFont typeface="Wingdings" panose="05000000000000000000" pitchFamily="2" charset="2"/>
                        <a:buChar char="§"/>
                      </a:pPr>
                      <a:r>
                        <a:rPr lang="en-US" sz="1200" b="1" dirty="0">
                          <a:latin typeface="Times New Roman" pitchFamily="18" charset="0"/>
                        </a:rPr>
                        <a:t>Asset-Backeds</a:t>
                      </a:r>
                    </a:p>
                    <a:p>
                      <a:pPr marL="171450" indent="-171450" eaLnBrk="0" hangingPunct="0">
                        <a:spcBef>
                          <a:spcPts val="0"/>
                        </a:spcBef>
                        <a:buClr>
                          <a:schemeClr val="tx2"/>
                        </a:buClr>
                        <a:buSzPct val="120000"/>
                        <a:buFont typeface="Wingdings" panose="05000000000000000000" pitchFamily="2" charset="2"/>
                        <a:buChar char="§"/>
                      </a:pPr>
                      <a:r>
                        <a:rPr lang="en-US" sz="1200" b="1" dirty="0">
                          <a:latin typeface="Times New Roman" pitchFamily="18" charset="0"/>
                        </a:rPr>
                        <a:t>Corporates</a:t>
                      </a:r>
                      <a:r>
                        <a:rPr lang="en-US" sz="1200" b="1" baseline="0" dirty="0">
                          <a:latin typeface="Times New Roman" pitchFamily="18" charset="0"/>
                        </a:rPr>
                        <a:t> – IG Only</a:t>
                      </a:r>
                      <a:endParaRPr lang="en-US" sz="1200" b="1" dirty="0">
                        <a:latin typeface="Times New Roman" pitchFamily="18" charset="0"/>
                      </a:endParaRPr>
                    </a:p>
                  </a:txBody>
                  <a:tcPr/>
                </a:tc>
                <a:tc>
                  <a:txBody>
                    <a:bodyPr/>
                    <a:lstStyle/>
                    <a:p>
                      <a:pPr marL="171450" indent="-171450" eaLnBrk="0" hangingPunct="0">
                        <a:spcBef>
                          <a:spcPts val="0"/>
                        </a:spcBef>
                        <a:buClr>
                          <a:schemeClr val="tx2"/>
                        </a:buClr>
                        <a:buSzPct val="120000"/>
                        <a:buFont typeface="Wingdings" panose="05000000000000000000" pitchFamily="2" charset="2"/>
                        <a:buChar char="§"/>
                      </a:pPr>
                      <a:r>
                        <a:rPr lang="en-US" sz="1200" b="1" dirty="0">
                          <a:latin typeface="Times New Roman" pitchFamily="18" charset="0"/>
                        </a:rPr>
                        <a:t>Governments/Agencies</a:t>
                      </a:r>
                    </a:p>
                    <a:p>
                      <a:pPr marL="171450" indent="-171450" eaLnBrk="0" hangingPunct="0">
                        <a:lnSpc>
                          <a:spcPct val="95000"/>
                        </a:lnSpc>
                        <a:spcBef>
                          <a:spcPts val="0"/>
                        </a:spcBef>
                        <a:buClr>
                          <a:schemeClr val="tx2"/>
                        </a:buClr>
                        <a:buSzPct val="120000"/>
                        <a:buFont typeface="Wingdings" panose="05000000000000000000" pitchFamily="2" charset="2"/>
                        <a:buChar char="§"/>
                      </a:pPr>
                      <a:r>
                        <a:rPr lang="en-US" sz="1200" b="1" dirty="0">
                          <a:latin typeface="Times New Roman" pitchFamily="18" charset="0"/>
                        </a:rPr>
                        <a:t>Asset-Backeds</a:t>
                      </a:r>
                      <a:r>
                        <a:rPr lang="en-US" sz="1200" b="1" baseline="0" dirty="0">
                          <a:latin typeface="Times New Roman" pitchFamily="18" charset="0"/>
                        </a:rPr>
                        <a:t> </a:t>
                      </a:r>
                      <a:endParaRPr lang="en-US" sz="1200" b="1" dirty="0">
                        <a:latin typeface="Times New Roman" pitchFamily="18" charset="0"/>
                      </a:endParaRPr>
                    </a:p>
                    <a:p>
                      <a:pPr marL="171450" indent="-171450" eaLnBrk="0" hangingPunct="0">
                        <a:lnSpc>
                          <a:spcPct val="95000"/>
                        </a:lnSpc>
                        <a:spcBef>
                          <a:spcPts val="0"/>
                        </a:spcBef>
                        <a:buClr>
                          <a:schemeClr val="tx2"/>
                        </a:buClr>
                        <a:buSzPct val="120000"/>
                        <a:buFont typeface="Wingdings" panose="05000000000000000000" pitchFamily="2" charset="2"/>
                        <a:buChar char="§"/>
                      </a:pPr>
                      <a:r>
                        <a:rPr lang="en-US" sz="1200" b="1" dirty="0">
                          <a:latin typeface="Times New Roman" pitchFamily="18" charset="0"/>
                        </a:rPr>
                        <a:t>Mortgages </a:t>
                      </a:r>
                    </a:p>
                    <a:p>
                      <a:pPr marL="171450" indent="-171450" eaLnBrk="0" hangingPunct="0">
                        <a:lnSpc>
                          <a:spcPct val="95000"/>
                        </a:lnSpc>
                        <a:spcBef>
                          <a:spcPts val="0"/>
                        </a:spcBef>
                        <a:buClr>
                          <a:schemeClr val="tx2"/>
                        </a:buClr>
                        <a:buSzPct val="120000"/>
                        <a:buFont typeface="Wingdings" panose="05000000000000000000" pitchFamily="2" charset="2"/>
                        <a:buChar char="§"/>
                      </a:pPr>
                      <a:r>
                        <a:rPr lang="en-US" sz="1200" b="1" dirty="0">
                          <a:latin typeface="Times New Roman" pitchFamily="18" charset="0"/>
                        </a:rPr>
                        <a:t>Corporates </a:t>
                      </a:r>
                      <a:r>
                        <a:rPr lang="en-US" sz="1200" b="1" baseline="0" dirty="0">
                          <a:latin typeface="Times New Roman" pitchFamily="18" charset="0"/>
                        </a:rPr>
                        <a:t>– IG Only</a:t>
                      </a:r>
                      <a:endParaRPr lang="en-US" sz="1200" b="1" dirty="0">
                        <a:latin typeface="Times New Roman" pitchFamily="18" charset="0"/>
                      </a:endParaRPr>
                    </a:p>
                  </a:txBody>
                  <a:tcPr/>
                </a:tc>
                <a:tc>
                  <a:txBody>
                    <a:bodyPr/>
                    <a:lstStyle/>
                    <a:p>
                      <a:pPr marL="171450" indent="-171450" eaLnBrk="0" hangingPunct="0">
                        <a:spcBef>
                          <a:spcPts val="0"/>
                        </a:spcBef>
                        <a:buClr>
                          <a:schemeClr val="tx2"/>
                        </a:buClr>
                        <a:buSzPct val="120000"/>
                        <a:buFont typeface="Wingdings" panose="05000000000000000000" pitchFamily="2" charset="2"/>
                        <a:buChar char="§"/>
                      </a:pPr>
                      <a:r>
                        <a:rPr lang="en-US" sz="1200" b="1" dirty="0">
                          <a:latin typeface="Times New Roman" pitchFamily="18" charset="0"/>
                        </a:rPr>
                        <a:t>Governments/Agencies</a:t>
                      </a:r>
                    </a:p>
                    <a:p>
                      <a:pPr marL="171450" indent="-171450" eaLnBrk="0" hangingPunct="0">
                        <a:lnSpc>
                          <a:spcPct val="95000"/>
                        </a:lnSpc>
                        <a:spcBef>
                          <a:spcPts val="0"/>
                        </a:spcBef>
                        <a:buClr>
                          <a:schemeClr val="tx2"/>
                        </a:buClr>
                        <a:buSzPct val="120000"/>
                        <a:buFont typeface="Wingdings" panose="05000000000000000000" pitchFamily="2" charset="2"/>
                        <a:buChar char="§"/>
                      </a:pPr>
                      <a:r>
                        <a:rPr lang="en-US" sz="1200" b="1" dirty="0">
                          <a:latin typeface="Times New Roman" pitchFamily="18" charset="0"/>
                        </a:rPr>
                        <a:t>Asset-Backeds </a:t>
                      </a:r>
                    </a:p>
                    <a:p>
                      <a:pPr marL="171450" indent="-171450" eaLnBrk="0" hangingPunct="0">
                        <a:lnSpc>
                          <a:spcPct val="95000"/>
                        </a:lnSpc>
                        <a:spcBef>
                          <a:spcPts val="0"/>
                        </a:spcBef>
                        <a:buClr>
                          <a:schemeClr val="tx2"/>
                        </a:buClr>
                        <a:buSzPct val="120000"/>
                        <a:buFont typeface="Wingdings" panose="05000000000000000000" pitchFamily="2" charset="2"/>
                        <a:buChar char="§"/>
                      </a:pPr>
                      <a:r>
                        <a:rPr lang="en-US" sz="1200" b="1" dirty="0">
                          <a:latin typeface="Times New Roman" pitchFamily="18" charset="0"/>
                        </a:rPr>
                        <a:t>Mortgages </a:t>
                      </a:r>
                    </a:p>
                    <a:p>
                      <a:pPr marL="171450" indent="-171450" eaLnBrk="0" hangingPunct="0">
                        <a:lnSpc>
                          <a:spcPct val="95000"/>
                        </a:lnSpc>
                        <a:spcBef>
                          <a:spcPts val="0"/>
                        </a:spcBef>
                        <a:buClr>
                          <a:schemeClr val="tx2"/>
                        </a:buClr>
                        <a:buSzPct val="120000"/>
                        <a:buFont typeface="Wingdings" panose="05000000000000000000" pitchFamily="2" charset="2"/>
                        <a:buChar char="§"/>
                      </a:pPr>
                      <a:r>
                        <a:rPr lang="en-US" sz="1200" b="1" dirty="0">
                          <a:latin typeface="Times New Roman" pitchFamily="18" charset="0"/>
                        </a:rPr>
                        <a:t>Corporates </a:t>
                      </a:r>
                      <a:r>
                        <a:rPr lang="en-US" sz="1200" b="1" baseline="0" dirty="0">
                          <a:latin typeface="Times New Roman" pitchFamily="18" charset="0"/>
                        </a:rPr>
                        <a:t>– IG </a:t>
                      </a:r>
                      <a:endParaRPr lang="en-US" sz="1200" b="1" dirty="0">
                        <a:latin typeface="Times New Roman" pitchFamily="18" charset="0"/>
                      </a:endParaRPr>
                    </a:p>
                  </a:txBody>
                  <a:tcPr/>
                </a:tc>
                <a:extLst>
                  <a:ext uri="{0D108BD9-81ED-4DB2-BD59-A6C34878D82A}">
                    <a16:rowId xmlns:a16="http://schemas.microsoft.com/office/drawing/2014/main" val="10001"/>
                  </a:ext>
                </a:extLst>
              </a:tr>
              <a:tr h="551025">
                <a:tc>
                  <a:txBody>
                    <a:bodyPr/>
                    <a:lstStyle/>
                    <a:p>
                      <a:r>
                        <a:rPr lang="en-US" sz="1200" b="1" dirty="0">
                          <a:solidFill>
                            <a:schemeClr val="tx2"/>
                          </a:solidFill>
                          <a:latin typeface="+mj-lt"/>
                        </a:rPr>
                        <a:t>Average</a:t>
                      </a:r>
                      <a:r>
                        <a:rPr lang="en-US" sz="1200" b="1" baseline="0" dirty="0">
                          <a:solidFill>
                            <a:schemeClr val="tx2"/>
                          </a:solidFill>
                          <a:latin typeface="+mj-lt"/>
                        </a:rPr>
                        <a:t> Quality</a:t>
                      </a:r>
                      <a:endParaRPr lang="en-US" sz="1200" b="1" dirty="0">
                        <a:solidFill>
                          <a:schemeClr val="tx2"/>
                        </a:solidFill>
                        <a:latin typeface="+mj-lt"/>
                      </a:endParaRPr>
                    </a:p>
                  </a:txBody>
                  <a:tcPr anchor="ctr"/>
                </a:tc>
                <a:tc>
                  <a:txBody>
                    <a:bodyPr/>
                    <a:lstStyle/>
                    <a:p>
                      <a:pPr algn="ctr"/>
                      <a:r>
                        <a:rPr lang="en-US" sz="1400" b="1" dirty="0"/>
                        <a:t>AA</a:t>
                      </a:r>
                    </a:p>
                  </a:txBody>
                  <a:tcPr anchor="ctr"/>
                </a:tc>
                <a:tc>
                  <a:txBody>
                    <a:bodyPr/>
                    <a:lstStyle/>
                    <a:p>
                      <a:pPr marL="0" marR="0" indent="0" algn="ctr" defTabSz="820256" rtl="0" eaLnBrk="1" fontAlgn="auto" latinLnBrk="0" hangingPunct="1">
                        <a:lnSpc>
                          <a:spcPct val="100000"/>
                        </a:lnSpc>
                        <a:spcBef>
                          <a:spcPts val="0"/>
                        </a:spcBef>
                        <a:spcAft>
                          <a:spcPts val="0"/>
                        </a:spcAft>
                        <a:buClrTx/>
                        <a:buSzTx/>
                        <a:buFontTx/>
                        <a:buNone/>
                        <a:tabLst/>
                        <a:defRPr/>
                      </a:pPr>
                      <a:r>
                        <a:rPr lang="en-US" sz="1400" b="1" dirty="0"/>
                        <a:t>AA</a:t>
                      </a:r>
                    </a:p>
                  </a:txBody>
                  <a:tcPr anchor="ctr"/>
                </a:tc>
                <a:tc>
                  <a:txBody>
                    <a:bodyPr/>
                    <a:lstStyle/>
                    <a:p>
                      <a:pPr marL="0" marR="0" indent="0" algn="ctr" defTabSz="820256" rtl="0" eaLnBrk="1" fontAlgn="auto" latinLnBrk="0" hangingPunct="1">
                        <a:lnSpc>
                          <a:spcPct val="100000"/>
                        </a:lnSpc>
                        <a:spcBef>
                          <a:spcPts val="0"/>
                        </a:spcBef>
                        <a:spcAft>
                          <a:spcPts val="0"/>
                        </a:spcAft>
                        <a:buClrTx/>
                        <a:buSzTx/>
                        <a:buFontTx/>
                        <a:buNone/>
                        <a:tabLst/>
                        <a:defRPr/>
                      </a:pPr>
                      <a:r>
                        <a:rPr lang="en-US" sz="1400" b="1" dirty="0"/>
                        <a:t>AA-</a:t>
                      </a:r>
                    </a:p>
                  </a:txBody>
                  <a:tcPr anchor="ctr"/>
                </a:tc>
                <a:tc>
                  <a:txBody>
                    <a:bodyPr/>
                    <a:lstStyle/>
                    <a:p>
                      <a:pPr marL="0" marR="0" indent="0" algn="ctr" defTabSz="820256" rtl="0" eaLnBrk="1" fontAlgn="auto" latinLnBrk="0" hangingPunct="1">
                        <a:lnSpc>
                          <a:spcPct val="100000"/>
                        </a:lnSpc>
                        <a:spcBef>
                          <a:spcPts val="0"/>
                        </a:spcBef>
                        <a:spcAft>
                          <a:spcPts val="0"/>
                        </a:spcAft>
                        <a:buClrTx/>
                        <a:buSzTx/>
                        <a:buFontTx/>
                        <a:buNone/>
                        <a:tabLst/>
                        <a:defRPr/>
                      </a:pPr>
                      <a:r>
                        <a:rPr lang="en-US" sz="1400" b="1" dirty="0"/>
                        <a:t>AA-</a:t>
                      </a:r>
                    </a:p>
                  </a:txBody>
                  <a:tcPr anchor="ctr"/>
                </a:tc>
                <a:extLst>
                  <a:ext uri="{0D108BD9-81ED-4DB2-BD59-A6C34878D82A}">
                    <a16:rowId xmlns:a16="http://schemas.microsoft.com/office/drawing/2014/main" val="10002"/>
                  </a:ext>
                </a:extLst>
              </a:tr>
              <a:tr h="690217">
                <a:tc>
                  <a:txBody>
                    <a:bodyPr/>
                    <a:lstStyle/>
                    <a:p>
                      <a:r>
                        <a:rPr lang="en-US" sz="1200" b="1" dirty="0">
                          <a:solidFill>
                            <a:schemeClr val="tx2"/>
                          </a:solidFill>
                          <a:latin typeface="+mj-lt"/>
                        </a:rPr>
                        <a:t>Average </a:t>
                      </a:r>
                      <a:br>
                        <a:rPr lang="en-US" sz="1200" b="1" dirty="0">
                          <a:solidFill>
                            <a:schemeClr val="tx2"/>
                          </a:solidFill>
                          <a:latin typeface="+mj-lt"/>
                        </a:rPr>
                      </a:br>
                      <a:r>
                        <a:rPr lang="en-US" sz="1200" b="1" dirty="0">
                          <a:solidFill>
                            <a:schemeClr val="tx2"/>
                          </a:solidFill>
                          <a:latin typeface="+mj-lt"/>
                        </a:rPr>
                        <a:t>Portfolio Duration</a:t>
                      </a:r>
                    </a:p>
                  </a:txBody>
                  <a:tcPr anchor="ctr"/>
                </a:tc>
                <a:tc>
                  <a:txBody>
                    <a:bodyPr/>
                    <a:lstStyle/>
                    <a:p>
                      <a:pPr marL="0" marR="0" indent="0" algn="ctr" defTabSz="820256" rtl="0" eaLnBrk="1" fontAlgn="auto" latinLnBrk="0" hangingPunct="1">
                        <a:lnSpc>
                          <a:spcPct val="100000"/>
                        </a:lnSpc>
                        <a:spcBef>
                          <a:spcPts val="0"/>
                        </a:spcBef>
                        <a:spcAft>
                          <a:spcPts val="0"/>
                        </a:spcAft>
                        <a:buClrTx/>
                        <a:buSzTx/>
                        <a:buFontTx/>
                        <a:buNone/>
                        <a:tabLst/>
                        <a:defRPr/>
                      </a:pPr>
                      <a:r>
                        <a:rPr lang="en-US" sz="1400" b="1" dirty="0">
                          <a:latin typeface="Times New Roman" pitchFamily="18" charset="0"/>
                        </a:rPr>
                        <a:t>1</a:t>
                      </a:r>
                      <a:r>
                        <a:rPr lang="en-US" sz="1400" b="1" baseline="0" dirty="0">
                          <a:latin typeface="Times New Roman" pitchFamily="18" charset="0"/>
                        </a:rPr>
                        <a:t>-6 months</a:t>
                      </a:r>
                      <a:endParaRPr lang="en-US" sz="1400" b="1" dirty="0">
                        <a:latin typeface="Times New Roman" pitchFamily="18" charset="0"/>
                      </a:endParaRPr>
                    </a:p>
                  </a:txBody>
                  <a:tcPr anchor="ctr"/>
                </a:tc>
                <a:tc>
                  <a:txBody>
                    <a:bodyPr/>
                    <a:lstStyle/>
                    <a:p>
                      <a:pPr marL="0" marR="0" indent="0" algn="ctr" defTabSz="820256" rtl="0" eaLnBrk="1" fontAlgn="auto" latinLnBrk="0" hangingPunct="1">
                        <a:lnSpc>
                          <a:spcPct val="100000"/>
                        </a:lnSpc>
                        <a:spcBef>
                          <a:spcPts val="0"/>
                        </a:spcBef>
                        <a:spcAft>
                          <a:spcPts val="0"/>
                        </a:spcAft>
                        <a:buClrTx/>
                        <a:buSzTx/>
                        <a:buFontTx/>
                        <a:buNone/>
                        <a:tabLst/>
                        <a:defRPr/>
                      </a:pPr>
                      <a:r>
                        <a:rPr lang="en-US" sz="1400" b="1" dirty="0">
                          <a:latin typeface="Times New Roman" pitchFamily="18" charset="0"/>
                        </a:rPr>
                        <a:t>6-18 months</a:t>
                      </a:r>
                    </a:p>
                  </a:txBody>
                  <a:tcPr anchor="ctr"/>
                </a:tc>
                <a:tc>
                  <a:txBody>
                    <a:bodyPr/>
                    <a:lstStyle/>
                    <a:p>
                      <a:pPr marL="0" marR="0" indent="0" algn="ctr" defTabSz="820256" rtl="0" eaLnBrk="1" fontAlgn="auto" latinLnBrk="0" hangingPunct="1">
                        <a:lnSpc>
                          <a:spcPct val="100000"/>
                        </a:lnSpc>
                        <a:spcBef>
                          <a:spcPts val="0"/>
                        </a:spcBef>
                        <a:spcAft>
                          <a:spcPts val="0"/>
                        </a:spcAft>
                        <a:buClrTx/>
                        <a:buSzTx/>
                        <a:buFontTx/>
                        <a:buNone/>
                        <a:tabLst/>
                        <a:defRPr/>
                      </a:pPr>
                      <a:r>
                        <a:rPr lang="en-US" sz="1400" b="1" dirty="0">
                          <a:latin typeface="Times New Roman" pitchFamily="18" charset="0"/>
                        </a:rPr>
                        <a:t>1.5-3.0 years</a:t>
                      </a:r>
                    </a:p>
                  </a:txBody>
                  <a:tcPr anchor="ctr"/>
                </a:tc>
                <a:tc>
                  <a:txBody>
                    <a:bodyPr/>
                    <a:lstStyle/>
                    <a:p>
                      <a:pPr algn="ctr"/>
                      <a:r>
                        <a:rPr lang="en-US" sz="1400" b="1" dirty="0">
                          <a:latin typeface="Times New Roman" pitchFamily="18" charset="0"/>
                        </a:rPr>
                        <a:t>1.5-3.0</a:t>
                      </a:r>
                      <a:r>
                        <a:rPr lang="en-US" sz="1400" b="1" dirty="0"/>
                        <a:t> years</a:t>
                      </a:r>
                    </a:p>
                  </a:txBody>
                  <a:tcPr anchor="ctr"/>
                </a:tc>
                <a:extLst>
                  <a:ext uri="{0D108BD9-81ED-4DB2-BD59-A6C34878D82A}">
                    <a16:rowId xmlns:a16="http://schemas.microsoft.com/office/drawing/2014/main" val="10003"/>
                  </a:ext>
                </a:extLst>
              </a:tr>
              <a:tr h="526760">
                <a:tc>
                  <a:txBody>
                    <a:bodyPr/>
                    <a:lstStyle/>
                    <a:p>
                      <a:r>
                        <a:rPr lang="en-US" sz="1200" b="1" dirty="0">
                          <a:solidFill>
                            <a:schemeClr val="tx2"/>
                          </a:solidFill>
                          <a:latin typeface="+mj-lt"/>
                        </a:rPr>
                        <a:t>Maturity Range</a:t>
                      </a:r>
                    </a:p>
                  </a:txBody>
                  <a:tcPr anchor="ctr"/>
                </a:tc>
                <a:tc>
                  <a:txBody>
                    <a:bodyPr/>
                    <a:lstStyle/>
                    <a:p>
                      <a:pPr marL="0" marR="0" indent="0" algn="ctr" defTabSz="820256" rtl="0" eaLnBrk="1" fontAlgn="auto" latinLnBrk="0" hangingPunct="1">
                        <a:lnSpc>
                          <a:spcPct val="100000"/>
                        </a:lnSpc>
                        <a:spcBef>
                          <a:spcPts val="0"/>
                        </a:spcBef>
                        <a:spcAft>
                          <a:spcPts val="0"/>
                        </a:spcAft>
                        <a:buClrTx/>
                        <a:buSzTx/>
                        <a:buFontTx/>
                        <a:buNone/>
                        <a:tabLst/>
                        <a:defRPr/>
                      </a:pPr>
                      <a:r>
                        <a:rPr lang="en-US" sz="1400" b="1" dirty="0">
                          <a:latin typeface="Times New Roman" pitchFamily="18" charset="0"/>
                        </a:rPr>
                        <a:t>Overnight to 1 year</a:t>
                      </a:r>
                    </a:p>
                  </a:txBody>
                  <a:tcPr anchor="ctr"/>
                </a:tc>
                <a:tc>
                  <a:txBody>
                    <a:bodyPr/>
                    <a:lstStyle/>
                    <a:p>
                      <a:pPr marL="0" marR="0" indent="0" algn="ctr" defTabSz="820256" rtl="0" eaLnBrk="1" fontAlgn="auto" latinLnBrk="0" hangingPunct="1">
                        <a:lnSpc>
                          <a:spcPct val="100000"/>
                        </a:lnSpc>
                        <a:spcBef>
                          <a:spcPts val="0"/>
                        </a:spcBef>
                        <a:spcAft>
                          <a:spcPts val="0"/>
                        </a:spcAft>
                        <a:buClrTx/>
                        <a:buSzTx/>
                        <a:buFontTx/>
                        <a:buNone/>
                        <a:tabLst/>
                        <a:defRPr/>
                      </a:pPr>
                      <a:r>
                        <a:rPr lang="en-US" sz="1400" b="1" dirty="0">
                          <a:latin typeface="Times New Roman" pitchFamily="18" charset="0"/>
                        </a:rPr>
                        <a:t>Overnight to 3 year</a:t>
                      </a:r>
                    </a:p>
                  </a:txBody>
                  <a:tcPr anchor="ctr"/>
                </a:tc>
                <a:tc>
                  <a:txBody>
                    <a:bodyPr/>
                    <a:lstStyle/>
                    <a:p>
                      <a:pPr algn="ctr"/>
                      <a:r>
                        <a:rPr lang="en-US" sz="1400" b="1" dirty="0"/>
                        <a:t>1-5 years</a:t>
                      </a:r>
                    </a:p>
                  </a:txBody>
                  <a:tcPr anchor="ctr"/>
                </a:tc>
                <a:tc>
                  <a:txBody>
                    <a:bodyPr/>
                    <a:lstStyle/>
                    <a:p>
                      <a:pPr algn="ctr"/>
                      <a:r>
                        <a:rPr lang="en-US" sz="1400" b="1" dirty="0"/>
                        <a:t>1-7 years</a:t>
                      </a:r>
                    </a:p>
                  </a:txBody>
                  <a:tcPr anchor="ctr"/>
                </a:tc>
                <a:extLst>
                  <a:ext uri="{0D108BD9-81ED-4DB2-BD59-A6C34878D82A}">
                    <a16:rowId xmlns:a16="http://schemas.microsoft.com/office/drawing/2014/main" val="10004"/>
                  </a:ext>
                </a:extLst>
              </a:tr>
              <a:tr h="884893">
                <a:tc>
                  <a:txBody>
                    <a:bodyPr/>
                    <a:lstStyle/>
                    <a:p>
                      <a:r>
                        <a:rPr lang="en-US" sz="1200" b="1" dirty="0">
                          <a:solidFill>
                            <a:schemeClr val="tx2"/>
                          </a:solidFill>
                          <a:latin typeface="+mj-lt"/>
                        </a:rPr>
                        <a:t>Expected</a:t>
                      </a:r>
                      <a:r>
                        <a:rPr lang="en-US" sz="1200" b="1" baseline="0" dirty="0">
                          <a:solidFill>
                            <a:schemeClr val="tx2"/>
                          </a:solidFill>
                          <a:latin typeface="+mj-lt"/>
                        </a:rPr>
                        <a:t> Return over Money Markets</a:t>
                      </a:r>
                      <a:endParaRPr lang="en-US" sz="1200" b="1" dirty="0">
                        <a:solidFill>
                          <a:schemeClr val="tx2"/>
                        </a:solidFill>
                        <a:latin typeface="+mj-lt"/>
                      </a:endParaRPr>
                    </a:p>
                  </a:txBody>
                  <a:tcPr anchor="ctr"/>
                </a:tc>
                <a:tc>
                  <a:txBody>
                    <a:bodyPr/>
                    <a:lstStyle/>
                    <a:p>
                      <a:pPr marL="0" marR="0" indent="0" algn="ctr" defTabSz="820256"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Times New Roman" pitchFamily="18" charset="0"/>
                        </a:rPr>
                        <a:t>+25bps</a:t>
                      </a:r>
                    </a:p>
                  </a:txBody>
                  <a:tcPr anchor="ctr"/>
                </a:tc>
                <a:tc>
                  <a:txBody>
                    <a:bodyPr/>
                    <a:lstStyle/>
                    <a:p>
                      <a:pPr marL="0" marR="0" indent="0" algn="ctr" defTabSz="820256"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Times New Roman" pitchFamily="18" charset="0"/>
                        </a:rPr>
                        <a:t>+45bps</a:t>
                      </a:r>
                    </a:p>
                  </a:txBody>
                  <a:tcPr anchor="ctr"/>
                </a:tc>
                <a:tc>
                  <a:txBody>
                    <a:bodyPr/>
                    <a:lstStyle/>
                    <a:p>
                      <a:pPr algn="ctr"/>
                      <a:r>
                        <a:rPr lang="en-US" sz="1400" b="1" dirty="0">
                          <a:solidFill>
                            <a:schemeClr val="tx1"/>
                          </a:solidFill>
                        </a:rPr>
                        <a:t>+60bps</a:t>
                      </a:r>
                    </a:p>
                  </a:txBody>
                  <a:tcPr anchor="ctr"/>
                </a:tc>
                <a:tc>
                  <a:txBody>
                    <a:bodyPr/>
                    <a:lstStyle/>
                    <a:p>
                      <a:pPr algn="ctr"/>
                      <a:r>
                        <a:rPr lang="en-US" sz="1400" b="1" dirty="0">
                          <a:solidFill>
                            <a:schemeClr val="tx1"/>
                          </a:solidFill>
                        </a:rPr>
                        <a:t>+100bps</a:t>
                      </a:r>
                    </a:p>
                  </a:txBody>
                  <a:tcPr anchor="ctr"/>
                </a:tc>
                <a:extLst>
                  <a:ext uri="{0D108BD9-81ED-4DB2-BD59-A6C34878D82A}">
                    <a16:rowId xmlns:a16="http://schemas.microsoft.com/office/drawing/2014/main" val="10006"/>
                  </a:ext>
                </a:extLst>
              </a:tr>
            </a:tbl>
          </a:graphicData>
        </a:graphic>
      </p:graphicFrame>
      <p:sp>
        <p:nvSpPr>
          <p:cNvPr id="3" name="TextBox 2">
            <a:extLst>
              <a:ext uri="{FF2B5EF4-FFF2-40B4-BE49-F238E27FC236}">
                <a16:creationId xmlns:a16="http://schemas.microsoft.com/office/drawing/2014/main" id="{FBCF3AD9-7056-42CB-963E-5E251A82666A}"/>
              </a:ext>
            </a:extLst>
          </p:cNvPr>
          <p:cNvSpPr txBox="1"/>
          <p:nvPr/>
        </p:nvSpPr>
        <p:spPr>
          <a:xfrm>
            <a:off x="1061771" y="1742546"/>
            <a:ext cx="6202339" cy="523220"/>
          </a:xfrm>
          <a:prstGeom prst="rect">
            <a:avLst/>
          </a:prstGeom>
          <a:noFill/>
        </p:spPr>
        <p:txBody>
          <a:bodyPr wrap="none" rtlCol="0">
            <a:spAutoFit/>
          </a:bodyPr>
          <a:lstStyle/>
          <a:p>
            <a:r>
              <a:rPr lang="en-US" sz="1400" b="1" dirty="0">
                <a:solidFill>
                  <a:schemeClr val="accent4"/>
                </a:solidFill>
                <a:latin typeface="+mn-lt"/>
              </a:rPr>
              <a:t>Florida Trust Day to Day Fund</a:t>
            </a:r>
            <a:r>
              <a:rPr lang="en-US" sz="1400" b="1" dirty="0">
                <a:solidFill>
                  <a:schemeClr val="tx2"/>
                </a:solidFill>
                <a:latin typeface="+mn-lt"/>
              </a:rPr>
              <a:t>         </a:t>
            </a:r>
            <a:r>
              <a:rPr lang="en-US" sz="1400" b="1" dirty="0">
                <a:solidFill>
                  <a:schemeClr val="accent4"/>
                </a:solidFill>
                <a:latin typeface="+mn-lt"/>
              </a:rPr>
              <a:t>Florida Trust Short Term Bond Fund</a:t>
            </a:r>
          </a:p>
          <a:p>
            <a:r>
              <a:rPr lang="en-US" sz="1400" b="1" dirty="0">
                <a:solidFill>
                  <a:schemeClr val="accent4"/>
                </a:solidFill>
                <a:latin typeface="+mn-lt"/>
              </a:rPr>
              <a:t>                                                       (Straddles Enhanced Cash &amp; Low Duration)</a:t>
            </a:r>
          </a:p>
        </p:txBody>
      </p:sp>
    </p:spTree>
    <p:extLst>
      <p:ext uri="{BB962C8B-B14F-4D97-AF65-F5344CB8AC3E}">
        <p14:creationId xmlns:p14="http://schemas.microsoft.com/office/powerpoint/2010/main" val="3890905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 Fixed Income Investment Philosophy</a:t>
            </a:r>
          </a:p>
        </p:txBody>
      </p:sp>
      <p:sp>
        <p:nvSpPr>
          <p:cNvPr id="6" name="Slide Number Placeholder 5"/>
          <p:cNvSpPr>
            <a:spLocks noGrp="1"/>
          </p:cNvSpPr>
          <p:nvPr>
            <p:ph type="sldNum" sz="quarter" idx="4"/>
          </p:nvPr>
        </p:nvSpPr>
        <p:spPr/>
        <p:txBody>
          <a:bodyPr/>
          <a:lstStyle/>
          <a:p>
            <a:fld id="{38FDD0DE-33FA-4FE8-9D6D-558ED25FB919}" type="slidenum">
              <a:rPr lang="en-US" smtClean="0">
                <a:solidFill>
                  <a:prstClr val="black"/>
                </a:solidFill>
              </a:rPr>
              <a:pPr/>
              <a:t>13</a:t>
            </a:fld>
            <a:endParaRPr lang="en-US" dirty="0">
              <a:solidFill>
                <a:prstClr val="black"/>
              </a:solidFill>
            </a:endParaRPr>
          </a:p>
        </p:txBody>
      </p:sp>
      <p:sp>
        <p:nvSpPr>
          <p:cNvPr id="5" name="TextBox 4"/>
          <p:cNvSpPr txBox="1"/>
          <p:nvPr/>
        </p:nvSpPr>
        <p:spPr>
          <a:xfrm>
            <a:off x="1298448" y="5405377"/>
            <a:ext cx="7112000" cy="276999"/>
          </a:xfrm>
          <a:prstGeom prst="rect">
            <a:avLst/>
          </a:prstGeom>
          <a:noFill/>
        </p:spPr>
        <p:txBody>
          <a:bodyPr vert="horz" wrap="square" lIns="45720" tIns="45720" rIns="45720" bIns="45720" rtlCol="0" anchor="t">
            <a:noAutofit/>
          </a:bodyPr>
          <a:lstStyle/>
          <a:p>
            <a:pPr lvl="1" indent="-228600">
              <a:spcBef>
                <a:spcPct val="25000"/>
              </a:spcBef>
              <a:buClr>
                <a:srgbClr val="0C5184"/>
              </a:buClr>
              <a:buSzPct val="120000"/>
              <a:buFont typeface="Wingdings"/>
              <a:buChar char="§"/>
            </a:pPr>
            <a:endParaRPr lang="en-US" dirty="0">
              <a:solidFill>
                <a:prstClr val="black"/>
              </a:solidFill>
              <a:latin typeface="Times New Roman"/>
            </a:endParaRPr>
          </a:p>
        </p:txBody>
      </p:sp>
      <p:sp>
        <p:nvSpPr>
          <p:cNvPr id="14" name="TextBox 13"/>
          <p:cNvSpPr txBox="1"/>
          <p:nvPr/>
        </p:nvSpPr>
        <p:spPr>
          <a:xfrm>
            <a:off x="1298448" y="3533001"/>
            <a:ext cx="7112000" cy="276999"/>
          </a:xfrm>
          <a:prstGeom prst="rect">
            <a:avLst/>
          </a:prstGeom>
          <a:noFill/>
        </p:spPr>
        <p:txBody>
          <a:bodyPr vert="horz" wrap="square" lIns="45720" tIns="45720" rIns="45720" bIns="45720" rtlCol="0" anchor="t">
            <a:noAutofit/>
          </a:bodyPr>
          <a:lstStyle/>
          <a:p>
            <a:pPr>
              <a:spcBef>
                <a:spcPct val="25000"/>
              </a:spcBef>
            </a:pPr>
            <a:endParaRPr lang="en-US" dirty="0">
              <a:solidFill>
                <a:prstClr val="black"/>
              </a:solidFill>
              <a:latin typeface="Times New Roman"/>
            </a:endParaRPr>
          </a:p>
        </p:txBody>
      </p:sp>
      <p:cxnSp>
        <p:nvCxnSpPr>
          <p:cNvPr id="4" name="Straight Connector 3"/>
          <p:cNvCxnSpPr/>
          <p:nvPr/>
        </p:nvCxnSpPr>
        <p:spPr bwMode="auto">
          <a:xfrm>
            <a:off x="847671" y="1454335"/>
            <a:ext cx="7315200" cy="0"/>
          </a:xfrm>
          <a:prstGeom prst="line">
            <a:avLst/>
          </a:prstGeom>
          <a:solidFill>
            <a:schemeClr val="accent1"/>
          </a:solidFill>
          <a:ln w="9525" cap="flat" cmpd="sng" algn="ctr">
            <a:solidFill>
              <a:srgbClr val="9FB6C7"/>
            </a:solidFill>
            <a:prstDash val="solid"/>
            <a:round/>
            <a:headEnd type="none" w="med" len="med"/>
            <a:tailEnd type="none" w="med" len="med"/>
          </a:ln>
          <a:effectLst/>
        </p:spPr>
      </p:cxnSp>
      <p:sp>
        <p:nvSpPr>
          <p:cNvPr id="7" name="TextBox 6"/>
          <p:cNvSpPr txBox="1"/>
          <p:nvPr/>
        </p:nvSpPr>
        <p:spPr>
          <a:xfrm>
            <a:off x="990600" y="1471756"/>
            <a:ext cx="7661694" cy="577081"/>
          </a:xfrm>
          <a:prstGeom prst="rect">
            <a:avLst/>
          </a:prstGeom>
          <a:noFill/>
        </p:spPr>
        <p:txBody>
          <a:bodyPr vert="horz" wrap="square" lIns="45720" tIns="45720" rIns="45720" bIns="45720" rtlCol="0" anchor="t">
            <a:spAutoFit/>
          </a:bodyPr>
          <a:lstStyle/>
          <a:p>
            <a:pPr marL="317500" lvl="1" indent="-190500">
              <a:spcBef>
                <a:spcPct val="25000"/>
              </a:spcBef>
              <a:buClr>
                <a:srgbClr val="0C5184"/>
              </a:buClr>
              <a:buSzPct val="120000"/>
              <a:buFont typeface="Wingdings"/>
              <a:buChar char="§"/>
            </a:pPr>
            <a:r>
              <a:rPr lang="en-US" sz="1400" dirty="0">
                <a:solidFill>
                  <a:prstClr val="black"/>
                </a:solidFill>
                <a:latin typeface="Times New Roman"/>
              </a:rPr>
              <a:t>Identify market inefficiencies and mispriced sectors /securities offering superior risk-adjusted return. </a:t>
            </a:r>
          </a:p>
          <a:p>
            <a:pPr marL="317500" lvl="1" indent="-190500">
              <a:spcBef>
                <a:spcPct val="25000"/>
              </a:spcBef>
              <a:buClr>
                <a:srgbClr val="0C5184"/>
              </a:buClr>
              <a:buSzPct val="120000"/>
              <a:buFont typeface="Wingdings"/>
              <a:buChar char="§"/>
            </a:pPr>
            <a:r>
              <a:rPr lang="en-US" sz="1400" dirty="0">
                <a:solidFill>
                  <a:prstClr val="black"/>
                </a:solidFill>
                <a:latin typeface="Times New Roman"/>
              </a:rPr>
              <a:t>Dynamic markets require dynamic account management. </a:t>
            </a:r>
          </a:p>
        </p:txBody>
      </p:sp>
      <p:cxnSp>
        <p:nvCxnSpPr>
          <p:cNvPr id="9" name="Straight Connector 8"/>
          <p:cNvCxnSpPr/>
          <p:nvPr/>
        </p:nvCxnSpPr>
        <p:spPr bwMode="auto">
          <a:xfrm>
            <a:off x="838962" y="2687488"/>
            <a:ext cx="7315200" cy="0"/>
          </a:xfrm>
          <a:prstGeom prst="line">
            <a:avLst/>
          </a:prstGeom>
          <a:solidFill>
            <a:schemeClr val="accent1"/>
          </a:solidFill>
          <a:ln w="9525" cap="flat" cmpd="sng" algn="ctr">
            <a:solidFill>
              <a:srgbClr val="9FB6C7"/>
            </a:solidFill>
            <a:prstDash val="solid"/>
            <a:round/>
            <a:headEnd type="none" w="med" len="med"/>
            <a:tailEnd type="none" w="med" len="med"/>
          </a:ln>
          <a:effectLst/>
        </p:spPr>
      </p:cxnSp>
      <p:cxnSp>
        <p:nvCxnSpPr>
          <p:cNvPr id="12" name="Straight Connector 11"/>
          <p:cNvCxnSpPr/>
          <p:nvPr/>
        </p:nvCxnSpPr>
        <p:spPr bwMode="auto">
          <a:xfrm>
            <a:off x="838962" y="4138747"/>
            <a:ext cx="7315200" cy="0"/>
          </a:xfrm>
          <a:prstGeom prst="line">
            <a:avLst/>
          </a:prstGeom>
          <a:solidFill>
            <a:schemeClr val="accent1"/>
          </a:solidFill>
          <a:ln w="9525" cap="flat" cmpd="sng" algn="ctr">
            <a:solidFill>
              <a:srgbClr val="9FB6C7"/>
            </a:solidFill>
            <a:prstDash val="solid"/>
            <a:round/>
            <a:headEnd type="none" w="med" len="med"/>
            <a:tailEnd type="none" w="med" len="med"/>
          </a:ln>
          <a:effectLst/>
        </p:spPr>
      </p:cxnSp>
      <p:sp>
        <p:nvSpPr>
          <p:cNvPr id="13" name="TextBox 12"/>
          <p:cNvSpPr txBox="1"/>
          <p:nvPr/>
        </p:nvSpPr>
        <p:spPr>
          <a:xfrm>
            <a:off x="1009650" y="4134625"/>
            <a:ext cx="7661694" cy="792525"/>
          </a:xfrm>
          <a:prstGeom prst="rect">
            <a:avLst/>
          </a:prstGeom>
          <a:noFill/>
        </p:spPr>
        <p:txBody>
          <a:bodyPr vert="horz" wrap="square" lIns="45720" tIns="45720" rIns="45720" bIns="45720" rtlCol="0" anchor="t">
            <a:spAutoFit/>
          </a:bodyPr>
          <a:lstStyle/>
          <a:p>
            <a:pPr marL="317500" lvl="1" indent="-190500">
              <a:spcBef>
                <a:spcPct val="25000"/>
              </a:spcBef>
              <a:buClr>
                <a:srgbClr val="0C5184"/>
              </a:buClr>
              <a:buSzPct val="120000"/>
              <a:buFont typeface="Wingdings"/>
              <a:buChar char="§"/>
            </a:pPr>
            <a:r>
              <a:rPr lang="en-US" sz="1400" dirty="0">
                <a:solidFill>
                  <a:prstClr val="black"/>
                </a:solidFill>
                <a:latin typeface="Times New Roman"/>
              </a:rPr>
              <a:t>Cross-sector correlation analysis improves risk-adjusted performance across a range of market environments. </a:t>
            </a:r>
          </a:p>
          <a:p>
            <a:pPr marL="317500" lvl="1" indent="-190500">
              <a:spcBef>
                <a:spcPct val="25000"/>
              </a:spcBef>
              <a:buClr>
                <a:srgbClr val="0C5184"/>
              </a:buClr>
              <a:buSzPct val="120000"/>
              <a:buFont typeface="Wingdings"/>
              <a:buChar char="§"/>
            </a:pPr>
            <a:r>
              <a:rPr lang="en-US" sz="1400" dirty="0">
                <a:solidFill>
                  <a:prstClr val="black"/>
                </a:solidFill>
                <a:latin typeface="Times New Roman"/>
              </a:rPr>
              <a:t>Broad opportunity set  provides multiple sources of excess return.</a:t>
            </a:r>
          </a:p>
        </p:txBody>
      </p:sp>
      <p:sp>
        <p:nvSpPr>
          <p:cNvPr id="17" name="TextBox 16"/>
          <p:cNvSpPr txBox="1"/>
          <p:nvPr/>
        </p:nvSpPr>
        <p:spPr>
          <a:xfrm>
            <a:off x="1298448" y="4871354"/>
            <a:ext cx="7112000" cy="276999"/>
          </a:xfrm>
          <a:prstGeom prst="rect">
            <a:avLst/>
          </a:prstGeom>
          <a:noFill/>
        </p:spPr>
        <p:txBody>
          <a:bodyPr vert="horz" wrap="square" lIns="45720" tIns="45720" rIns="45720" bIns="45720" rtlCol="0" anchor="t">
            <a:noAutofit/>
          </a:bodyPr>
          <a:lstStyle/>
          <a:p>
            <a:pPr>
              <a:spcBef>
                <a:spcPct val="25000"/>
              </a:spcBef>
            </a:pPr>
            <a:endParaRPr lang="en-US" dirty="0">
              <a:solidFill>
                <a:prstClr val="black"/>
              </a:solidFill>
              <a:latin typeface="Times New Roman"/>
            </a:endParaRPr>
          </a:p>
        </p:txBody>
      </p:sp>
      <p:cxnSp>
        <p:nvCxnSpPr>
          <p:cNvPr id="19" name="Straight Connector 18"/>
          <p:cNvCxnSpPr/>
          <p:nvPr/>
        </p:nvCxnSpPr>
        <p:spPr bwMode="auto">
          <a:xfrm>
            <a:off x="838962" y="5401496"/>
            <a:ext cx="7315200" cy="0"/>
          </a:xfrm>
          <a:prstGeom prst="line">
            <a:avLst/>
          </a:prstGeom>
          <a:solidFill>
            <a:schemeClr val="accent1"/>
          </a:solidFill>
          <a:ln w="9525" cap="flat" cmpd="sng" algn="ctr">
            <a:solidFill>
              <a:srgbClr val="9FB6C7"/>
            </a:solidFill>
            <a:prstDash val="solid"/>
            <a:round/>
            <a:headEnd type="none" w="med" len="med"/>
            <a:tailEnd type="none" w="med" len="med"/>
          </a:ln>
          <a:effectLst/>
        </p:spPr>
      </p:cxnSp>
      <p:sp>
        <p:nvSpPr>
          <p:cNvPr id="20" name="TextBox 19"/>
          <p:cNvSpPr txBox="1"/>
          <p:nvPr/>
        </p:nvSpPr>
        <p:spPr>
          <a:xfrm>
            <a:off x="990600" y="5418910"/>
            <a:ext cx="7328662" cy="577081"/>
          </a:xfrm>
          <a:prstGeom prst="rect">
            <a:avLst/>
          </a:prstGeom>
          <a:noFill/>
        </p:spPr>
        <p:txBody>
          <a:bodyPr vert="horz" wrap="square" lIns="45720" tIns="45720" rIns="45720" bIns="45720" rtlCol="0" anchor="t">
            <a:spAutoFit/>
          </a:bodyPr>
          <a:lstStyle/>
          <a:p>
            <a:pPr marL="317500" lvl="1" indent="-190500">
              <a:spcBef>
                <a:spcPct val="25000"/>
              </a:spcBef>
              <a:buClr>
                <a:srgbClr val="0C5184"/>
              </a:buClr>
              <a:buSzPct val="120000"/>
              <a:buFont typeface="Wingdings"/>
              <a:buChar char="§"/>
            </a:pPr>
            <a:r>
              <a:rPr lang="en-US" sz="1400" dirty="0">
                <a:solidFill>
                  <a:prstClr val="black"/>
                </a:solidFill>
                <a:latin typeface="Times New Roman"/>
              </a:rPr>
              <a:t>Extensive proprietary research along with strong dealer relationships.</a:t>
            </a:r>
          </a:p>
          <a:p>
            <a:pPr marL="317500" lvl="1" indent="-190500">
              <a:spcBef>
                <a:spcPct val="25000"/>
              </a:spcBef>
              <a:buClr>
                <a:srgbClr val="0C5184"/>
              </a:buClr>
              <a:buSzPct val="120000"/>
              <a:buFont typeface="Wingdings"/>
              <a:buChar char="§"/>
            </a:pPr>
            <a:r>
              <a:rPr lang="en-US" sz="1400" dirty="0">
                <a:solidFill>
                  <a:prstClr val="black"/>
                </a:solidFill>
                <a:latin typeface="Times New Roman"/>
              </a:rPr>
              <a:t>Direct management contact provides qualitative opinion in addition to quantitative assessment. </a:t>
            </a:r>
          </a:p>
        </p:txBody>
      </p:sp>
      <p:sp>
        <p:nvSpPr>
          <p:cNvPr id="21" name="TextBox 20"/>
          <p:cNvSpPr txBox="1"/>
          <p:nvPr/>
        </p:nvSpPr>
        <p:spPr>
          <a:xfrm>
            <a:off x="990600" y="2704905"/>
            <a:ext cx="7661694" cy="792525"/>
          </a:xfrm>
          <a:prstGeom prst="rect">
            <a:avLst/>
          </a:prstGeom>
          <a:noFill/>
        </p:spPr>
        <p:txBody>
          <a:bodyPr vert="horz" wrap="square" lIns="45720" tIns="45720" rIns="45720" bIns="45720" rtlCol="0" anchor="t">
            <a:spAutoFit/>
          </a:bodyPr>
          <a:lstStyle/>
          <a:p>
            <a:pPr marL="317500" lvl="1" indent="-190500">
              <a:spcBef>
                <a:spcPct val="25000"/>
              </a:spcBef>
              <a:buClr>
                <a:srgbClr val="0C5184"/>
              </a:buClr>
              <a:buSzPct val="120000"/>
              <a:buFont typeface="Wingdings"/>
              <a:buChar char="§"/>
            </a:pPr>
            <a:r>
              <a:rPr lang="en-US" sz="1400" dirty="0">
                <a:solidFill>
                  <a:prstClr val="black"/>
                </a:solidFill>
                <a:latin typeface="Times New Roman"/>
              </a:rPr>
              <a:t>Top-down market macro view for duration and sector decisions that yield optimal risk-adjusted results. </a:t>
            </a:r>
          </a:p>
          <a:p>
            <a:pPr marL="317500" lvl="1" indent="-190500">
              <a:spcBef>
                <a:spcPct val="25000"/>
              </a:spcBef>
              <a:buClr>
                <a:srgbClr val="0C5184"/>
              </a:buClr>
              <a:buSzPct val="120000"/>
              <a:buFont typeface="Wingdings"/>
              <a:buChar char="§"/>
            </a:pPr>
            <a:r>
              <a:rPr lang="en-US" sz="1400" dirty="0">
                <a:solidFill>
                  <a:prstClr val="black"/>
                </a:solidFill>
                <a:latin typeface="Times New Roman"/>
              </a:rPr>
              <a:t>Bottom-up security selection optimizes  macro themes and opportunities to enhance performance. </a:t>
            </a:r>
          </a:p>
        </p:txBody>
      </p:sp>
      <p:sp>
        <p:nvSpPr>
          <p:cNvPr id="3" name="Oval 2"/>
          <p:cNvSpPr/>
          <p:nvPr/>
        </p:nvSpPr>
        <p:spPr bwMode="auto">
          <a:xfrm>
            <a:off x="628650" y="1123410"/>
            <a:ext cx="381000" cy="381000"/>
          </a:xfrm>
          <a:prstGeom prst="ellipse">
            <a:avLst/>
          </a:prstGeom>
          <a:solidFill>
            <a:schemeClr val="accent1">
              <a:lumMod val="40000"/>
              <a:lumOff val="60000"/>
            </a:schemeClr>
          </a:solidFill>
          <a:ln w="12700" cap="flat" cmpd="sng" algn="ctr">
            <a:solidFill>
              <a:schemeClr val="accent1"/>
            </a:solidFill>
            <a:prstDash val="solid"/>
            <a:round/>
            <a:headEnd type="none" w="med" len="med"/>
            <a:tailEnd type="none" w="med" len="med"/>
          </a:ln>
          <a:effectLst/>
        </p:spPr>
        <p:txBody>
          <a:bodyPr vert="horz" wrap="none" lIns="274320" tIns="45720" rIns="45720" bIns="45720" numCol="1" rtlCol="0" anchor="b" anchorCtr="0" compatLnSpc="1">
            <a:prstTxWarp prst="textNoShape">
              <a:avLst/>
            </a:prstTxWarp>
          </a:bodyPr>
          <a:lstStyle/>
          <a:p>
            <a:r>
              <a:rPr lang="en-US" sz="1400" b="1" dirty="0">
                <a:solidFill>
                  <a:schemeClr val="tx2"/>
                </a:solidFill>
                <a:latin typeface="+mj-lt"/>
              </a:rPr>
              <a:t>Superior results are attained through active management</a:t>
            </a:r>
          </a:p>
        </p:txBody>
      </p:sp>
      <p:sp>
        <p:nvSpPr>
          <p:cNvPr id="8" name="Oval 7"/>
          <p:cNvSpPr/>
          <p:nvPr/>
        </p:nvSpPr>
        <p:spPr bwMode="auto">
          <a:xfrm>
            <a:off x="628650" y="2375285"/>
            <a:ext cx="381000" cy="381000"/>
          </a:xfrm>
          <a:prstGeom prst="ellipse">
            <a:avLst/>
          </a:prstGeom>
          <a:solidFill>
            <a:schemeClr val="accent1">
              <a:lumMod val="40000"/>
              <a:lumOff val="60000"/>
            </a:schemeClr>
          </a:solidFill>
          <a:ln w="12700" cap="flat" cmpd="sng" algn="ctr">
            <a:solidFill>
              <a:schemeClr val="accent1"/>
            </a:solidFill>
            <a:prstDash val="solid"/>
            <a:round/>
            <a:headEnd type="none" w="med" len="med"/>
            <a:tailEnd type="none" w="med" len="med"/>
          </a:ln>
          <a:effectLst/>
        </p:spPr>
        <p:txBody>
          <a:bodyPr vert="horz" wrap="none" lIns="274320" tIns="45720" rIns="45720" bIns="45720" numCol="1" rtlCol="0" anchor="b" anchorCtr="0" compatLnSpc="1">
            <a:prstTxWarp prst="textNoShape">
              <a:avLst/>
            </a:prstTxWarp>
          </a:bodyPr>
          <a:lstStyle/>
          <a:p>
            <a:r>
              <a:rPr lang="en-US" sz="1400" b="1" dirty="0">
                <a:solidFill>
                  <a:schemeClr val="tx2"/>
                </a:solidFill>
                <a:latin typeface="+mj-lt"/>
              </a:rPr>
              <a:t>Combination of both ‘top-down’ and ‘bottom-up’ approach</a:t>
            </a:r>
          </a:p>
        </p:txBody>
      </p:sp>
      <p:sp>
        <p:nvSpPr>
          <p:cNvPr id="11" name="Oval 10"/>
          <p:cNvSpPr/>
          <p:nvPr/>
        </p:nvSpPr>
        <p:spPr bwMode="auto">
          <a:xfrm>
            <a:off x="628650" y="3816535"/>
            <a:ext cx="381000" cy="381000"/>
          </a:xfrm>
          <a:prstGeom prst="ellipse">
            <a:avLst/>
          </a:prstGeom>
          <a:solidFill>
            <a:schemeClr val="accent1">
              <a:lumMod val="40000"/>
              <a:lumOff val="60000"/>
            </a:schemeClr>
          </a:solidFill>
          <a:ln w="12700" cap="flat" cmpd="sng" algn="ctr">
            <a:solidFill>
              <a:schemeClr val="accent1"/>
            </a:solidFill>
            <a:prstDash val="solid"/>
            <a:round/>
            <a:headEnd type="none" w="med" len="med"/>
            <a:tailEnd type="none" w="med" len="med"/>
          </a:ln>
          <a:effectLst/>
        </p:spPr>
        <p:txBody>
          <a:bodyPr vert="horz" wrap="none" lIns="274320" tIns="45720" rIns="45720" bIns="45720" numCol="1" rtlCol="0" anchor="b" anchorCtr="0" compatLnSpc="1">
            <a:prstTxWarp prst="textNoShape">
              <a:avLst/>
            </a:prstTxWarp>
          </a:bodyPr>
          <a:lstStyle/>
          <a:p>
            <a:r>
              <a:rPr lang="en-US" sz="1400" b="1" dirty="0">
                <a:solidFill>
                  <a:schemeClr val="tx2"/>
                </a:solidFill>
                <a:latin typeface="+mj-lt"/>
              </a:rPr>
              <a:t>Diversification is essential to managing portfolio risk</a:t>
            </a:r>
          </a:p>
        </p:txBody>
      </p:sp>
      <p:sp>
        <p:nvSpPr>
          <p:cNvPr id="18" name="Oval 17"/>
          <p:cNvSpPr/>
          <p:nvPr/>
        </p:nvSpPr>
        <p:spPr bwMode="auto">
          <a:xfrm>
            <a:off x="628650" y="5087989"/>
            <a:ext cx="381000" cy="381000"/>
          </a:xfrm>
          <a:prstGeom prst="ellipse">
            <a:avLst/>
          </a:prstGeom>
          <a:solidFill>
            <a:schemeClr val="accent1">
              <a:lumMod val="40000"/>
              <a:lumOff val="60000"/>
            </a:schemeClr>
          </a:solidFill>
          <a:ln w="12700" cap="flat" cmpd="sng" algn="ctr">
            <a:solidFill>
              <a:schemeClr val="accent1"/>
            </a:solidFill>
            <a:prstDash val="solid"/>
            <a:round/>
            <a:headEnd type="none" w="med" len="med"/>
            <a:tailEnd type="none" w="med" len="med"/>
          </a:ln>
          <a:effectLst/>
        </p:spPr>
        <p:txBody>
          <a:bodyPr vert="horz" wrap="none" lIns="274320" tIns="45720" rIns="45720" bIns="45720" numCol="1" rtlCol="0" anchor="b" anchorCtr="0" compatLnSpc="1">
            <a:prstTxWarp prst="textNoShape">
              <a:avLst/>
            </a:prstTxWarp>
          </a:bodyPr>
          <a:lstStyle/>
          <a:p>
            <a:r>
              <a:rPr lang="en-US" sz="1400" b="1" dirty="0">
                <a:solidFill>
                  <a:schemeClr val="tx2"/>
                </a:solidFill>
                <a:latin typeface="+mj-lt"/>
              </a:rPr>
              <a:t>Forward looking approach to credit analysis with a global industry focus</a:t>
            </a:r>
          </a:p>
        </p:txBody>
      </p:sp>
    </p:spTree>
    <p:extLst>
      <p:ext uri="{BB962C8B-B14F-4D97-AF65-F5344CB8AC3E}">
        <p14:creationId xmlns:p14="http://schemas.microsoft.com/office/powerpoint/2010/main" val="2938162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DD2E9-B34C-466A-8972-FDF284A3B7DC}"/>
              </a:ext>
            </a:extLst>
          </p:cNvPr>
          <p:cNvSpPr>
            <a:spLocks noGrp="1"/>
          </p:cNvSpPr>
          <p:nvPr>
            <p:ph type="ctrTitle"/>
          </p:nvPr>
        </p:nvSpPr>
        <p:spPr>
          <a:xfrm>
            <a:off x="1645066" y="3469326"/>
            <a:ext cx="5853869" cy="513712"/>
          </a:xfrm>
        </p:spPr>
        <p:txBody>
          <a:bodyPr/>
          <a:lstStyle/>
          <a:p>
            <a:pPr marL="163513" indent="-163513"/>
            <a:r>
              <a:rPr lang="en-US" dirty="0"/>
              <a:t>Market Environment</a:t>
            </a:r>
          </a:p>
        </p:txBody>
      </p:sp>
    </p:spTree>
    <p:extLst>
      <p:ext uri="{BB962C8B-B14F-4D97-AF65-F5344CB8AC3E}">
        <p14:creationId xmlns:p14="http://schemas.microsoft.com/office/powerpoint/2010/main" val="2443393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EAFB3C29-4469-4ECE-A8ED-D40B5AD31533}" type="slidenum">
              <a:rPr lang="en-US" smtClean="0"/>
              <a:pPr/>
              <a:t>15</a:t>
            </a:fld>
            <a:endParaRPr lang="en-US" dirty="0"/>
          </a:p>
        </p:txBody>
      </p:sp>
      <p:pic>
        <p:nvPicPr>
          <p:cNvPr id="5" name="Picture 2" descr="https://pbs.twimg.com/media/CDC842FUUAAjtYD.png: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0768" y="1118179"/>
            <a:ext cx="5382464" cy="513403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524D62C6-C7F1-485A-A960-3693AB193FD7}"/>
              </a:ext>
            </a:extLst>
          </p:cNvPr>
          <p:cNvSpPr>
            <a:spLocks noGrp="1"/>
          </p:cNvSpPr>
          <p:nvPr>
            <p:ph type="title"/>
          </p:nvPr>
        </p:nvSpPr>
        <p:spPr/>
        <p:txBody>
          <a:bodyPr/>
          <a:lstStyle/>
          <a:p>
            <a:r>
              <a:rPr lang="en-US" dirty="0"/>
              <a:t>We Detect the (Not So) Subtle Hint of a Rate Cut… </a:t>
            </a:r>
          </a:p>
        </p:txBody>
      </p:sp>
    </p:spTree>
    <p:extLst>
      <p:ext uri="{BB962C8B-B14F-4D97-AF65-F5344CB8AC3E}">
        <p14:creationId xmlns:p14="http://schemas.microsoft.com/office/powerpoint/2010/main" val="2096492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A5A6AB-6CB2-45EE-9EE8-F013AC3A5833}"/>
              </a:ext>
            </a:extLst>
          </p:cNvPr>
          <p:cNvSpPr>
            <a:spLocks noGrp="1"/>
          </p:cNvSpPr>
          <p:nvPr>
            <p:ph type="sldNum" sz="quarter" idx="4"/>
          </p:nvPr>
        </p:nvSpPr>
        <p:spPr/>
        <p:txBody>
          <a:bodyPr/>
          <a:lstStyle/>
          <a:p>
            <a:fld id="{EAFB3C29-4469-4ECE-A8ED-D40B5AD31533}" type="slidenum">
              <a:rPr lang="en-US" smtClean="0"/>
              <a:pPr/>
              <a:t>16</a:t>
            </a:fld>
            <a:endParaRPr lang="en-US"/>
          </a:p>
        </p:txBody>
      </p:sp>
      <p:sp>
        <p:nvSpPr>
          <p:cNvPr id="2" name="Title 1"/>
          <p:cNvSpPr>
            <a:spLocks noGrp="1"/>
          </p:cNvSpPr>
          <p:nvPr>
            <p:ph type="title"/>
          </p:nvPr>
        </p:nvSpPr>
        <p:spPr/>
        <p:txBody>
          <a:bodyPr/>
          <a:lstStyle/>
          <a:p>
            <a:r>
              <a:rPr lang="en-US" dirty="0"/>
              <a:t>U.S. Bond Market Environment</a:t>
            </a:r>
          </a:p>
        </p:txBody>
      </p:sp>
      <p:sp>
        <p:nvSpPr>
          <p:cNvPr id="4" name="Rectangle 3"/>
          <p:cNvSpPr/>
          <p:nvPr/>
        </p:nvSpPr>
        <p:spPr bwMode="auto">
          <a:xfrm>
            <a:off x="249407" y="612317"/>
            <a:ext cx="4109873" cy="518091"/>
          </a:xfrm>
          <a:prstGeom prst="rect">
            <a:avLst/>
          </a:prstGeom>
          <a:noFill/>
          <a:ln w="12700" cap="flat" cmpd="sng" algn="ctr">
            <a:noFill/>
            <a:prstDash val="solid"/>
            <a:round/>
            <a:headEnd type="none" w="med" len="med"/>
            <a:tailEnd type="none" w="med" len="med"/>
          </a:ln>
          <a:effectLst/>
        </p:spPr>
        <p:txBody>
          <a:bodyPr vert="horz" wrap="square" lIns="73660" tIns="73660" rIns="73660" bIns="73660" numCol="1" rtlCol="0" anchor="b"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C5184"/>
                </a:solidFill>
                <a:effectLst/>
                <a:uLnTx/>
                <a:uFillTx/>
                <a:latin typeface="Century Gothic" panose="020B0502020202020204" pitchFamily="34" charset="0"/>
                <a:ea typeface="+mn-ea"/>
                <a:cs typeface="+mn-cs"/>
              </a:rPr>
              <a:t>U.S. Treasury Curve Remains Inverted Reflecting Expected Fed Cuts in 2019</a:t>
            </a:r>
          </a:p>
        </p:txBody>
      </p:sp>
      <p:sp>
        <p:nvSpPr>
          <p:cNvPr id="5" name="TextBox 4"/>
          <p:cNvSpPr txBox="1"/>
          <p:nvPr/>
        </p:nvSpPr>
        <p:spPr>
          <a:xfrm>
            <a:off x="309444" y="3350576"/>
            <a:ext cx="4064000" cy="230830"/>
          </a:xfrm>
          <a:prstGeom prst="rect">
            <a:avLst/>
          </a:prstGeom>
          <a:noFill/>
        </p:spPr>
        <p:txBody>
          <a:bodyPr vert="horz" wrap="square" lIns="45719" tIns="45719" rIns="45719" bIns="45719"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a:ea typeface="+mn-ea"/>
                <a:cs typeface="+mn-cs"/>
              </a:rPr>
              <a:t>Source: Bloomberg</a:t>
            </a:r>
          </a:p>
        </p:txBody>
      </p:sp>
      <p:sp>
        <p:nvSpPr>
          <p:cNvPr id="7" name="Rectangle 6"/>
          <p:cNvSpPr/>
          <p:nvPr/>
        </p:nvSpPr>
        <p:spPr bwMode="auto">
          <a:xfrm>
            <a:off x="258644" y="3603834"/>
            <a:ext cx="4114800" cy="518091"/>
          </a:xfrm>
          <a:prstGeom prst="rect">
            <a:avLst/>
          </a:prstGeom>
          <a:noFill/>
          <a:ln w="12700" cap="flat" cmpd="sng" algn="ctr">
            <a:noFill/>
            <a:prstDash val="solid"/>
            <a:round/>
            <a:headEnd type="none" w="med" len="med"/>
            <a:tailEnd type="none" w="med" len="med"/>
          </a:ln>
          <a:effectLst/>
        </p:spPr>
        <p:txBody>
          <a:bodyPr vert="horz" wrap="square" lIns="73660" tIns="73660" rIns="73660" bIns="73660" numCol="1" rtlCol="0" anchor="b"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C5184"/>
                </a:solidFill>
                <a:effectLst/>
                <a:uLnTx/>
                <a:uFillTx/>
                <a:latin typeface="Century Gothic" panose="020B0502020202020204" pitchFamily="34" charset="0"/>
                <a:ea typeface="+mn-ea"/>
                <a:cs typeface="+mn-cs"/>
              </a:rPr>
              <a:t>Credit Spreads Recovered </a:t>
            </a:r>
            <a:r>
              <a:rPr lang="en-US" sz="1200" b="1" dirty="0">
                <a:solidFill>
                  <a:srgbClr val="0C5184"/>
                </a:solidFill>
                <a:latin typeface="Century Gothic" panose="020B0502020202020204" pitchFamily="34" charset="0"/>
              </a:rPr>
              <a:t>from Q4 Supporting Credit Allocations</a:t>
            </a:r>
            <a:endParaRPr kumimoji="0" lang="en-US" sz="1200" b="1" i="0" u="none" strike="noStrike" kern="1200" cap="none" spc="0" normalizeH="0" baseline="0" noProof="0" dirty="0">
              <a:ln>
                <a:noFill/>
              </a:ln>
              <a:solidFill>
                <a:srgbClr val="0C5184"/>
              </a:solidFill>
              <a:effectLst/>
              <a:uLnTx/>
              <a:uFillTx/>
              <a:latin typeface="Century Gothic" panose="020B0502020202020204" pitchFamily="34" charset="0"/>
              <a:ea typeface="+mn-ea"/>
              <a:cs typeface="+mn-cs"/>
            </a:endParaRPr>
          </a:p>
        </p:txBody>
      </p:sp>
      <p:sp>
        <p:nvSpPr>
          <p:cNvPr id="8" name="TextBox 7"/>
          <p:cNvSpPr txBox="1"/>
          <p:nvPr/>
        </p:nvSpPr>
        <p:spPr>
          <a:xfrm>
            <a:off x="309444" y="6334768"/>
            <a:ext cx="4064000" cy="230830"/>
          </a:xfrm>
          <a:prstGeom prst="rect">
            <a:avLst/>
          </a:prstGeom>
          <a:noFill/>
        </p:spPr>
        <p:txBody>
          <a:bodyPr vert="horz" wrap="square" lIns="45719" tIns="45719" rIns="45719" bIns="45719"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a:ea typeface="+mn-ea"/>
                <a:cs typeface="+mn-cs"/>
              </a:rPr>
              <a:t>Source: ICE </a:t>
            </a:r>
            <a:r>
              <a:rPr lang="en-US" sz="900" i="1" dirty="0" err="1">
                <a:solidFill>
                  <a:prstClr val="black"/>
                </a:solidFill>
                <a:latin typeface="Times New Roman"/>
              </a:rPr>
              <a:t>BofAML</a:t>
            </a:r>
            <a:r>
              <a:rPr lang="en-US" sz="900" i="1" dirty="0">
                <a:solidFill>
                  <a:prstClr val="black"/>
                </a:solidFill>
                <a:latin typeface="Times New Roman"/>
              </a:rPr>
              <a:t> 1-5y Indices</a:t>
            </a:r>
            <a:endParaRPr kumimoji="0" lang="en-US" sz="900" b="0" i="1" u="none" strike="noStrike" kern="1200" cap="none" spc="0" normalizeH="0" baseline="0" noProof="0" dirty="0">
              <a:ln>
                <a:noFill/>
              </a:ln>
              <a:solidFill>
                <a:prstClr val="black"/>
              </a:solidFill>
              <a:effectLst/>
              <a:uLnTx/>
              <a:uFillTx/>
              <a:latin typeface="Times New Roman"/>
              <a:ea typeface="+mn-ea"/>
              <a:cs typeface="+mn-cs"/>
            </a:endParaRPr>
          </a:p>
        </p:txBody>
      </p:sp>
      <p:sp>
        <p:nvSpPr>
          <p:cNvPr id="10" name="Rectangle 9"/>
          <p:cNvSpPr/>
          <p:nvPr/>
        </p:nvSpPr>
        <p:spPr bwMode="auto">
          <a:xfrm>
            <a:off x="4784721" y="609482"/>
            <a:ext cx="4114800" cy="518091"/>
          </a:xfrm>
          <a:prstGeom prst="rect">
            <a:avLst/>
          </a:prstGeom>
          <a:noFill/>
          <a:ln w="12700" cap="flat" cmpd="sng" algn="ctr">
            <a:noFill/>
            <a:prstDash val="solid"/>
            <a:round/>
            <a:headEnd type="none" w="med" len="med"/>
            <a:tailEnd type="none" w="med" len="med"/>
          </a:ln>
          <a:effectLst/>
        </p:spPr>
        <p:txBody>
          <a:bodyPr vert="horz" wrap="square" lIns="73660" tIns="73660" rIns="73660" bIns="73660" numCol="1" rtlCol="0" anchor="b"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C5184"/>
                </a:solidFill>
                <a:effectLst/>
                <a:uLnTx/>
                <a:uFillTx/>
                <a:latin typeface="Century Gothic" panose="020B0502020202020204" pitchFamily="34" charset="0"/>
                <a:ea typeface="+mn-ea"/>
                <a:cs typeface="+mn-cs"/>
              </a:rPr>
              <a:t>Yields Moved Materially Lower Over the Quarter Led by the Belly</a:t>
            </a:r>
          </a:p>
        </p:txBody>
      </p:sp>
      <p:sp>
        <p:nvSpPr>
          <p:cNvPr id="11" name="TextBox 10"/>
          <p:cNvSpPr txBox="1"/>
          <p:nvPr/>
        </p:nvSpPr>
        <p:spPr>
          <a:xfrm>
            <a:off x="4844274" y="3350576"/>
            <a:ext cx="4064000" cy="230830"/>
          </a:xfrm>
          <a:prstGeom prst="rect">
            <a:avLst/>
          </a:prstGeom>
          <a:noFill/>
        </p:spPr>
        <p:txBody>
          <a:bodyPr vert="horz" wrap="square" lIns="45719" tIns="45719" rIns="45719" bIns="45719"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a:ea typeface="+mn-ea"/>
                <a:cs typeface="+mn-cs"/>
              </a:rPr>
              <a:t>Source: Bloomberg</a:t>
            </a:r>
          </a:p>
        </p:txBody>
      </p:sp>
      <p:sp>
        <p:nvSpPr>
          <p:cNvPr id="13" name="Rectangle 12"/>
          <p:cNvSpPr/>
          <p:nvPr/>
        </p:nvSpPr>
        <p:spPr bwMode="auto">
          <a:xfrm>
            <a:off x="4784721" y="3788500"/>
            <a:ext cx="4114800" cy="333425"/>
          </a:xfrm>
          <a:prstGeom prst="rect">
            <a:avLst/>
          </a:prstGeom>
          <a:noFill/>
          <a:ln w="12700" cap="flat" cmpd="sng" algn="ctr">
            <a:noFill/>
            <a:prstDash val="solid"/>
            <a:round/>
            <a:headEnd type="none" w="med" len="med"/>
            <a:tailEnd type="none" w="med" len="med"/>
          </a:ln>
          <a:effectLst/>
        </p:spPr>
        <p:txBody>
          <a:bodyPr vert="horz" wrap="square" lIns="73660" tIns="73660" rIns="73660" bIns="73660" numCol="1" rtlCol="0" anchor="b"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C5184"/>
                </a:solidFill>
                <a:effectLst/>
                <a:uLnTx/>
                <a:uFillTx/>
                <a:latin typeface="Century Gothic" panose="020B0502020202020204" pitchFamily="34" charset="0"/>
                <a:ea typeface="+mn-ea"/>
                <a:cs typeface="+mn-cs"/>
              </a:rPr>
              <a:t>And Lower Credit Quality Outperformed </a:t>
            </a:r>
          </a:p>
        </p:txBody>
      </p:sp>
      <p:sp>
        <p:nvSpPr>
          <p:cNvPr id="14" name="TextBox 13"/>
          <p:cNvSpPr txBox="1"/>
          <p:nvPr/>
        </p:nvSpPr>
        <p:spPr>
          <a:xfrm>
            <a:off x="4916374" y="6324178"/>
            <a:ext cx="4064000" cy="230830"/>
          </a:xfrm>
          <a:prstGeom prst="rect">
            <a:avLst/>
          </a:prstGeom>
          <a:noFill/>
        </p:spPr>
        <p:txBody>
          <a:bodyPr vert="horz" wrap="square" lIns="45719" tIns="45719" rIns="45719" bIns="45719"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Times New Roman"/>
                <a:ea typeface="+mn-ea"/>
                <a:cs typeface="+mn-cs"/>
              </a:rPr>
              <a:t>Source: ICE </a:t>
            </a:r>
            <a:r>
              <a:rPr kumimoji="0" lang="en-US" sz="900" b="0" i="1" u="none" strike="noStrike" kern="1200" cap="none" spc="0" normalizeH="0" baseline="0" noProof="0" dirty="0" err="1">
                <a:ln>
                  <a:noFill/>
                </a:ln>
                <a:solidFill>
                  <a:prstClr val="black"/>
                </a:solidFill>
                <a:effectLst/>
                <a:uLnTx/>
                <a:uFillTx/>
                <a:latin typeface="Times New Roman"/>
                <a:ea typeface="+mn-ea"/>
                <a:cs typeface="+mn-cs"/>
              </a:rPr>
              <a:t>BofAML</a:t>
            </a:r>
            <a:r>
              <a:rPr kumimoji="0" lang="en-US" sz="900" b="0" i="1" u="none" strike="noStrike" kern="1200" cap="none" spc="0" normalizeH="0" baseline="0" noProof="0" dirty="0">
                <a:ln>
                  <a:noFill/>
                </a:ln>
                <a:solidFill>
                  <a:prstClr val="black"/>
                </a:solidFill>
                <a:effectLst/>
                <a:uLnTx/>
                <a:uFillTx/>
                <a:latin typeface="Times New Roman"/>
                <a:ea typeface="+mn-ea"/>
                <a:cs typeface="+mn-cs"/>
              </a:rPr>
              <a:t> 1-5y Indices</a:t>
            </a:r>
          </a:p>
        </p:txBody>
      </p:sp>
      <p:cxnSp>
        <p:nvCxnSpPr>
          <p:cNvPr id="12" name="Straight Connector 11"/>
          <p:cNvCxnSpPr/>
          <p:nvPr/>
        </p:nvCxnSpPr>
        <p:spPr bwMode="auto">
          <a:xfrm>
            <a:off x="249408" y="1126296"/>
            <a:ext cx="4114800" cy="0"/>
          </a:xfrm>
          <a:prstGeom prst="line">
            <a:avLst/>
          </a:prstGeom>
          <a:solidFill>
            <a:schemeClr val="accent1"/>
          </a:solidFill>
          <a:ln w="12700" cap="flat" cmpd="sng" algn="ctr">
            <a:solidFill>
              <a:schemeClr val="tx2"/>
            </a:solidFill>
            <a:prstDash val="sysDot"/>
            <a:round/>
            <a:headEnd type="none" w="med" len="med"/>
            <a:tailEnd type="none" w="med" len="med"/>
          </a:ln>
          <a:effectLst/>
        </p:spPr>
      </p:cxnSp>
      <p:cxnSp>
        <p:nvCxnSpPr>
          <p:cNvPr id="16" name="Straight Connector 15"/>
          <p:cNvCxnSpPr/>
          <p:nvPr/>
        </p:nvCxnSpPr>
        <p:spPr bwMode="auto">
          <a:xfrm>
            <a:off x="4776011" y="1121699"/>
            <a:ext cx="4132263" cy="0"/>
          </a:xfrm>
          <a:prstGeom prst="line">
            <a:avLst/>
          </a:prstGeom>
          <a:solidFill>
            <a:schemeClr val="accent1"/>
          </a:solidFill>
          <a:ln w="12700" cap="flat" cmpd="sng" algn="ctr">
            <a:solidFill>
              <a:schemeClr val="tx2"/>
            </a:solidFill>
            <a:prstDash val="sysDot"/>
            <a:round/>
            <a:headEnd type="none" w="med" len="med"/>
            <a:tailEnd type="none" w="med" len="med"/>
          </a:ln>
          <a:effectLst/>
        </p:spPr>
      </p:cxnSp>
      <p:cxnSp>
        <p:nvCxnSpPr>
          <p:cNvPr id="18" name="Straight Connector 17"/>
          <p:cNvCxnSpPr/>
          <p:nvPr/>
        </p:nvCxnSpPr>
        <p:spPr bwMode="auto">
          <a:xfrm>
            <a:off x="258644" y="4075281"/>
            <a:ext cx="4114800" cy="0"/>
          </a:xfrm>
          <a:prstGeom prst="line">
            <a:avLst/>
          </a:prstGeom>
          <a:solidFill>
            <a:schemeClr val="accent1"/>
          </a:solidFill>
          <a:ln w="12700" cap="flat" cmpd="sng" algn="ctr">
            <a:solidFill>
              <a:schemeClr val="tx2"/>
            </a:solidFill>
            <a:prstDash val="sysDot"/>
            <a:round/>
            <a:headEnd type="none" w="med" len="med"/>
            <a:tailEnd type="none" w="med" len="med"/>
          </a:ln>
          <a:effectLst/>
        </p:spPr>
      </p:cxnSp>
      <p:cxnSp>
        <p:nvCxnSpPr>
          <p:cNvPr id="23" name="Straight Connector 22"/>
          <p:cNvCxnSpPr/>
          <p:nvPr/>
        </p:nvCxnSpPr>
        <p:spPr bwMode="auto">
          <a:xfrm>
            <a:off x="4784721" y="4075281"/>
            <a:ext cx="4114800" cy="0"/>
          </a:xfrm>
          <a:prstGeom prst="line">
            <a:avLst/>
          </a:prstGeom>
          <a:solidFill>
            <a:schemeClr val="accent1"/>
          </a:solidFill>
          <a:ln w="12700" cap="flat" cmpd="sng" algn="ctr">
            <a:solidFill>
              <a:schemeClr val="tx2"/>
            </a:solidFill>
            <a:prstDash val="sysDot"/>
            <a:round/>
            <a:headEnd type="none" w="med" len="med"/>
            <a:tailEnd type="none" w="med" len="med"/>
          </a:ln>
          <a:effectLst/>
        </p:spPr>
      </p:cxnSp>
      <p:graphicFrame>
        <p:nvGraphicFramePr>
          <p:cNvPr id="25" name="Chart 24">
            <a:extLst>
              <a:ext uri="{FF2B5EF4-FFF2-40B4-BE49-F238E27FC236}">
                <a16:creationId xmlns:a16="http://schemas.microsoft.com/office/drawing/2014/main" id="{122A341A-B2F3-4677-83A2-922A04A49B7E}"/>
              </a:ext>
            </a:extLst>
          </p:cNvPr>
          <p:cNvGraphicFramePr/>
          <p:nvPr>
            <p:extLst/>
          </p:nvPr>
        </p:nvGraphicFramePr>
        <p:xfrm>
          <a:off x="65916" y="1112441"/>
          <a:ext cx="4460556" cy="23705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a:extLst>
              <a:ext uri="{FF2B5EF4-FFF2-40B4-BE49-F238E27FC236}">
                <a16:creationId xmlns:a16="http://schemas.microsoft.com/office/drawing/2014/main" id="{EC556867-2D7D-4D14-83F4-C98CAC4C081F}"/>
              </a:ext>
            </a:extLst>
          </p:cNvPr>
          <p:cNvGraphicFramePr>
            <a:graphicFrameLocks noGrp="1"/>
          </p:cNvGraphicFramePr>
          <p:nvPr>
            <p:extLst>
              <p:ext uri="{D42A27DB-BD31-4B8C-83A1-F6EECF244321}">
                <p14:modId xmlns:p14="http://schemas.microsoft.com/office/powerpoint/2010/main" val="1623698809"/>
              </p:ext>
            </p:extLst>
          </p:nvPr>
        </p:nvGraphicFramePr>
        <p:xfrm>
          <a:off x="4784721" y="1151717"/>
          <a:ext cx="4064000" cy="1811691"/>
        </p:xfrm>
        <a:graphic>
          <a:graphicData uri="http://schemas.openxmlformats.org/drawingml/2006/table">
            <a:tbl>
              <a:tblPr firstRow="1" bandRow="1">
                <a:tableStyleId>{5C22544A-7EE6-4342-B048-85BDC9FD1C3A}</a:tableStyleId>
              </a:tblPr>
              <a:tblGrid>
                <a:gridCol w="985212">
                  <a:extLst>
                    <a:ext uri="{9D8B030D-6E8A-4147-A177-3AD203B41FA5}">
                      <a16:colId xmlns:a16="http://schemas.microsoft.com/office/drawing/2014/main" val="1044557550"/>
                    </a:ext>
                  </a:extLst>
                </a:gridCol>
                <a:gridCol w="1046788">
                  <a:extLst>
                    <a:ext uri="{9D8B030D-6E8A-4147-A177-3AD203B41FA5}">
                      <a16:colId xmlns:a16="http://schemas.microsoft.com/office/drawing/2014/main" val="981142726"/>
                    </a:ext>
                  </a:extLst>
                </a:gridCol>
                <a:gridCol w="1046788">
                  <a:extLst>
                    <a:ext uri="{9D8B030D-6E8A-4147-A177-3AD203B41FA5}">
                      <a16:colId xmlns:a16="http://schemas.microsoft.com/office/drawing/2014/main" val="3823794287"/>
                    </a:ext>
                  </a:extLst>
                </a:gridCol>
                <a:gridCol w="985212">
                  <a:extLst>
                    <a:ext uri="{9D8B030D-6E8A-4147-A177-3AD203B41FA5}">
                      <a16:colId xmlns:a16="http://schemas.microsoft.com/office/drawing/2014/main" val="3196994590"/>
                    </a:ext>
                  </a:extLst>
                </a:gridCol>
              </a:tblGrid>
              <a:tr h="265125">
                <a:tc>
                  <a:txBody>
                    <a:bodyPr/>
                    <a:lstStyle/>
                    <a:p>
                      <a:pPr algn="ctr" fontAlgn="b"/>
                      <a:r>
                        <a:rPr lang="en-US" sz="1100" u="none" strike="noStrike" dirty="0">
                          <a:effectLst/>
                          <a:latin typeface="+mj-lt"/>
                        </a:rPr>
                        <a:t>Tenor</a:t>
                      </a:r>
                      <a:endParaRPr lang="en-US" sz="1100" b="0" i="0" u="none" strike="noStrike" dirty="0">
                        <a:solidFill>
                          <a:srgbClr val="000000"/>
                        </a:solidFill>
                        <a:effectLst/>
                        <a:latin typeface="+mj-lt"/>
                      </a:endParaRPr>
                    </a:p>
                  </a:txBody>
                  <a:tcPr marL="9525" marR="9525" marT="9525" marB="0" anchor="ctr">
                    <a:solidFill>
                      <a:schemeClr val="accent1">
                        <a:lumMod val="75000"/>
                      </a:schemeClr>
                    </a:solidFill>
                  </a:tcPr>
                </a:tc>
                <a:tc>
                  <a:txBody>
                    <a:bodyPr/>
                    <a:lstStyle/>
                    <a:p>
                      <a:pPr algn="ctr" fontAlgn="b"/>
                      <a:r>
                        <a:rPr lang="en-US" sz="1100" u="none" strike="noStrike" dirty="0">
                          <a:effectLst/>
                          <a:latin typeface="+mj-lt"/>
                        </a:rPr>
                        <a:t>12/31/2018</a:t>
                      </a:r>
                      <a:endParaRPr lang="en-US" sz="1100" b="1" i="0" u="none" strike="noStrike" dirty="0">
                        <a:solidFill>
                          <a:srgbClr val="000000"/>
                        </a:solidFill>
                        <a:effectLst/>
                        <a:latin typeface="+mj-lt"/>
                      </a:endParaRPr>
                    </a:p>
                  </a:txBody>
                  <a:tcPr marL="9525" marR="9525" marT="9525" marB="0" anchor="ctr">
                    <a:solidFill>
                      <a:schemeClr val="accent1">
                        <a:lumMod val="75000"/>
                      </a:schemeClr>
                    </a:solidFill>
                  </a:tcPr>
                </a:tc>
                <a:tc>
                  <a:txBody>
                    <a:bodyPr/>
                    <a:lstStyle/>
                    <a:p>
                      <a:pPr algn="ctr" fontAlgn="b"/>
                      <a:r>
                        <a:rPr lang="en-US" sz="1100" u="none" strike="noStrike" dirty="0">
                          <a:effectLst/>
                          <a:latin typeface="+mj-lt"/>
                        </a:rPr>
                        <a:t>6/30/2019</a:t>
                      </a:r>
                      <a:endParaRPr lang="en-US" sz="1100" b="1" i="0" u="none" strike="noStrike" dirty="0">
                        <a:solidFill>
                          <a:srgbClr val="000000"/>
                        </a:solidFill>
                        <a:effectLst/>
                        <a:latin typeface="+mj-lt"/>
                      </a:endParaRPr>
                    </a:p>
                  </a:txBody>
                  <a:tcPr marL="9525" marR="9525" marT="9525" marB="0" anchor="ctr">
                    <a:solidFill>
                      <a:schemeClr val="accent1">
                        <a:lumMod val="75000"/>
                      </a:schemeClr>
                    </a:solidFill>
                  </a:tcPr>
                </a:tc>
                <a:tc>
                  <a:txBody>
                    <a:bodyPr/>
                    <a:lstStyle/>
                    <a:p>
                      <a:pPr algn="ctr" fontAlgn="b"/>
                      <a:r>
                        <a:rPr lang="en-US" sz="1100" u="none" strike="noStrike" dirty="0">
                          <a:effectLst/>
                          <a:latin typeface="+mj-lt"/>
                        </a:rPr>
                        <a:t>Change</a:t>
                      </a:r>
                      <a:endParaRPr lang="en-US" sz="1100" b="0" i="0" u="none" strike="noStrike" dirty="0">
                        <a:solidFill>
                          <a:srgbClr val="000000"/>
                        </a:solidFill>
                        <a:effectLst/>
                        <a:latin typeface="+mj-lt"/>
                      </a:endParaRPr>
                    </a:p>
                  </a:txBody>
                  <a:tcPr marL="9525" marR="9525" marT="9525" marB="0" anchor="ctr">
                    <a:solidFill>
                      <a:schemeClr val="accent1">
                        <a:lumMod val="75000"/>
                      </a:schemeClr>
                    </a:solidFill>
                  </a:tcPr>
                </a:tc>
                <a:extLst>
                  <a:ext uri="{0D108BD9-81ED-4DB2-BD59-A6C34878D82A}">
                    <a16:rowId xmlns:a16="http://schemas.microsoft.com/office/drawing/2014/main" val="4124090641"/>
                  </a:ext>
                </a:extLst>
              </a:tr>
              <a:tr h="220938">
                <a:tc>
                  <a:txBody>
                    <a:bodyPr/>
                    <a:lstStyle/>
                    <a:p>
                      <a:pPr algn="ctr" fontAlgn="b"/>
                      <a:r>
                        <a:rPr lang="en-US" sz="1100" u="none" strike="noStrike" dirty="0">
                          <a:effectLst/>
                          <a:latin typeface="+mn-lt"/>
                        </a:rPr>
                        <a:t>3-month</a:t>
                      </a:r>
                      <a:endParaRPr lang="en-US" sz="1100" b="1" i="0" u="none" strike="noStrike" dirty="0">
                        <a:solidFill>
                          <a:srgbClr val="000000"/>
                        </a:solidFill>
                        <a:effectLst/>
                        <a:latin typeface="+mn-lt"/>
                      </a:endParaRPr>
                    </a:p>
                  </a:txBody>
                  <a:tcPr marL="9525" marR="9525" marT="9525" marB="0" anchor="ctr"/>
                </a:tc>
                <a:tc>
                  <a:txBody>
                    <a:bodyPr/>
                    <a:lstStyle/>
                    <a:p>
                      <a:pPr algn="ctr" fontAlgn="b"/>
                      <a:r>
                        <a:rPr lang="en-US" sz="1100" b="0" i="0" u="none" strike="noStrike" dirty="0">
                          <a:solidFill>
                            <a:srgbClr val="000000"/>
                          </a:solidFill>
                          <a:effectLst/>
                          <a:latin typeface="+mn-lt"/>
                        </a:rPr>
                        <a:t>2.36</a:t>
                      </a:r>
                    </a:p>
                  </a:txBody>
                  <a:tcPr marL="9525" marR="9525" marT="9525" marB="0" anchor="ctr"/>
                </a:tc>
                <a:tc>
                  <a:txBody>
                    <a:bodyPr/>
                    <a:lstStyle/>
                    <a:p>
                      <a:pPr algn="ctr" fontAlgn="b"/>
                      <a:r>
                        <a:rPr lang="en-US" sz="1100" b="1" i="0" u="none" strike="noStrike" dirty="0">
                          <a:solidFill>
                            <a:srgbClr val="000000"/>
                          </a:solidFill>
                          <a:effectLst/>
                          <a:latin typeface="+mn-lt"/>
                        </a:rPr>
                        <a:t>2.09</a:t>
                      </a:r>
                    </a:p>
                  </a:txBody>
                  <a:tcPr marL="9525" marR="9525" marT="9525" marB="0" anchor="ctr"/>
                </a:tc>
                <a:tc>
                  <a:txBody>
                    <a:bodyPr/>
                    <a:lstStyle/>
                    <a:p>
                      <a:pPr algn="ctr" fontAlgn="b"/>
                      <a:r>
                        <a:rPr lang="en-US" sz="1100" b="0" i="0" u="none" strike="noStrike" dirty="0">
                          <a:solidFill>
                            <a:srgbClr val="000000"/>
                          </a:solidFill>
                          <a:effectLst/>
                          <a:latin typeface="+mn-lt"/>
                        </a:rPr>
                        <a:t>-0.27</a:t>
                      </a:r>
                    </a:p>
                  </a:txBody>
                  <a:tcPr marL="9525" marR="9525" marT="9525" marB="0" anchor="ctr"/>
                </a:tc>
                <a:extLst>
                  <a:ext uri="{0D108BD9-81ED-4DB2-BD59-A6C34878D82A}">
                    <a16:rowId xmlns:a16="http://schemas.microsoft.com/office/drawing/2014/main" val="2428583710"/>
                  </a:ext>
                </a:extLst>
              </a:tr>
              <a:tr h="220938">
                <a:tc>
                  <a:txBody>
                    <a:bodyPr/>
                    <a:lstStyle/>
                    <a:p>
                      <a:pPr algn="ctr" fontAlgn="b"/>
                      <a:r>
                        <a:rPr lang="en-US" sz="1100" u="none" strike="noStrike" dirty="0">
                          <a:effectLst/>
                          <a:latin typeface="+mn-lt"/>
                        </a:rPr>
                        <a:t>1-year</a:t>
                      </a:r>
                      <a:endParaRPr lang="en-US" sz="1100" b="1" i="0" u="none" strike="noStrike" dirty="0">
                        <a:solidFill>
                          <a:srgbClr val="000000"/>
                        </a:solidFill>
                        <a:effectLst/>
                        <a:latin typeface="+mn-lt"/>
                      </a:endParaRPr>
                    </a:p>
                  </a:txBody>
                  <a:tcPr marL="9525" marR="9525" marT="9525" marB="0" anchor="ctr"/>
                </a:tc>
                <a:tc>
                  <a:txBody>
                    <a:bodyPr/>
                    <a:lstStyle/>
                    <a:p>
                      <a:pPr algn="ctr" fontAlgn="b"/>
                      <a:r>
                        <a:rPr lang="en-US" sz="1100" b="0" i="0" u="none" strike="noStrike" dirty="0">
                          <a:solidFill>
                            <a:srgbClr val="000000"/>
                          </a:solidFill>
                          <a:effectLst/>
                          <a:latin typeface="+mn-lt"/>
                        </a:rPr>
                        <a:t>2.60</a:t>
                      </a:r>
                    </a:p>
                  </a:txBody>
                  <a:tcPr marL="9525" marR="9525" marT="9525" marB="0" anchor="ctr"/>
                </a:tc>
                <a:tc>
                  <a:txBody>
                    <a:bodyPr/>
                    <a:lstStyle/>
                    <a:p>
                      <a:pPr algn="ctr" fontAlgn="b"/>
                      <a:r>
                        <a:rPr lang="en-US" sz="1100" b="1" i="0" u="none" strike="noStrike" dirty="0">
                          <a:solidFill>
                            <a:srgbClr val="000000"/>
                          </a:solidFill>
                          <a:effectLst/>
                          <a:latin typeface="+mn-lt"/>
                        </a:rPr>
                        <a:t>1.93</a:t>
                      </a:r>
                    </a:p>
                  </a:txBody>
                  <a:tcPr marL="9525" marR="9525" marT="9525" marB="0" anchor="ctr"/>
                </a:tc>
                <a:tc>
                  <a:txBody>
                    <a:bodyPr/>
                    <a:lstStyle/>
                    <a:p>
                      <a:pPr algn="ctr" fontAlgn="b"/>
                      <a:r>
                        <a:rPr lang="en-US" sz="1100" b="0" i="0" u="none" strike="noStrike" dirty="0">
                          <a:solidFill>
                            <a:srgbClr val="000000"/>
                          </a:solidFill>
                          <a:effectLst/>
                          <a:latin typeface="+mn-lt"/>
                        </a:rPr>
                        <a:t>-0.67</a:t>
                      </a:r>
                    </a:p>
                  </a:txBody>
                  <a:tcPr marL="9525" marR="9525" marT="9525" marB="0" anchor="ctr"/>
                </a:tc>
                <a:extLst>
                  <a:ext uri="{0D108BD9-81ED-4DB2-BD59-A6C34878D82A}">
                    <a16:rowId xmlns:a16="http://schemas.microsoft.com/office/drawing/2014/main" val="2414230135"/>
                  </a:ext>
                </a:extLst>
              </a:tr>
              <a:tr h="220938">
                <a:tc>
                  <a:txBody>
                    <a:bodyPr/>
                    <a:lstStyle/>
                    <a:p>
                      <a:pPr algn="ctr" fontAlgn="b"/>
                      <a:r>
                        <a:rPr lang="en-US" sz="1100" u="none" strike="noStrike" dirty="0">
                          <a:effectLst/>
                          <a:latin typeface="+mn-lt"/>
                        </a:rPr>
                        <a:t>2-year</a:t>
                      </a:r>
                      <a:endParaRPr lang="en-US" sz="1100" b="1" i="0" u="none" strike="noStrike" dirty="0">
                        <a:solidFill>
                          <a:srgbClr val="000000"/>
                        </a:solidFill>
                        <a:effectLst/>
                        <a:latin typeface="+mn-lt"/>
                      </a:endParaRPr>
                    </a:p>
                  </a:txBody>
                  <a:tcPr marL="9525" marR="9525" marT="9525" marB="0" anchor="ctr"/>
                </a:tc>
                <a:tc>
                  <a:txBody>
                    <a:bodyPr/>
                    <a:lstStyle/>
                    <a:p>
                      <a:pPr algn="ctr" fontAlgn="b"/>
                      <a:r>
                        <a:rPr lang="en-US" sz="1100" b="0" i="0" u="none" strike="noStrike" dirty="0">
                          <a:solidFill>
                            <a:srgbClr val="000000"/>
                          </a:solidFill>
                          <a:effectLst/>
                          <a:latin typeface="+mn-lt"/>
                        </a:rPr>
                        <a:t>2.49</a:t>
                      </a:r>
                    </a:p>
                  </a:txBody>
                  <a:tcPr marL="9525" marR="9525" marT="9525" marB="0" anchor="ctr"/>
                </a:tc>
                <a:tc>
                  <a:txBody>
                    <a:bodyPr/>
                    <a:lstStyle/>
                    <a:p>
                      <a:pPr algn="ctr" fontAlgn="b"/>
                      <a:r>
                        <a:rPr lang="en-US" sz="1100" b="1" i="0" u="none" strike="noStrike" dirty="0">
                          <a:solidFill>
                            <a:srgbClr val="000000"/>
                          </a:solidFill>
                          <a:effectLst/>
                          <a:latin typeface="+mn-lt"/>
                        </a:rPr>
                        <a:t>1.76</a:t>
                      </a:r>
                    </a:p>
                  </a:txBody>
                  <a:tcPr marL="9525" marR="9525" marT="9525" marB="0" anchor="ctr"/>
                </a:tc>
                <a:tc>
                  <a:txBody>
                    <a:bodyPr/>
                    <a:lstStyle/>
                    <a:p>
                      <a:pPr algn="ctr" fontAlgn="b"/>
                      <a:r>
                        <a:rPr lang="en-US" sz="1100" b="0" i="0" u="none" strike="noStrike" dirty="0">
                          <a:solidFill>
                            <a:srgbClr val="000000"/>
                          </a:solidFill>
                          <a:effectLst/>
                          <a:latin typeface="+mn-lt"/>
                        </a:rPr>
                        <a:t>-0.73</a:t>
                      </a:r>
                    </a:p>
                  </a:txBody>
                  <a:tcPr marL="9525" marR="9525" marT="9525" marB="0" anchor="ctr"/>
                </a:tc>
                <a:extLst>
                  <a:ext uri="{0D108BD9-81ED-4DB2-BD59-A6C34878D82A}">
                    <a16:rowId xmlns:a16="http://schemas.microsoft.com/office/drawing/2014/main" val="2067614135"/>
                  </a:ext>
                </a:extLst>
              </a:tr>
              <a:tr h="220938">
                <a:tc>
                  <a:txBody>
                    <a:bodyPr/>
                    <a:lstStyle/>
                    <a:p>
                      <a:pPr algn="ctr" fontAlgn="b"/>
                      <a:r>
                        <a:rPr lang="en-US" sz="1100" u="none" strike="noStrike" dirty="0">
                          <a:effectLst/>
                          <a:latin typeface="+mn-lt"/>
                        </a:rPr>
                        <a:t>3-year</a:t>
                      </a:r>
                      <a:endParaRPr lang="en-US" sz="1100" b="1" i="0" u="none" strike="noStrike" dirty="0">
                        <a:solidFill>
                          <a:srgbClr val="000000"/>
                        </a:solidFill>
                        <a:effectLst/>
                        <a:latin typeface="+mn-lt"/>
                      </a:endParaRPr>
                    </a:p>
                  </a:txBody>
                  <a:tcPr marL="9525" marR="9525" marT="9525" marB="0" anchor="ctr"/>
                </a:tc>
                <a:tc>
                  <a:txBody>
                    <a:bodyPr/>
                    <a:lstStyle/>
                    <a:p>
                      <a:pPr algn="ctr" fontAlgn="b"/>
                      <a:r>
                        <a:rPr lang="en-US" sz="1100" b="0" i="0" u="none" strike="noStrike" dirty="0">
                          <a:solidFill>
                            <a:srgbClr val="000000"/>
                          </a:solidFill>
                          <a:effectLst/>
                          <a:latin typeface="+mn-lt"/>
                        </a:rPr>
                        <a:t>2.46</a:t>
                      </a:r>
                    </a:p>
                  </a:txBody>
                  <a:tcPr marL="9525" marR="9525" marT="9525" marB="0" anchor="ctr"/>
                </a:tc>
                <a:tc>
                  <a:txBody>
                    <a:bodyPr/>
                    <a:lstStyle/>
                    <a:p>
                      <a:pPr algn="ctr" fontAlgn="b"/>
                      <a:r>
                        <a:rPr lang="en-US" sz="1100" b="1" i="0" u="none" strike="noStrike" dirty="0">
                          <a:solidFill>
                            <a:srgbClr val="000000"/>
                          </a:solidFill>
                          <a:effectLst/>
                          <a:latin typeface="+mn-lt"/>
                        </a:rPr>
                        <a:t>1.71</a:t>
                      </a:r>
                    </a:p>
                  </a:txBody>
                  <a:tcPr marL="9525" marR="9525" marT="9525" marB="0" anchor="ctr"/>
                </a:tc>
                <a:tc>
                  <a:txBody>
                    <a:bodyPr/>
                    <a:lstStyle/>
                    <a:p>
                      <a:pPr algn="ctr" fontAlgn="b"/>
                      <a:r>
                        <a:rPr lang="en-US" sz="1100" b="0" i="0" u="none" strike="noStrike" dirty="0">
                          <a:solidFill>
                            <a:srgbClr val="000000"/>
                          </a:solidFill>
                          <a:effectLst/>
                          <a:latin typeface="+mn-lt"/>
                        </a:rPr>
                        <a:t>-0.75</a:t>
                      </a:r>
                    </a:p>
                  </a:txBody>
                  <a:tcPr marL="9525" marR="9525" marT="9525" marB="0" anchor="ctr"/>
                </a:tc>
                <a:extLst>
                  <a:ext uri="{0D108BD9-81ED-4DB2-BD59-A6C34878D82A}">
                    <a16:rowId xmlns:a16="http://schemas.microsoft.com/office/drawing/2014/main" val="2194769232"/>
                  </a:ext>
                </a:extLst>
              </a:tr>
              <a:tr h="220938">
                <a:tc>
                  <a:txBody>
                    <a:bodyPr/>
                    <a:lstStyle/>
                    <a:p>
                      <a:pPr algn="ctr" fontAlgn="b"/>
                      <a:r>
                        <a:rPr lang="en-US" sz="1100" u="none" strike="noStrike" dirty="0">
                          <a:effectLst/>
                          <a:latin typeface="+mn-lt"/>
                        </a:rPr>
                        <a:t>5-year</a:t>
                      </a:r>
                      <a:endParaRPr lang="en-US" sz="1100" b="1" i="0" u="none" strike="noStrike" dirty="0">
                        <a:solidFill>
                          <a:srgbClr val="000000"/>
                        </a:solidFill>
                        <a:effectLst/>
                        <a:latin typeface="+mn-lt"/>
                      </a:endParaRPr>
                    </a:p>
                  </a:txBody>
                  <a:tcPr marL="9525" marR="9525" marT="9525" marB="0" anchor="ctr"/>
                </a:tc>
                <a:tc>
                  <a:txBody>
                    <a:bodyPr/>
                    <a:lstStyle/>
                    <a:p>
                      <a:pPr algn="ctr" fontAlgn="b"/>
                      <a:r>
                        <a:rPr lang="en-US" sz="1100" b="0" i="0" u="none" strike="noStrike" dirty="0">
                          <a:solidFill>
                            <a:srgbClr val="000000"/>
                          </a:solidFill>
                          <a:effectLst/>
                          <a:latin typeface="+mn-lt"/>
                        </a:rPr>
                        <a:t>2.51</a:t>
                      </a:r>
                    </a:p>
                  </a:txBody>
                  <a:tcPr marL="9525" marR="9525" marT="9525" marB="0" anchor="ctr"/>
                </a:tc>
                <a:tc>
                  <a:txBody>
                    <a:bodyPr/>
                    <a:lstStyle/>
                    <a:p>
                      <a:pPr algn="ctr" fontAlgn="b"/>
                      <a:r>
                        <a:rPr lang="en-US" sz="1100" b="1" i="0" u="none" strike="noStrike" dirty="0">
                          <a:solidFill>
                            <a:srgbClr val="000000"/>
                          </a:solidFill>
                          <a:effectLst/>
                          <a:latin typeface="+mn-lt"/>
                        </a:rPr>
                        <a:t>1.77</a:t>
                      </a:r>
                    </a:p>
                  </a:txBody>
                  <a:tcPr marL="9525" marR="9525" marT="9525" marB="0" anchor="ctr"/>
                </a:tc>
                <a:tc>
                  <a:txBody>
                    <a:bodyPr/>
                    <a:lstStyle/>
                    <a:p>
                      <a:pPr algn="ctr" fontAlgn="b"/>
                      <a:r>
                        <a:rPr lang="en-US" sz="1100" b="0" i="0" u="none" strike="noStrike" dirty="0">
                          <a:solidFill>
                            <a:srgbClr val="000000"/>
                          </a:solidFill>
                          <a:effectLst/>
                          <a:latin typeface="+mn-lt"/>
                        </a:rPr>
                        <a:t>-0.74</a:t>
                      </a:r>
                    </a:p>
                  </a:txBody>
                  <a:tcPr marL="9525" marR="9525" marT="9525" marB="0" anchor="ctr"/>
                </a:tc>
                <a:extLst>
                  <a:ext uri="{0D108BD9-81ED-4DB2-BD59-A6C34878D82A}">
                    <a16:rowId xmlns:a16="http://schemas.microsoft.com/office/drawing/2014/main" val="3452090722"/>
                  </a:ext>
                </a:extLst>
              </a:tr>
              <a:tr h="220938">
                <a:tc>
                  <a:txBody>
                    <a:bodyPr/>
                    <a:lstStyle/>
                    <a:p>
                      <a:pPr algn="ctr" fontAlgn="b"/>
                      <a:r>
                        <a:rPr lang="en-US" sz="1100" u="none" strike="noStrike" dirty="0">
                          <a:effectLst/>
                          <a:latin typeface="+mn-lt"/>
                        </a:rPr>
                        <a:t>10-year</a:t>
                      </a:r>
                      <a:endParaRPr lang="en-US" sz="1100" b="1" i="0" u="none" strike="noStrike" dirty="0">
                        <a:solidFill>
                          <a:srgbClr val="000000"/>
                        </a:solidFill>
                        <a:effectLst/>
                        <a:latin typeface="+mn-lt"/>
                      </a:endParaRPr>
                    </a:p>
                  </a:txBody>
                  <a:tcPr marL="9525" marR="9525" marT="9525" marB="0" anchor="ctr"/>
                </a:tc>
                <a:tc>
                  <a:txBody>
                    <a:bodyPr/>
                    <a:lstStyle/>
                    <a:p>
                      <a:pPr algn="ctr" fontAlgn="b"/>
                      <a:r>
                        <a:rPr lang="en-US" sz="1100" b="0" i="0" u="none" strike="noStrike" dirty="0">
                          <a:solidFill>
                            <a:srgbClr val="000000"/>
                          </a:solidFill>
                          <a:effectLst/>
                          <a:latin typeface="+mn-lt"/>
                        </a:rPr>
                        <a:t>2.68</a:t>
                      </a:r>
                    </a:p>
                  </a:txBody>
                  <a:tcPr marL="9525" marR="9525" marT="9525" marB="0" anchor="ctr"/>
                </a:tc>
                <a:tc>
                  <a:txBody>
                    <a:bodyPr/>
                    <a:lstStyle/>
                    <a:p>
                      <a:pPr algn="ctr" fontAlgn="b"/>
                      <a:r>
                        <a:rPr lang="en-US" sz="1100" b="1" i="0" u="none" strike="noStrike" dirty="0">
                          <a:solidFill>
                            <a:srgbClr val="000000"/>
                          </a:solidFill>
                          <a:effectLst/>
                          <a:latin typeface="+mn-lt"/>
                        </a:rPr>
                        <a:t>2.01</a:t>
                      </a:r>
                    </a:p>
                  </a:txBody>
                  <a:tcPr marL="9525" marR="9525" marT="9525" marB="0" anchor="ctr"/>
                </a:tc>
                <a:tc>
                  <a:txBody>
                    <a:bodyPr/>
                    <a:lstStyle/>
                    <a:p>
                      <a:pPr algn="ctr" fontAlgn="b"/>
                      <a:r>
                        <a:rPr lang="en-US" sz="1100" b="0" i="0" u="none" strike="noStrike" dirty="0">
                          <a:solidFill>
                            <a:srgbClr val="000000"/>
                          </a:solidFill>
                          <a:effectLst/>
                          <a:latin typeface="+mn-lt"/>
                        </a:rPr>
                        <a:t>-0.67</a:t>
                      </a:r>
                    </a:p>
                  </a:txBody>
                  <a:tcPr marL="9525" marR="9525" marT="9525" marB="0" anchor="ctr"/>
                </a:tc>
                <a:extLst>
                  <a:ext uri="{0D108BD9-81ED-4DB2-BD59-A6C34878D82A}">
                    <a16:rowId xmlns:a16="http://schemas.microsoft.com/office/drawing/2014/main" val="3546306087"/>
                  </a:ext>
                </a:extLst>
              </a:tr>
              <a:tr h="220938">
                <a:tc>
                  <a:txBody>
                    <a:bodyPr/>
                    <a:lstStyle/>
                    <a:p>
                      <a:pPr algn="ctr" fontAlgn="b"/>
                      <a:r>
                        <a:rPr lang="en-US" sz="1100" u="none" strike="noStrike" dirty="0">
                          <a:effectLst/>
                          <a:latin typeface="+mn-lt"/>
                        </a:rPr>
                        <a:t>30-year</a:t>
                      </a:r>
                      <a:endParaRPr lang="en-US" sz="1100" b="1" i="0" u="none" strike="noStrike" dirty="0">
                        <a:solidFill>
                          <a:srgbClr val="000000"/>
                        </a:solidFill>
                        <a:effectLst/>
                        <a:latin typeface="+mn-lt"/>
                      </a:endParaRPr>
                    </a:p>
                  </a:txBody>
                  <a:tcPr marL="9525" marR="9525" marT="9525" marB="0" anchor="ctr"/>
                </a:tc>
                <a:tc>
                  <a:txBody>
                    <a:bodyPr/>
                    <a:lstStyle/>
                    <a:p>
                      <a:pPr algn="ctr" fontAlgn="b"/>
                      <a:r>
                        <a:rPr lang="en-US" sz="1100" b="0" i="0" u="none" strike="noStrike" dirty="0">
                          <a:solidFill>
                            <a:srgbClr val="000000"/>
                          </a:solidFill>
                          <a:effectLst/>
                          <a:latin typeface="+mn-lt"/>
                        </a:rPr>
                        <a:t>3.02</a:t>
                      </a:r>
                    </a:p>
                  </a:txBody>
                  <a:tcPr marL="9525" marR="9525" marT="9525" marB="0" anchor="ctr"/>
                </a:tc>
                <a:tc>
                  <a:txBody>
                    <a:bodyPr/>
                    <a:lstStyle/>
                    <a:p>
                      <a:pPr algn="ctr" fontAlgn="b"/>
                      <a:r>
                        <a:rPr lang="en-US" sz="1100" b="1" i="0" u="none" strike="noStrike" dirty="0">
                          <a:solidFill>
                            <a:srgbClr val="000000"/>
                          </a:solidFill>
                          <a:effectLst/>
                          <a:latin typeface="+mn-lt"/>
                        </a:rPr>
                        <a:t>2.53</a:t>
                      </a:r>
                    </a:p>
                  </a:txBody>
                  <a:tcPr marL="9525" marR="9525" marT="9525" marB="0" anchor="ctr"/>
                </a:tc>
                <a:tc>
                  <a:txBody>
                    <a:bodyPr/>
                    <a:lstStyle/>
                    <a:p>
                      <a:pPr algn="ctr" fontAlgn="b"/>
                      <a:r>
                        <a:rPr lang="en-US" sz="1100" b="0" i="0" u="none" strike="noStrike" dirty="0">
                          <a:solidFill>
                            <a:srgbClr val="000000"/>
                          </a:solidFill>
                          <a:effectLst/>
                          <a:latin typeface="+mn-lt"/>
                        </a:rPr>
                        <a:t>-0.49</a:t>
                      </a:r>
                    </a:p>
                  </a:txBody>
                  <a:tcPr marL="9525" marR="9525" marT="9525" marB="0" anchor="ctr"/>
                </a:tc>
                <a:extLst>
                  <a:ext uri="{0D108BD9-81ED-4DB2-BD59-A6C34878D82A}">
                    <a16:rowId xmlns:a16="http://schemas.microsoft.com/office/drawing/2014/main" val="3898823103"/>
                  </a:ext>
                </a:extLst>
              </a:tr>
            </a:tbl>
          </a:graphicData>
        </a:graphic>
      </p:graphicFrame>
      <p:graphicFrame>
        <p:nvGraphicFramePr>
          <p:cNvPr id="20" name="Chart 19">
            <a:extLst>
              <a:ext uri="{FF2B5EF4-FFF2-40B4-BE49-F238E27FC236}">
                <a16:creationId xmlns:a16="http://schemas.microsoft.com/office/drawing/2014/main" id="{3E45B584-9811-420C-A721-09A1D630BD5C}"/>
              </a:ext>
            </a:extLst>
          </p:cNvPr>
          <p:cNvGraphicFramePr/>
          <p:nvPr>
            <p:extLst/>
          </p:nvPr>
        </p:nvGraphicFramePr>
        <p:xfrm>
          <a:off x="298825" y="4142319"/>
          <a:ext cx="4273175" cy="228712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Object 104">
            <a:extLst>
              <a:ext uri="{FF2B5EF4-FFF2-40B4-BE49-F238E27FC236}">
                <a16:creationId xmlns:a16="http://schemas.microsoft.com/office/drawing/2014/main" id="{5F09C953-F8AE-46EE-974D-EA81884BD7F7}"/>
              </a:ext>
            </a:extLst>
          </p:cNvPr>
          <p:cNvGraphicFramePr>
            <a:graphicFrameLocks/>
          </p:cNvGraphicFramePr>
          <p:nvPr>
            <p:extLst/>
          </p:nvPr>
        </p:nvGraphicFramePr>
        <p:xfrm>
          <a:off x="4835521" y="4075281"/>
          <a:ext cx="4013200" cy="23204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6239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208052" y="1630858"/>
            <a:ext cx="7914190" cy="4579171"/>
          </a:xfrm>
          <a:prstGeom prst="rect">
            <a:avLst/>
          </a:prstGeom>
        </p:spPr>
      </p:pic>
      <p:sp>
        <p:nvSpPr>
          <p:cNvPr id="4" name="Slide Number Placeholder 3"/>
          <p:cNvSpPr>
            <a:spLocks noGrp="1"/>
          </p:cNvSpPr>
          <p:nvPr>
            <p:ph type="sldNum" sz="quarter" idx="4"/>
          </p:nvPr>
        </p:nvSpPr>
        <p:spPr/>
        <p:txBody>
          <a:bodyPr/>
          <a:lstStyle/>
          <a:p>
            <a:fld id="{EAFB3C29-4469-4ECE-A8ED-D40B5AD31533}" type="slidenum">
              <a:rPr lang="en-US" smtClean="0"/>
              <a:pPr/>
              <a:t>17</a:t>
            </a:fld>
            <a:endParaRPr lang="en-US" dirty="0"/>
          </a:p>
        </p:txBody>
      </p:sp>
      <p:sp>
        <p:nvSpPr>
          <p:cNvPr id="3" name="Title 2"/>
          <p:cNvSpPr>
            <a:spLocks noGrp="1"/>
          </p:cNvSpPr>
          <p:nvPr>
            <p:ph type="title"/>
          </p:nvPr>
        </p:nvSpPr>
        <p:spPr/>
        <p:txBody>
          <a:bodyPr/>
          <a:lstStyle/>
          <a:p>
            <a:r>
              <a:rPr lang="en-US" dirty="0">
                <a:solidFill>
                  <a:prstClr val="white"/>
                </a:solidFill>
              </a:rPr>
              <a:t>The Number of Rate Cuts Implied By Markets Seems Overdone</a:t>
            </a:r>
            <a:endParaRPr lang="en-US" sz="1200" dirty="0"/>
          </a:p>
        </p:txBody>
      </p:sp>
      <p:sp>
        <p:nvSpPr>
          <p:cNvPr id="14" name="TextBox 13">
            <a:extLst>
              <a:ext uri="{FF2B5EF4-FFF2-40B4-BE49-F238E27FC236}">
                <a16:creationId xmlns:a16="http://schemas.microsoft.com/office/drawing/2014/main" id="{0FD03412-02FA-4C1C-ACE2-BFD25BA97929}"/>
              </a:ext>
            </a:extLst>
          </p:cNvPr>
          <p:cNvSpPr txBox="1"/>
          <p:nvPr/>
        </p:nvSpPr>
        <p:spPr>
          <a:xfrm>
            <a:off x="208052" y="884732"/>
            <a:ext cx="5681363" cy="276999"/>
          </a:xfrm>
          <a:prstGeom prst="rect">
            <a:avLst/>
          </a:prstGeom>
          <a:noFill/>
        </p:spPr>
        <p:txBody>
          <a:bodyPr wrap="none" rtlCol="0">
            <a:spAutoFit/>
          </a:bodyPr>
          <a:lstStyle/>
          <a:p>
            <a:r>
              <a:rPr lang="en-US" sz="1200" b="1" dirty="0">
                <a:solidFill>
                  <a:schemeClr val="tx2"/>
                </a:solidFill>
                <a:latin typeface="+mj-lt"/>
                <a:cs typeface="Arial" panose="020B0604020202020204" pitchFamily="34" charset="0"/>
              </a:rPr>
              <a:t>Path of the Federal Funds Rate (Payden versus FOMC versus “The Market”)</a:t>
            </a:r>
          </a:p>
        </p:txBody>
      </p:sp>
      <p:cxnSp>
        <p:nvCxnSpPr>
          <p:cNvPr id="16" name="Straight Connector 15">
            <a:extLst>
              <a:ext uri="{FF2B5EF4-FFF2-40B4-BE49-F238E27FC236}">
                <a16:creationId xmlns:a16="http://schemas.microsoft.com/office/drawing/2014/main" id="{34D13B87-126C-434B-8AE8-E9FB5F5E3142}"/>
              </a:ext>
            </a:extLst>
          </p:cNvPr>
          <p:cNvCxnSpPr>
            <a:cxnSpLocks/>
          </p:cNvCxnSpPr>
          <p:nvPr/>
        </p:nvCxnSpPr>
        <p:spPr bwMode="auto">
          <a:xfrm>
            <a:off x="220133" y="1150662"/>
            <a:ext cx="8657167" cy="0"/>
          </a:xfrm>
          <a:prstGeom prst="line">
            <a:avLst/>
          </a:prstGeom>
          <a:solidFill>
            <a:schemeClr val="accent1"/>
          </a:solidFill>
          <a:ln w="15875" cap="flat" cmpd="sng" algn="ctr">
            <a:solidFill>
              <a:schemeClr val="tx2"/>
            </a:solidFill>
            <a:prstDash val="sysDot"/>
            <a:round/>
            <a:headEnd type="none" w="med" len="med"/>
            <a:tailEnd type="none" w="med" len="med"/>
          </a:ln>
          <a:effectLst/>
        </p:spPr>
      </p:cxnSp>
      <p:sp>
        <p:nvSpPr>
          <p:cNvPr id="22" name="TextBox 21">
            <a:extLst>
              <a:ext uri="{FF2B5EF4-FFF2-40B4-BE49-F238E27FC236}">
                <a16:creationId xmlns:a16="http://schemas.microsoft.com/office/drawing/2014/main" id="{C6A852CB-15B3-44B0-AC7B-3FC302BE7A08}"/>
              </a:ext>
            </a:extLst>
          </p:cNvPr>
          <p:cNvSpPr txBox="1"/>
          <p:nvPr/>
        </p:nvSpPr>
        <p:spPr>
          <a:xfrm>
            <a:off x="7987159" y="1618393"/>
            <a:ext cx="792594" cy="461665"/>
          </a:xfrm>
          <a:prstGeom prst="rect">
            <a:avLst/>
          </a:prstGeom>
          <a:noFill/>
        </p:spPr>
        <p:txBody>
          <a:bodyPr wrap="square" rtlCol="0">
            <a:spAutoFit/>
          </a:bodyPr>
          <a:lstStyle/>
          <a:p>
            <a:r>
              <a:rPr lang="en-US" sz="1200" b="1" dirty="0">
                <a:solidFill>
                  <a:schemeClr val="accent4"/>
                </a:solidFill>
                <a:latin typeface="+mj-lt"/>
                <a:cs typeface="Arial" panose="020B0604020202020204" pitchFamily="34" charset="0"/>
              </a:rPr>
              <a:t>FOMC Median</a:t>
            </a:r>
          </a:p>
        </p:txBody>
      </p:sp>
      <p:sp>
        <p:nvSpPr>
          <p:cNvPr id="24" name="TextBox 23">
            <a:extLst>
              <a:ext uri="{FF2B5EF4-FFF2-40B4-BE49-F238E27FC236}">
                <a16:creationId xmlns:a16="http://schemas.microsoft.com/office/drawing/2014/main" id="{25FECEBC-22AC-4EBB-B4C0-BA1242139FAC}"/>
              </a:ext>
            </a:extLst>
          </p:cNvPr>
          <p:cNvSpPr txBox="1"/>
          <p:nvPr/>
        </p:nvSpPr>
        <p:spPr>
          <a:xfrm>
            <a:off x="7997203" y="2471205"/>
            <a:ext cx="880097" cy="461665"/>
          </a:xfrm>
          <a:prstGeom prst="rect">
            <a:avLst/>
          </a:prstGeom>
          <a:noFill/>
        </p:spPr>
        <p:txBody>
          <a:bodyPr wrap="square" rtlCol="0">
            <a:spAutoFit/>
          </a:bodyPr>
          <a:lstStyle/>
          <a:p>
            <a:r>
              <a:rPr lang="en-US" sz="1200" b="1" dirty="0">
                <a:solidFill>
                  <a:schemeClr val="bg2"/>
                </a:solidFill>
                <a:latin typeface="+mj-lt"/>
                <a:cs typeface="Arial" panose="020B0604020202020204" pitchFamily="34" charset="0"/>
              </a:rPr>
              <a:t>Payden Forecast</a:t>
            </a:r>
          </a:p>
        </p:txBody>
      </p:sp>
      <p:sp>
        <p:nvSpPr>
          <p:cNvPr id="21" name="TextBox 20">
            <a:extLst>
              <a:ext uri="{FF2B5EF4-FFF2-40B4-BE49-F238E27FC236}">
                <a16:creationId xmlns:a16="http://schemas.microsoft.com/office/drawing/2014/main" id="{43499FAD-02A5-4B84-B88C-1A3EAF900410}"/>
              </a:ext>
            </a:extLst>
          </p:cNvPr>
          <p:cNvSpPr txBox="1"/>
          <p:nvPr/>
        </p:nvSpPr>
        <p:spPr>
          <a:xfrm>
            <a:off x="7739169" y="5400519"/>
            <a:ext cx="1354858" cy="276999"/>
          </a:xfrm>
          <a:prstGeom prst="rect">
            <a:avLst/>
          </a:prstGeom>
          <a:noFill/>
        </p:spPr>
        <p:txBody>
          <a:bodyPr wrap="none" rtlCol="0">
            <a:spAutoFit/>
          </a:bodyPr>
          <a:lstStyle/>
          <a:p>
            <a:r>
              <a:rPr lang="en-US" sz="1200" b="1" dirty="0">
                <a:solidFill>
                  <a:schemeClr val="accent2"/>
                </a:solidFill>
                <a:latin typeface="+mj-lt"/>
                <a:cs typeface="Arial" panose="020B0604020202020204" pitchFamily="34" charset="0"/>
              </a:rPr>
              <a:t>Market Implied </a:t>
            </a:r>
          </a:p>
        </p:txBody>
      </p:sp>
      <p:cxnSp>
        <p:nvCxnSpPr>
          <p:cNvPr id="6" name="Straight Arrow Connector 5">
            <a:extLst>
              <a:ext uri="{FF2B5EF4-FFF2-40B4-BE49-F238E27FC236}">
                <a16:creationId xmlns:a16="http://schemas.microsoft.com/office/drawing/2014/main" id="{F51A966C-6420-486A-8A40-3210C0DDCC17}"/>
              </a:ext>
            </a:extLst>
          </p:cNvPr>
          <p:cNvCxnSpPr>
            <a:cxnSpLocks/>
          </p:cNvCxnSpPr>
          <p:nvPr/>
        </p:nvCxnSpPr>
        <p:spPr bwMode="auto">
          <a:xfrm>
            <a:off x="7364155" y="4894276"/>
            <a:ext cx="227357" cy="332866"/>
          </a:xfrm>
          <a:prstGeom prst="straightConnector1">
            <a:avLst/>
          </a:prstGeom>
          <a:solidFill>
            <a:schemeClr val="accent1"/>
          </a:solidFill>
          <a:ln w="19050" cap="flat" cmpd="sng" algn="ctr">
            <a:solidFill>
              <a:schemeClr val="accent2"/>
            </a:solidFill>
            <a:prstDash val="solid"/>
            <a:round/>
            <a:headEnd type="none" w="med" len="med"/>
            <a:tailEnd type="triangle"/>
          </a:ln>
          <a:effectLst/>
        </p:spPr>
      </p:cxnSp>
      <p:sp>
        <p:nvSpPr>
          <p:cNvPr id="7" name="TextBox 6">
            <a:extLst>
              <a:ext uri="{FF2B5EF4-FFF2-40B4-BE49-F238E27FC236}">
                <a16:creationId xmlns:a16="http://schemas.microsoft.com/office/drawing/2014/main" id="{012409EB-7D36-405F-9D7F-94228114F15B}"/>
              </a:ext>
            </a:extLst>
          </p:cNvPr>
          <p:cNvSpPr txBox="1"/>
          <p:nvPr/>
        </p:nvSpPr>
        <p:spPr>
          <a:xfrm>
            <a:off x="6921673" y="4621109"/>
            <a:ext cx="814647" cy="307777"/>
          </a:xfrm>
          <a:prstGeom prst="rect">
            <a:avLst/>
          </a:prstGeom>
          <a:noFill/>
        </p:spPr>
        <p:txBody>
          <a:bodyPr wrap="none" rtlCol="0">
            <a:spAutoFit/>
          </a:bodyPr>
          <a:lstStyle/>
          <a:p>
            <a:r>
              <a:rPr lang="en-US" sz="1400" b="1" dirty="0">
                <a:solidFill>
                  <a:schemeClr val="accent2"/>
                </a:solidFill>
                <a:latin typeface="+mj-lt"/>
                <a:cs typeface="Arial" panose="020B0604020202020204" pitchFamily="34" charset="0"/>
              </a:rPr>
              <a:t>Really?</a:t>
            </a:r>
          </a:p>
        </p:txBody>
      </p:sp>
    </p:spTree>
    <p:extLst>
      <p:ext uri="{BB962C8B-B14F-4D97-AF65-F5344CB8AC3E}">
        <p14:creationId xmlns:p14="http://schemas.microsoft.com/office/powerpoint/2010/main" val="4178400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EF6A5174-9000-403F-B9AA-C0B282D11471}"/>
              </a:ext>
            </a:extLst>
          </p:cNvPr>
          <p:cNvGraphicFramePr>
            <a:graphicFrameLocks/>
          </p:cNvGraphicFramePr>
          <p:nvPr>
            <p:extLst/>
          </p:nvPr>
        </p:nvGraphicFramePr>
        <p:xfrm>
          <a:off x="190500" y="1409203"/>
          <a:ext cx="8686799" cy="4877295"/>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6AFDF182-9D7F-4CF2-90D8-F647307D40B2}"/>
              </a:ext>
            </a:extLst>
          </p:cNvPr>
          <p:cNvSpPr>
            <a:spLocks noGrp="1"/>
          </p:cNvSpPr>
          <p:nvPr>
            <p:ph type="sldNum" sz="quarter" idx="4"/>
          </p:nvPr>
        </p:nvSpPr>
        <p:spPr/>
        <p:txBody>
          <a:bodyPr/>
          <a:lstStyle/>
          <a:p>
            <a:fld id="{EAFB3C29-4469-4ECE-A8ED-D40B5AD31533}" type="slidenum">
              <a:rPr lang="en-US" smtClean="0"/>
              <a:pPr/>
              <a:t>18</a:t>
            </a:fld>
            <a:endParaRPr lang="en-US" dirty="0"/>
          </a:p>
        </p:txBody>
      </p:sp>
      <p:sp>
        <p:nvSpPr>
          <p:cNvPr id="3" name="Title 2"/>
          <p:cNvSpPr>
            <a:spLocks noGrp="1"/>
          </p:cNvSpPr>
          <p:nvPr>
            <p:ph type="title"/>
          </p:nvPr>
        </p:nvSpPr>
        <p:spPr/>
        <p:txBody>
          <a:bodyPr/>
          <a:lstStyle/>
          <a:p>
            <a:r>
              <a:rPr lang="en-US" dirty="0">
                <a:latin typeface="+mj-lt"/>
                <a:cs typeface="Arial" panose="020B0604020202020204" pitchFamily="34" charset="0"/>
              </a:rPr>
              <a:t>Global Negative Interest Rates Cannot Be Ignored</a:t>
            </a:r>
          </a:p>
        </p:txBody>
      </p:sp>
      <p:sp>
        <p:nvSpPr>
          <p:cNvPr id="10" name="TextBox 9">
            <a:extLst>
              <a:ext uri="{FF2B5EF4-FFF2-40B4-BE49-F238E27FC236}">
                <a16:creationId xmlns:a16="http://schemas.microsoft.com/office/drawing/2014/main" id="{F542A2CD-4821-4831-9BD4-CE1FA5B4BD26}"/>
              </a:ext>
            </a:extLst>
          </p:cNvPr>
          <p:cNvSpPr txBox="1"/>
          <p:nvPr/>
        </p:nvSpPr>
        <p:spPr>
          <a:xfrm>
            <a:off x="190500" y="987046"/>
            <a:ext cx="7818166" cy="276999"/>
          </a:xfrm>
          <a:prstGeom prst="rect">
            <a:avLst/>
          </a:prstGeom>
          <a:noFill/>
        </p:spPr>
        <p:txBody>
          <a:bodyPr wrap="none" rtlCol="0">
            <a:spAutoFit/>
          </a:bodyPr>
          <a:lstStyle/>
          <a:p>
            <a:r>
              <a:rPr lang="en-US" sz="1200" b="1" dirty="0">
                <a:solidFill>
                  <a:schemeClr val="tx2"/>
                </a:solidFill>
                <a:latin typeface="+mj-lt"/>
                <a:cs typeface="Arial" panose="020B0604020202020204" pitchFamily="34" charset="0"/>
              </a:rPr>
              <a:t>Slowing global growth, easy global central bank policies have led to bonds with negative interest rates</a:t>
            </a:r>
          </a:p>
        </p:txBody>
      </p:sp>
      <p:cxnSp>
        <p:nvCxnSpPr>
          <p:cNvPr id="11" name="Straight Connector 10">
            <a:extLst>
              <a:ext uri="{FF2B5EF4-FFF2-40B4-BE49-F238E27FC236}">
                <a16:creationId xmlns:a16="http://schemas.microsoft.com/office/drawing/2014/main" id="{B64F6107-437D-47B4-9BF2-4890341C1225}"/>
              </a:ext>
            </a:extLst>
          </p:cNvPr>
          <p:cNvCxnSpPr>
            <a:cxnSpLocks/>
          </p:cNvCxnSpPr>
          <p:nvPr/>
        </p:nvCxnSpPr>
        <p:spPr bwMode="auto">
          <a:xfrm>
            <a:off x="228600" y="1293602"/>
            <a:ext cx="8686800" cy="0"/>
          </a:xfrm>
          <a:prstGeom prst="line">
            <a:avLst/>
          </a:prstGeom>
          <a:solidFill>
            <a:schemeClr val="accent1"/>
          </a:solidFill>
          <a:ln w="15875" cap="flat" cmpd="sng" algn="ctr">
            <a:solidFill>
              <a:schemeClr val="tx2"/>
            </a:solidFill>
            <a:prstDash val="sysDot"/>
            <a:round/>
            <a:headEnd type="none" w="med" len="med"/>
            <a:tailEnd type="none" w="med" len="med"/>
          </a:ln>
          <a:effectLst/>
        </p:spPr>
      </p:cxnSp>
      <p:sp>
        <p:nvSpPr>
          <p:cNvPr id="21" name="TextBox 20">
            <a:extLst>
              <a:ext uri="{FF2B5EF4-FFF2-40B4-BE49-F238E27FC236}">
                <a16:creationId xmlns:a16="http://schemas.microsoft.com/office/drawing/2014/main" id="{A434A4C2-54C6-4D23-BEDF-2549B802DF28}"/>
              </a:ext>
            </a:extLst>
          </p:cNvPr>
          <p:cNvSpPr txBox="1"/>
          <p:nvPr/>
        </p:nvSpPr>
        <p:spPr>
          <a:xfrm>
            <a:off x="220134" y="6355430"/>
            <a:ext cx="4413412" cy="230832"/>
          </a:xfrm>
          <a:prstGeom prst="rect">
            <a:avLst/>
          </a:prstGeom>
          <a:noFill/>
        </p:spPr>
        <p:txBody>
          <a:bodyPr wrap="square" rtlCol="0">
            <a:spAutoFit/>
          </a:bodyPr>
          <a:lstStyle/>
          <a:p>
            <a:r>
              <a:rPr lang="en-US" sz="900" i="1" dirty="0">
                <a:latin typeface="+mn-lt"/>
              </a:rPr>
              <a:t>Source: Bloomberg</a:t>
            </a:r>
          </a:p>
        </p:txBody>
      </p:sp>
      <p:cxnSp>
        <p:nvCxnSpPr>
          <p:cNvPr id="6" name="Straight Arrow Connector 5">
            <a:extLst>
              <a:ext uri="{FF2B5EF4-FFF2-40B4-BE49-F238E27FC236}">
                <a16:creationId xmlns:a16="http://schemas.microsoft.com/office/drawing/2014/main" id="{34C0E16F-F0BE-4B15-BD09-CAF78C864822}"/>
              </a:ext>
            </a:extLst>
          </p:cNvPr>
          <p:cNvCxnSpPr>
            <a:cxnSpLocks/>
          </p:cNvCxnSpPr>
          <p:nvPr/>
        </p:nvCxnSpPr>
        <p:spPr bwMode="auto">
          <a:xfrm>
            <a:off x="8240889" y="1754484"/>
            <a:ext cx="336969" cy="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22" name="TextBox 21">
            <a:extLst>
              <a:ext uri="{FF2B5EF4-FFF2-40B4-BE49-F238E27FC236}">
                <a16:creationId xmlns:a16="http://schemas.microsoft.com/office/drawing/2014/main" id="{B1D27488-DB1C-4783-A507-5B5DF4C3F6F2}"/>
              </a:ext>
            </a:extLst>
          </p:cNvPr>
          <p:cNvSpPr txBox="1"/>
          <p:nvPr/>
        </p:nvSpPr>
        <p:spPr>
          <a:xfrm>
            <a:off x="4741027" y="1482305"/>
            <a:ext cx="3190307" cy="461665"/>
          </a:xfrm>
          <a:prstGeom prst="rect">
            <a:avLst/>
          </a:prstGeom>
          <a:noFill/>
        </p:spPr>
        <p:txBody>
          <a:bodyPr wrap="square" rtlCol="0">
            <a:spAutoFit/>
          </a:bodyPr>
          <a:lstStyle/>
          <a:p>
            <a:r>
              <a:rPr lang="en-US" sz="1200" b="1" dirty="0">
                <a:solidFill>
                  <a:schemeClr val="accent4"/>
                </a:solidFill>
                <a:latin typeface="+mj-lt"/>
                <a:cs typeface="Arial" panose="020B0604020202020204" pitchFamily="34" charset="0"/>
              </a:rPr>
              <a:t>There is almost $13 trillion of debt trading with </a:t>
            </a:r>
            <a:r>
              <a:rPr lang="en-US" sz="1200" b="1" i="1" dirty="0">
                <a:solidFill>
                  <a:schemeClr val="accent4"/>
                </a:solidFill>
                <a:latin typeface="+mj-lt"/>
                <a:cs typeface="Arial" panose="020B0604020202020204" pitchFamily="34" charset="0"/>
              </a:rPr>
              <a:t>negative yields </a:t>
            </a:r>
            <a:r>
              <a:rPr lang="en-US" sz="1200" b="1" dirty="0">
                <a:solidFill>
                  <a:schemeClr val="accent4"/>
                </a:solidFill>
                <a:latin typeface="+mj-lt"/>
                <a:cs typeface="Arial" panose="020B0604020202020204" pitchFamily="34" charset="0"/>
              </a:rPr>
              <a:t>in the world today.</a:t>
            </a:r>
          </a:p>
        </p:txBody>
      </p:sp>
      <p:sp>
        <p:nvSpPr>
          <p:cNvPr id="13" name="TextBox 12">
            <a:extLst>
              <a:ext uri="{FF2B5EF4-FFF2-40B4-BE49-F238E27FC236}">
                <a16:creationId xmlns:a16="http://schemas.microsoft.com/office/drawing/2014/main" id="{7B015475-327B-412B-BFA8-D23AD4B0CAC3}"/>
              </a:ext>
            </a:extLst>
          </p:cNvPr>
          <p:cNvSpPr txBox="1"/>
          <p:nvPr/>
        </p:nvSpPr>
        <p:spPr>
          <a:xfrm>
            <a:off x="1484459" y="2752194"/>
            <a:ext cx="3866473" cy="461665"/>
          </a:xfrm>
          <a:prstGeom prst="rect">
            <a:avLst/>
          </a:prstGeom>
          <a:noFill/>
        </p:spPr>
        <p:txBody>
          <a:bodyPr wrap="square" rtlCol="0">
            <a:spAutoFit/>
          </a:bodyPr>
          <a:lstStyle/>
          <a:p>
            <a:r>
              <a:rPr lang="en-US" sz="1200" b="1" dirty="0">
                <a:latin typeface="+mj-lt"/>
                <a:cs typeface="Arial" panose="020B0604020202020204" pitchFamily="34" charset="0"/>
              </a:rPr>
              <a:t>2-year government bond yields are negative in 18 countries including Japan, Italy, and Germany.</a:t>
            </a:r>
          </a:p>
        </p:txBody>
      </p:sp>
      <p:sp>
        <p:nvSpPr>
          <p:cNvPr id="7" name="Oval 6">
            <a:extLst>
              <a:ext uri="{FF2B5EF4-FFF2-40B4-BE49-F238E27FC236}">
                <a16:creationId xmlns:a16="http://schemas.microsoft.com/office/drawing/2014/main" id="{980020AF-2E56-4F43-9547-DA879934DA36}"/>
              </a:ext>
            </a:extLst>
          </p:cNvPr>
          <p:cNvSpPr/>
          <p:nvPr/>
        </p:nvSpPr>
        <p:spPr bwMode="auto">
          <a:xfrm>
            <a:off x="4312356" y="1342484"/>
            <a:ext cx="3897564" cy="746644"/>
          </a:xfrm>
          <a:prstGeom prst="ellipse">
            <a:avLst/>
          </a:pr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bg1"/>
              </a:solidFill>
              <a:effectLst/>
              <a:latin typeface="Century Gothic" panose="020B0502020202020204" pitchFamily="34" charset="0"/>
            </a:endParaRPr>
          </a:p>
        </p:txBody>
      </p:sp>
    </p:spTree>
    <p:extLst>
      <p:ext uri="{BB962C8B-B14F-4D97-AF65-F5344CB8AC3E}">
        <p14:creationId xmlns:p14="http://schemas.microsoft.com/office/powerpoint/2010/main" val="1532641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E986FB6-B9BA-4465-B310-1ADE9D5E7BCC}"/>
              </a:ext>
            </a:extLst>
          </p:cNvPr>
          <p:cNvSpPr>
            <a:spLocks noGrp="1"/>
          </p:cNvSpPr>
          <p:nvPr>
            <p:ph type="sldNum" sz="quarter" idx="4"/>
          </p:nvPr>
        </p:nvSpPr>
        <p:spPr/>
        <p:txBody>
          <a:bodyPr/>
          <a:lstStyle/>
          <a:p>
            <a:fld id="{EAFB3C29-4469-4ECE-A8ED-D40B5AD31533}" type="slidenum">
              <a:rPr lang="en-US" smtClean="0"/>
              <a:pPr/>
              <a:t>19</a:t>
            </a:fld>
            <a:endParaRPr lang="en-US" dirty="0"/>
          </a:p>
        </p:txBody>
      </p:sp>
      <p:sp>
        <p:nvSpPr>
          <p:cNvPr id="2" name="Title 1">
            <a:extLst>
              <a:ext uri="{FF2B5EF4-FFF2-40B4-BE49-F238E27FC236}">
                <a16:creationId xmlns:a16="http://schemas.microsoft.com/office/drawing/2014/main" id="{2B7507A6-6A92-494A-A39F-54E64D36F7CD}"/>
              </a:ext>
            </a:extLst>
          </p:cNvPr>
          <p:cNvSpPr>
            <a:spLocks noGrp="1"/>
          </p:cNvSpPr>
          <p:nvPr>
            <p:ph type="title"/>
          </p:nvPr>
        </p:nvSpPr>
        <p:spPr/>
        <p:txBody>
          <a:bodyPr/>
          <a:lstStyle/>
          <a:p>
            <a:r>
              <a:rPr lang="en-US" dirty="0"/>
              <a:t>Front End Experienced Solid Total Returns Across Sectors</a:t>
            </a:r>
          </a:p>
        </p:txBody>
      </p:sp>
      <p:graphicFrame>
        <p:nvGraphicFramePr>
          <p:cNvPr id="6" name="Object 104">
            <a:extLst>
              <a:ext uri="{FF2B5EF4-FFF2-40B4-BE49-F238E27FC236}">
                <a16:creationId xmlns:a16="http://schemas.microsoft.com/office/drawing/2014/main" id="{766EC0BA-7D8C-4690-A501-F0384EDD6029}"/>
              </a:ext>
            </a:extLst>
          </p:cNvPr>
          <p:cNvGraphicFramePr>
            <a:graphicFrameLocks/>
          </p:cNvGraphicFramePr>
          <p:nvPr>
            <p:extLst>
              <p:ext uri="{D42A27DB-BD31-4B8C-83A1-F6EECF244321}">
                <p14:modId xmlns:p14="http://schemas.microsoft.com/office/powerpoint/2010/main" val="550580509"/>
              </p:ext>
            </p:extLst>
          </p:nvPr>
        </p:nvGraphicFramePr>
        <p:xfrm>
          <a:off x="3478296" y="1039693"/>
          <a:ext cx="5665703" cy="401755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13D989EB-E0FD-4DBE-9763-C34B8BE3B6DB}"/>
              </a:ext>
            </a:extLst>
          </p:cNvPr>
          <p:cNvSpPr txBox="1"/>
          <p:nvPr/>
        </p:nvSpPr>
        <p:spPr>
          <a:xfrm>
            <a:off x="3910181" y="5379857"/>
            <a:ext cx="4975636" cy="369332"/>
          </a:xfrm>
          <a:prstGeom prst="rect">
            <a:avLst/>
          </a:prstGeom>
          <a:noFill/>
        </p:spPr>
        <p:txBody>
          <a:bodyPr wrap="square" rtlCol="0">
            <a:spAutoFit/>
          </a:bodyPr>
          <a:lstStyle/>
          <a:p>
            <a:r>
              <a:rPr lang="en-US" sz="900" i="1" dirty="0">
                <a:latin typeface="+mn-lt"/>
              </a:rPr>
              <a:t>*Performance includes income that is exempt from federal income taxes</a:t>
            </a:r>
          </a:p>
          <a:p>
            <a:r>
              <a:rPr lang="en-US" sz="900" i="1" dirty="0">
                <a:latin typeface="+mn-lt"/>
              </a:rPr>
              <a:t>Source: ICE BofAML Index data as of June 30, 2019</a:t>
            </a:r>
          </a:p>
        </p:txBody>
      </p:sp>
      <p:sp>
        <p:nvSpPr>
          <p:cNvPr id="9" name="TextBox 8">
            <a:extLst>
              <a:ext uri="{FF2B5EF4-FFF2-40B4-BE49-F238E27FC236}">
                <a16:creationId xmlns:a16="http://schemas.microsoft.com/office/drawing/2014/main" id="{C1F17072-AF3B-4631-92CF-BBCB505953ED}"/>
              </a:ext>
            </a:extLst>
          </p:cNvPr>
          <p:cNvSpPr txBox="1"/>
          <p:nvPr/>
        </p:nvSpPr>
        <p:spPr>
          <a:xfrm>
            <a:off x="4308442" y="5054438"/>
            <a:ext cx="1959428" cy="261610"/>
          </a:xfrm>
          <a:prstGeom prst="rect">
            <a:avLst/>
          </a:prstGeom>
          <a:noFill/>
        </p:spPr>
        <p:txBody>
          <a:bodyPr wrap="square" rtlCol="0">
            <a:spAutoFit/>
          </a:bodyPr>
          <a:lstStyle/>
          <a:p>
            <a:r>
              <a:rPr lang="en-US" b="0" i="1" u="sng" dirty="0">
                <a:latin typeface="+mn-lt"/>
              </a:rPr>
              <a:t>Enhanced cash indexes</a:t>
            </a:r>
          </a:p>
        </p:txBody>
      </p:sp>
      <p:grpSp>
        <p:nvGrpSpPr>
          <p:cNvPr id="5" name="Group 4">
            <a:extLst>
              <a:ext uri="{FF2B5EF4-FFF2-40B4-BE49-F238E27FC236}">
                <a16:creationId xmlns:a16="http://schemas.microsoft.com/office/drawing/2014/main" id="{02675CFB-A4A5-4BD9-AE39-CCCE4D6E87B6}"/>
              </a:ext>
            </a:extLst>
          </p:cNvPr>
          <p:cNvGrpSpPr/>
          <p:nvPr/>
        </p:nvGrpSpPr>
        <p:grpSpPr>
          <a:xfrm>
            <a:off x="4308442" y="4831371"/>
            <a:ext cx="4577377" cy="256349"/>
            <a:chOff x="4483440" y="4831380"/>
            <a:chExt cx="4293565" cy="225874"/>
          </a:xfrm>
        </p:grpSpPr>
        <p:sp>
          <p:nvSpPr>
            <p:cNvPr id="8" name="Right Brace 7">
              <a:extLst>
                <a:ext uri="{FF2B5EF4-FFF2-40B4-BE49-F238E27FC236}">
                  <a16:creationId xmlns:a16="http://schemas.microsoft.com/office/drawing/2014/main" id="{61602E1F-23F7-4093-936D-863FBA0FEA4A}"/>
                </a:ext>
              </a:extLst>
            </p:cNvPr>
            <p:cNvSpPr/>
            <p:nvPr/>
          </p:nvSpPr>
          <p:spPr bwMode="auto">
            <a:xfrm rot="5400000">
              <a:off x="4882496" y="4432319"/>
              <a:ext cx="225868" cy="1023979"/>
            </a:xfrm>
            <a:prstGeom prst="rightBrace">
              <a:avLst/>
            </a:prstGeom>
            <a:noFill/>
            <a:ln w="12700" cap="flat" cmpd="sng" algn="ctr">
              <a:solidFill>
                <a:schemeClr val="tx2"/>
              </a:solidFill>
              <a:prstDash val="solid"/>
              <a:round/>
              <a:headEnd type="none" w="med" len="med"/>
              <a:tailEnd type="none" w="med" len="med"/>
            </a:ln>
            <a:effectLst/>
          </p:spPr>
          <p:txBody>
            <a:bodyPr rtlCol="0" anchor="ctr"/>
            <a:lstStyle/>
            <a:p>
              <a:pPr algn="ctr"/>
              <a:endParaRPr lang="en-US" dirty="0"/>
            </a:p>
          </p:txBody>
        </p:sp>
        <p:sp>
          <p:nvSpPr>
            <p:cNvPr id="10" name="Right Brace 9">
              <a:extLst>
                <a:ext uri="{FF2B5EF4-FFF2-40B4-BE49-F238E27FC236}">
                  <a16:creationId xmlns:a16="http://schemas.microsoft.com/office/drawing/2014/main" id="{005DFFA9-3F4D-4367-84E8-27CC3E0DBB2C}"/>
                </a:ext>
              </a:extLst>
            </p:cNvPr>
            <p:cNvSpPr/>
            <p:nvPr/>
          </p:nvSpPr>
          <p:spPr bwMode="auto">
            <a:xfrm rot="5400000">
              <a:off x="7069504" y="3346925"/>
              <a:ext cx="223055" cy="3191947"/>
            </a:xfrm>
            <a:prstGeom prst="rightBrace">
              <a:avLst/>
            </a:prstGeom>
            <a:noFill/>
            <a:ln w="12700" cap="flat" cmpd="sng" algn="ctr">
              <a:solidFill>
                <a:schemeClr val="tx2"/>
              </a:solidFill>
              <a:prstDash val="solid"/>
              <a:round/>
              <a:headEnd type="none" w="med" len="med"/>
              <a:tailEnd type="none" w="med" len="med"/>
            </a:ln>
            <a:effectLst/>
          </p:spPr>
          <p:txBody>
            <a:bodyPr rtlCol="0" anchor="ctr"/>
            <a:lstStyle/>
            <a:p>
              <a:pPr algn="ctr"/>
              <a:endParaRPr lang="en-US" dirty="0"/>
            </a:p>
          </p:txBody>
        </p:sp>
      </p:grpSp>
      <p:sp>
        <p:nvSpPr>
          <p:cNvPr id="11" name="TextBox 10">
            <a:extLst>
              <a:ext uri="{FF2B5EF4-FFF2-40B4-BE49-F238E27FC236}">
                <a16:creationId xmlns:a16="http://schemas.microsoft.com/office/drawing/2014/main" id="{390563E4-2324-454E-8059-D9DF23012EDE}"/>
              </a:ext>
            </a:extLst>
          </p:cNvPr>
          <p:cNvSpPr txBox="1"/>
          <p:nvPr/>
        </p:nvSpPr>
        <p:spPr>
          <a:xfrm>
            <a:off x="6183742" y="5054438"/>
            <a:ext cx="2166295" cy="261610"/>
          </a:xfrm>
          <a:prstGeom prst="rect">
            <a:avLst/>
          </a:prstGeom>
          <a:noFill/>
        </p:spPr>
        <p:txBody>
          <a:bodyPr wrap="square" rtlCol="0">
            <a:spAutoFit/>
          </a:bodyPr>
          <a:lstStyle/>
          <a:p>
            <a:r>
              <a:rPr lang="en-US" b="0" i="1" u="sng" dirty="0">
                <a:latin typeface="+mn-lt"/>
              </a:rPr>
              <a:t>Low duration indexes (1-5 Year)</a:t>
            </a:r>
          </a:p>
        </p:txBody>
      </p:sp>
      <p:sp>
        <p:nvSpPr>
          <p:cNvPr id="12" name="Rectangle 11">
            <a:extLst>
              <a:ext uri="{FF2B5EF4-FFF2-40B4-BE49-F238E27FC236}">
                <a16:creationId xmlns:a16="http://schemas.microsoft.com/office/drawing/2014/main" id="{9D217E91-C6BF-47E6-9A2D-F563C454F837}"/>
              </a:ext>
            </a:extLst>
          </p:cNvPr>
          <p:cNvSpPr/>
          <p:nvPr/>
        </p:nvSpPr>
        <p:spPr bwMode="auto">
          <a:xfrm>
            <a:off x="452198" y="5925018"/>
            <a:ext cx="8288996" cy="707886"/>
          </a:xfrm>
          <a:prstGeom prst="rect">
            <a:avLst/>
          </a:prstGeom>
          <a:solidFill>
            <a:srgbClr val="D9E2E9"/>
          </a:solidFill>
          <a:ln w="12700" cap="flat" cmpd="sng" algn="ctr">
            <a:solidFill>
              <a:srgbClr val="9FB6C7"/>
            </a:solidFill>
            <a:prstDash val="solid"/>
            <a:round/>
            <a:headEnd type="none" w="med" len="med"/>
            <a:tailEnd type="none" w="med" len="med"/>
          </a:ln>
          <a:effectLst/>
        </p:spPr>
        <p:txBody>
          <a:bodyPr vert="horz" wrap="square" lIns="137160" tIns="137160" rIns="137160" bIns="137160" numCol="1" rtlCol="0" anchor="b" anchorCtr="0" compatLnSpc="1">
            <a:prstTxWarp prst="textNoShape">
              <a:avLst/>
            </a:prstTxWarp>
            <a:spAutoFit/>
          </a:bodyPr>
          <a:lstStyle/>
          <a:p>
            <a:pPr>
              <a:spcAft>
                <a:spcPct val="45000"/>
              </a:spcAft>
            </a:pPr>
            <a:r>
              <a:rPr lang="en-US" sz="1400" b="1" dirty="0">
                <a:latin typeface="Times New Roman" panose="02020603050405020304" pitchFamily="18" charset="0"/>
              </a:rPr>
              <a:t>Front-end securitized and corporate credit sector total returns have been strong over the trailing 12 months despite the heightened volatility in spreads, with T-bills generating total returns over 2%.</a:t>
            </a:r>
          </a:p>
        </p:txBody>
      </p:sp>
      <p:graphicFrame>
        <p:nvGraphicFramePr>
          <p:cNvPr id="16" name="Table 15">
            <a:extLst>
              <a:ext uri="{FF2B5EF4-FFF2-40B4-BE49-F238E27FC236}">
                <a16:creationId xmlns:a16="http://schemas.microsoft.com/office/drawing/2014/main" id="{085BF50E-BCA2-4C36-8FCB-31BFB8B8BE05}"/>
              </a:ext>
            </a:extLst>
          </p:cNvPr>
          <p:cNvGraphicFramePr>
            <a:graphicFrameLocks noGrp="1"/>
          </p:cNvGraphicFramePr>
          <p:nvPr>
            <p:extLst>
              <p:ext uri="{D42A27DB-BD31-4B8C-83A1-F6EECF244321}">
                <p14:modId xmlns:p14="http://schemas.microsoft.com/office/powerpoint/2010/main" val="410211953"/>
              </p:ext>
            </p:extLst>
          </p:nvPr>
        </p:nvGraphicFramePr>
        <p:xfrm>
          <a:off x="366796" y="1559654"/>
          <a:ext cx="3111500" cy="3380080"/>
        </p:xfrm>
        <a:graphic>
          <a:graphicData uri="http://schemas.openxmlformats.org/drawingml/2006/table">
            <a:tbl>
              <a:tblPr firstRow="1" firstCol="1" bandRow="1"/>
              <a:tblGrid>
                <a:gridCol w="1282700">
                  <a:extLst>
                    <a:ext uri="{9D8B030D-6E8A-4147-A177-3AD203B41FA5}">
                      <a16:colId xmlns:a16="http://schemas.microsoft.com/office/drawing/2014/main" val="3112674746"/>
                    </a:ext>
                  </a:extLst>
                </a:gridCol>
                <a:gridCol w="825500">
                  <a:extLst>
                    <a:ext uri="{9D8B030D-6E8A-4147-A177-3AD203B41FA5}">
                      <a16:colId xmlns:a16="http://schemas.microsoft.com/office/drawing/2014/main" val="3109038159"/>
                    </a:ext>
                  </a:extLst>
                </a:gridCol>
                <a:gridCol w="1003300">
                  <a:extLst>
                    <a:ext uri="{9D8B030D-6E8A-4147-A177-3AD203B41FA5}">
                      <a16:colId xmlns:a16="http://schemas.microsoft.com/office/drawing/2014/main" val="985011767"/>
                    </a:ext>
                  </a:extLst>
                </a:gridCol>
              </a:tblGrid>
              <a:tr h="614560">
                <a:tc>
                  <a:txBody>
                    <a:bodyPr/>
                    <a:lstStyle/>
                    <a:p>
                      <a:endParaRPr lang="en-US" sz="1000" dirty="0">
                        <a:effectLst/>
                        <a:latin typeface="Times New Roman" panose="02020603050405020304" pitchFamily="18" charset="0"/>
                      </a:endParaRPr>
                    </a:p>
                  </a:txBody>
                  <a:tcPr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en-US" sz="1100" b="1" dirty="0">
                          <a:solidFill>
                            <a:schemeClr val="bg1"/>
                          </a:solidFill>
                          <a:effectLst/>
                          <a:latin typeface="+mj-lt"/>
                          <a:ea typeface="Calibri" panose="020F0502020204030204" pitchFamily="34" charset="0"/>
                          <a:cs typeface="Calibri" panose="020F0502020204030204" pitchFamily="34" charset="0"/>
                        </a:rPr>
                        <a:t>Q2 2019</a:t>
                      </a:r>
                    </a:p>
                    <a:p>
                      <a:pPr marL="0" marR="0" algn="ctr">
                        <a:spcBef>
                          <a:spcPts val="0"/>
                        </a:spcBef>
                        <a:spcAft>
                          <a:spcPts val="0"/>
                        </a:spcAft>
                      </a:pPr>
                      <a:r>
                        <a:rPr lang="en-US" sz="1100" b="1" dirty="0">
                          <a:solidFill>
                            <a:schemeClr val="bg1"/>
                          </a:solidFill>
                          <a:effectLst/>
                          <a:latin typeface="+mj-lt"/>
                          <a:ea typeface="Calibri" panose="020F0502020204030204" pitchFamily="34" charset="0"/>
                          <a:cs typeface="Calibri" panose="020F0502020204030204" pitchFamily="34" charset="0"/>
                        </a:rPr>
                        <a:t>Total Return</a:t>
                      </a:r>
                    </a:p>
                  </a:txBody>
                  <a:tcPr marL="45720" marR="4572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tx2"/>
                    </a:solidFill>
                  </a:tcPr>
                </a:tc>
                <a:tc>
                  <a:txBody>
                    <a:bodyPr/>
                    <a:lstStyle/>
                    <a:p>
                      <a:pPr marL="0" marR="0" algn="ctr" defTabSz="820256" rtl="0" eaLnBrk="1" latinLnBrk="0" hangingPunct="1">
                        <a:spcBef>
                          <a:spcPts val="0"/>
                        </a:spcBef>
                        <a:spcAft>
                          <a:spcPts val="0"/>
                        </a:spcAft>
                      </a:pPr>
                      <a:r>
                        <a:rPr lang="en-US" sz="1100" b="1" kern="1200" dirty="0">
                          <a:solidFill>
                            <a:schemeClr val="bg1"/>
                          </a:solidFill>
                          <a:effectLst/>
                          <a:latin typeface="+mj-lt"/>
                          <a:ea typeface="Calibri" panose="020F0502020204030204" pitchFamily="34" charset="0"/>
                          <a:cs typeface="Calibri" panose="020F0502020204030204" pitchFamily="34" charset="0"/>
                        </a:rPr>
                        <a:t>Trailing 1yr Return</a:t>
                      </a:r>
                    </a:p>
                  </a:txBody>
                  <a:tcPr marL="45720" marR="4572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tx2"/>
                    </a:solidFill>
                  </a:tcPr>
                </a:tc>
                <a:extLst>
                  <a:ext uri="{0D108BD9-81ED-4DB2-BD59-A6C34878D82A}">
                    <a16:rowId xmlns:a16="http://schemas.microsoft.com/office/drawing/2014/main" val="2535217790"/>
                  </a:ext>
                </a:extLst>
              </a:tr>
              <a:tr h="307280">
                <a:tc>
                  <a:txBody>
                    <a:bodyPr/>
                    <a:lstStyle/>
                    <a:p>
                      <a:pPr marL="0" marR="0">
                        <a:spcBef>
                          <a:spcPts val="0"/>
                        </a:spcBef>
                        <a:spcAft>
                          <a:spcPts val="0"/>
                        </a:spcAft>
                      </a:pPr>
                      <a:r>
                        <a:rPr lang="en-US" sz="1100" b="1" dirty="0">
                          <a:effectLst/>
                          <a:latin typeface="+mn-lt"/>
                          <a:ea typeface="Calibri" panose="020F0502020204030204" pitchFamily="34" charset="0"/>
                          <a:cs typeface="Calibri" panose="020F0502020204030204" pitchFamily="34" charset="0"/>
                        </a:rPr>
                        <a:t>3-month LIBOR</a:t>
                      </a:r>
                      <a:endParaRPr lang="en-US" sz="1100" dirty="0">
                        <a:effectLst/>
                        <a:latin typeface="+mn-lt"/>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E9"/>
                    </a:solidFill>
                  </a:tcPr>
                </a:tc>
                <a:tc>
                  <a:txBody>
                    <a:bodyPr/>
                    <a:lstStyle/>
                    <a:p>
                      <a:pPr marL="0" marR="0" algn="ctr">
                        <a:spcBef>
                          <a:spcPts val="0"/>
                        </a:spcBef>
                        <a:spcAft>
                          <a:spcPts val="0"/>
                        </a:spcAft>
                      </a:pPr>
                      <a:r>
                        <a:rPr lang="en-US" sz="1100" dirty="0">
                          <a:effectLst/>
                          <a:latin typeface="+mn-lt"/>
                          <a:ea typeface="Calibri" panose="020F0502020204030204" pitchFamily="34" charset="0"/>
                          <a:cs typeface="Calibri" panose="020F0502020204030204" pitchFamily="34" charset="0"/>
                        </a:rPr>
                        <a:t>0.70%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E9"/>
                    </a:solidFill>
                  </a:tcPr>
                </a:tc>
                <a:tc>
                  <a:txBody>
                    <a:bodyPr/>
                    <a:lstStyle/>
                    <a:p>
                      <a:pPr marL="0" marR="0" algn="ctr" defTabSz="820256" rtl="0" eaLnBrk="1" latinLnBrk="0" hangingPunct="1">
                        <a:spcBef>
                          <a:spcPts val="0"/>
                        </a:spcBef>
                        <a:spcAft>
                          <a:spcPts val="0"/>
                        </a:spcAft>
                      </a:pPr>
                      <a:r>
                        <a:rPr lang="en-US" sz="1100" kern="1200" dirty="0">
                          <a:solidFill>
                            <a:schemeClr val="tx1"/>
                          </a:solidFill>
                          <a:effectLst/>
                          <a:latin typeface="+mn-lt"/>
                          <a:ea typeface="Calibri" panose="020F0502020204030204" pitchFamily="34" charset="0"/>
                          <a:cs typeface="Calibri" panose="020F0502020204030204" pitchFamily="34" charset="0"/>
                        </a:rPr>
                        <a:t>2.60%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E9"/>
                    </a:solidFill>
                  </a:tcPr>
                </a:tc>
                <a:extLst>
                  <a:ext uri="{0D108BD9-81ED-4DB2-BD59-A6C34878D82A}">
                    <a16:rowId xmlns:a16="http://schemas.microsoft.com/office/drawing/2014/main" val="3500349037"/>
                  </a:ext>
                </a:extLst>
              </a:tr>
              <a:tr h="307280">
                <a:tc>
                  <a:txBody>
                    <a:bodyPr/>
                    <a:lstStyle/>
                    <a:p>
                      <a:pPr marL="0" marR="0">
                        <a:spcBef>
                          <a:spcPts val="0"/>
                        </a:spcBef>
                        <a:spcAft>
                          <a:spcPts val="0"/>
                        </a:spcAft>
                      </a:pPr>
                      <a:r>
                        <a:rPr lang="en-US" sz="1100" b="1" dirty="0">
                          <a:effectLst/>
                          <a:latin typeface="+mn-lt"/>
                          <a:ea typeface="Calibri" panose="020F0502020204030204" pitchFamily="34" charset="0"/>
                          <a:cs typeface="Calibri" panose="020F0502020204030204" pitchFamily="34" charset="0"/>
                        </a:rPr>
                        <a:t>3-month T-bill</a:t>
                      </a:r>
                      <a:endParaRPr lang="en-US" sz="1100" dirty="0">
                        <a:effectLst/>
                        <a:latin typeface="+mn-lt"/>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5"/>
                    </a:solidFill>
                  </a:tcPr>
                </a:tc>
                <a:tc>
                  <a:txBody>
                    <a:bodyPr/>
                    <a:lstStyle/>
                    <a:p>
                      <a:pPr marL="0" marR="0" algn="ctr">
                        <a:spcBef>
                          <a:spcPts val="0"/>
                        </a:spcBef>
                        <a:spcAft>
                          <a:spcPts val="0"/>
                        </a:spcAft>
                      </a:pPr>
                      <a:r>
                        <a:rPr lang="en-US" sz="1100" dirty="0">
                          <a:effectLst/>
                          <a:latin typeface="+mn-lt"/>
                          <a:ea typeface="Calibri" panose="020F0502020204030204" pitchFamily="34" charset="0"/>
                          <a:cs typeface="Calibri" panose="020F0502020204030204" pitchFamily="34" charset="0"/>
                        </a:rPr>
                        <a:t>0.64%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5"/>
                    </a:solidFill>
                  </a:tcPr>
                </a:tc>
                <a:tc>
                  <a:txBody>
                    <a:bodyPr/>
                    <a:lstStyle/>
                    <a:p>
                      <a:pPr marL="0" marR="0" algn="ctr" defTabSz="820256" rtl="0" eaLnBrk="1" latinLnBrk="0" hangingPunct="1">
                        <a:spcBef>
                          <a:spcPts val="0"/>
                        </a:spcBef>
                        <a:spcAft>
                          <a:spcPts val="0"/>
                        </a:spcAft>
                      </a:pPr>
                      <a:r>
                        <a:rPr lang="en-US" sz="1100" kern="1200" dirty="0">
                          <a:solidFill>
                            <a:schemeClr val="tx1"/>
                          </a:solidFill>
                          <a:effectLst/>
                          <a:latin typeface="+mn-lt"/>
                          <a:ea typeface="Calibri" panose="020F0502020204030204" pitchFamily="34" charset="0"/>
                          <a:cs typeface="Calibri" panose="020F0502020204030204" pitchFamily="34" charset="0"/>
                        </a:rPr>
                        <a:t>2.31%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5"/>
                    </a:solidFill>
                  </a:tcPr>
                </a:tc>
                <a:extLst>
                  <a:ext uri="{0D108BD9-81ED-4DB2-BD59-A6C34878D82A}">
                    <a16:rowId xmlns:a16="http://schemas.microsoft.com/office/drawing/2014/main" val="2498298431"/>
                  </a:ext>
                </a:extLst>
              </a:tr>
              <a:tr h="307280">
                <a:tc>
                  <a:txBody>
                    <a:bodyPr/>
                    <a:lstStyle/>
                    <a:p>
                      <a:pPr marL="0" marR="0">
                        <a:spcBef>
                          <a:spcPts val="0"/>
                        </a:spcBef>
                        <a:spcAft>
                          <a:spcPts val="0"/>
                        </a:spcAft>
                      </a:pPr>
                      <a:r>
                        <a:rPr lang="en-US" sz="1100" b="1" dirty="0">
                          <a:solidFill>
                            <a:schemeClr val="tx1"/>
                          </a:solidFill>
                          <a:effectLst/>
                          <a:latin typeface="+mn-lt"/>
                          <a:ea typeface="Calibri" panose="020F0502020204030204" pitchFamily="34" charset="0"/>
                          <a:cs typeface="Calibri" panose="020F0502020204030204" pitchFamily="34" charset="0"/>
                        </a:rPr>
                        <a:t>6-month T-bill</a:t>
                      </a:r>
                      <a:endParaRPr lang="en-US" sz="1100" dirty="0">
                        <a:solidFill>
                          <a:schemeClr val="tx1"/>
                        </a:solidFill>
                        <a:effectLst/>
                        <a:latin typeface="+mn-lt"/>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E5EB"/>
                    </a:solidFill>
                  </a:tcPr>
                </a:tc>
                <a:tc>
                  <a:txBody>
                    <a:bodyPr/>
                    <a:lstStyle/>
                    <a:p>
                      <a:pPr marL="0" marR="0" algn="ctr">
                        <a:spcBef>
                          <a:spcPts val="0"/>
                        </a:spcBef>
                        <a:spcAft>
                          <a:spcPts val="0"/>
                        </a:spcAft>
                      </a:pPr>
                      <a:r>
                        <a:rPr lang="en-US" sz="1100" dirty="0">
                          <a:effectLst/>
                          <a:latin typeface="+mn-lt"/>
                          <a:ea typeface="Calibri" panose="020F0502020204030204" pitchFamily="34" charset="0"/>
                          <a:cs typeface="Calibri" panose="020F0502020204030204" pitchFamily="34" charset="0"/>
                        </a:rPr>
                        <a:t>0.72%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E5EB"/>
                    </a:solidFill>
                  </a:tcPr>
                </a:tc>
                <a:tc>
                  <a:txBody>
                    <a:bodyPr/>
                    <a:lstStyle/>
                    <a:p>
                      <a:pPr marL="0" marR="0" algn="ctr" defTabSz="820256" rtl="0" eaLnBrk="1" latinLnBrk="0" hangingPunct="1">
                        <a:spcBef>
                          <a:spcPts val="0"/>
                        </a:spcBef>
                        <a:spcAft>
                          <a:spcPts val="0"/>
                        </a:spcAft>
                      </a:pPr>
                      <a:r>
                        <a:rPr lang="en-US" sz="1100" kern="1200" dirty="0">
                          <a:solidFill>
                            <a:schemeClr val="tx1"/>
                          </a:solidFill>
                          <a:effectLst/>
                          <a:latin typeface="+mn-lt"/>
                          <a:ea typeface="Calibri" panose="020F0502020204030204" pitchFamily="34" charset="0"/>
                          <a:cs typeface="Calibri" panose="020F0502020204030204" pitchFamily="34" charset="0"/>
                        </a:rPr>
                        <a:t>2.51%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E5EB"/>
                    </a:solidFill>
                  </a:tcPr>
                </a:tc>
                <a:extLst>
                  <a:ext uri="{0D108BD9-81ED-4DB2-BD59-A6C34878D82A}">
                    <a16:rowId xmlns:a16="http://schemas.microsoft.com/office/drawing/2014/main" val="3689240744"/>
                  </a:ext>
                </a:extLst>
              </a:tr>
              <a:tr h="307280">
                <a:tc>
                  <a:txBody>
                    <a:bodyPr/>
                    <a:lstStyle/>
                    <a:p>
                      <a:pPr marL="0" marR="0">
                        <a:spcBef>
                          <a:spcPts val="0"/>
                        </a:spcBef>
                        <a:spcAft>
                          <a:spcPts val="0"/>
                        </a:spcAft>
                      </a:pPr>
                      <a:r>
                        <a:rPr lang="en-US" sz="1100" b="1" dirty="0">
                          <a:effectLst/>
                          <a:latin typeface="+mn-lt"/>
                          <a:ea typeface="Calibri" panose="020F0502020204030204" pitchFamily="34" charset="0"/>
                          <a:cs typeface="Calibri" panose="020F0502020204030204" pitchFamily="34" charset="0"/>
                        </a:rPr>
                        <a:t>12-month T-bill</a:t>
                      </a:r>
                      <a:endParaRPr lang="en-US" sz="1100" dirty="0">
                        <a:effectLst/>
                        <a:latin typeface="+mn-lt"/>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5"/>
                    </a:solidFill>
                  </a:tcPr>
                </a:tc>
                <a:tc>
                  <a:txBody>
                    <a:bodyPr/>
                    <a:lstStyle/>
                    <a:p>
                      <a:pPr marL="0" marR="0" algn="ctr">
                        <a:spcBef>
                          <a:spcPts val="0"/>
                        </a:spcBef>
                        <a:spcAft>
                          <a:spcPts val="0"/>
                        </a:spcAft>
                      </a:pPr>
                      <a:r>
                        <a:rPr lang="en-US" sz="1100" dirty="0">
                          <a:effectLst/>
                          <a:latin typeface="+mn-lt"/>
                          <a:ea typeface="Calibri" panose="020F0502020204030204" pitchFamily="34" charset="0"/>
                          <a:cs typeface="Calibri" panose="020F0502020204030204" pitchFamily="34" charset="0"/>
                        </a:rPr>
                        <a:t>0.94%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5"/>
                    </a:solidFill>
                  </a:tcPr>
                </a:tc>
                <a:tc>
                  <a:txBody>
                    <a:bodyPr/>
                    <a:lstStyle/>
                    <a:p>
                      <a:pPr marL="0" marR="0" algn="ctr" defTabSz="820256" rtl="0" eaLnBrk="1" latinLnBrk="0" hangingPunct="1">
                        <a:spcBef>
                          <a:spcPts val="0"/>
                        </a:spcBef>
                        <a:spcAft>
                          <a:spcPts val="0"/>
                        </a:spcAft>
                      </a:pPr>
                      <a:r>
                        <a:rPr lang="en-US" sz="1100" kern="1200" dirty="0">
                          <a:solidFill>
                            <a:schemeClr val="tx1"/>
                          </a:solidFill>
                          <a:effectLst/>
                          <a:latin typeface="+mn-lt"/>
                          <a:ea typeface="Calibri" panose="020F0502020204030204" pitchFamily="34" charset="0"/>
                          <a:cs typeface="Calibri" panose="020F0502020204030204" pitchFamily="34" charset="0"/>
                        </a:rPr>
                        <a:t>2.98%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5"/>
                    </a:solidFill>
                  </a:tcPr>
                </a:tc>
                <a:extLst>
                  <a:ext uri="{0D108BD9-81ED-4DB2-BD59-A6C34878D82A}">
                    <a16:rowId xmlns:a16="http://schemas.microsoft.com/office/drawing/2014/main" val="2889137968"/>
                  </a:ext>
                </a:extLst>
              </a:tr>
              <a:tr h="307280">
                <a:tc>
                  <a:txBody>
                    <a:bodyPr/>
                    <a:lstStyle/>
                    <a:p>
                      <a:pPr marL="0" marR="0">
                        <a:spcBef>
                          <a:spcPts val="0"/>
                        </a:spcBef>
                        <a:spcAft>
                          <a:spcPts val="0"/>
                        </a:spcAft>
                      </a:pPr>
                      <a:r>
                        <a:rPr lang="en-US" sz="1100" b="1" dirty="0">
                          <a:effectLst/>
                          <a:latin typeface="+mn-lt"/>
                          <a:ea typeface="Calibri" panose="020F0502020204030204" pitchFamily="34" charset="0"/>
                          <a:cs typeface="Calibri" panose="020F0502020204030204" pitchFamily="34" charset="0"/>
                        </a:rPr>
                        <a:t>2 Yr. Treasury</a:t>
                      </a:r>
                      <a:endParaRPr lang="en-US" sz="1100" dirty="0">
                        <a:effectLst/>
                        <a:latin typeface="+mn-lt"/>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E5EB"/>
                    </a:solidFill>
                  </a:tcPr>
                </a:tc>
                <a:tc>
                  <a:txBody>
                    <a:bodyPr/>
                    <a:lstStyle/>
                    <a:p>
                      <a:pPr marL="0" marR="0" algn="ctr">
                        <a:spcBef>
                          <a:spcPts val="0"/>
                        </a:spcBef>
                        <a:spcAft>
                          <a:spcPts val="0"/>
                        </a:spcAft>
                      </a:pPr>
                      <a:r>
                        <a:rPr lang="en-US" sz="1100" dirty="0">
                          <a:effectLst/>
                          <a:latin typeface="+mn-lt"/>
                          <a:ea typeface="Calibri" panose="020F0502020204030204" pitchFamily="34" charset="0"/>
                          <a:cs typeface="Calibri" panose="020F0502020204030204" pitchFamily="34" charset="0"/>
                        </a:rPr>
                        <a:t>1.47%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E5EB"/>
                    </a:solidFill>
                  </a:tcPr>
                </a:tc>
                <a:tc>
                  <a:txBody>
                    <a:bodyPr/>
                    <a:lstStyle/>
                    <a:p>
                      <a:pPr marL="0" marR="0" algn="ctr" defTabSz="820256" rtl="0" eaLnBrk="1" latinLnBrk="0" hangingPunct="1">
                        <a:spcBef>
                          <a:spcPts val="0"/>
                        </a:spcBef>
                        <a:spcAft>
                          <a:spcPts val="0"/>
                        </a:spcAft>
                      </a:pPr>
                      <a:r>
                        <a:rPr lang="en-US" sz="1100" kern="1200" dirty="0">
                          <a:solidFill>
                            <a:schemeClr val="tx1"/>
                          </a:solidFill>
                          <a:effectLst/>
                          <a:latin typeface="+mn-lt"/>
                          <a:ea typeface="Calibri" panose="020F0502020204030204" pitchFamily="34" charset="0"/>
                          <a:cs typeface="Calibri" panose="020F0502020204030204" pitchFamily="34" charset="0"/>
                        </a:rPr>
                        <a:t>3.94%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E5EB"/>
                    </a:solidFill>
                  </a:tcPr>
                </a:tc>
                <a:extLst>
                  <a:ext uri="{0D108BD9-81ED-4DB2-BD59-A6C34878D82A}">
                    <a16:rowId xmlns:a16="http://schemas.microsoft.com/office/drawing/2014/main" val="3518429491"/>
                  </a:ext>
                </a:extLst>
              </a:tr>
              <a:tr h="307280">
                <a:tc>
                  <a:txBody>
                    <a:bodyPr/>
                    <a:lstStyle/>
                    <a:p>
                      <a:pPr marL="0" marR="0">
                        <a:spcBef>
                          <a:spcPts val="0"/>
                        </a:spcBef>
                        <a:spcAft>
                          <a:spcPts val="0"/>
                        </a:spcAft>
                      </a:pPr>
                      <a:r>
                        <a:rPr lang="en-US" sz="1100" b="1">
                          <a:effectLst/>
                          <a:latin typeface="+mn-lt"/>
                          <a:ea typeface="Calibri" panose="020F0502020204030204" pitchFamily="34" charset="0"/>
                          <a:cs typeface="Calibri" panose="020F0502020204030204" pitchFamily="34" charset="0"/>
                        </a:rPr>
                        <a:t>3 Yr. Treasury</a:t>
                      </a:r>
                      <a:endParaRPr lang="en-US" sz="1100">
                        <a:effectLst/>
                        <a:latin typeface="+mn-lt"/>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5"/>
                    </a:solidFill>
                  </a:tcPr>
                </a:tc>
                <a:tc>
                  <a:txBody>
                    <a:bodyPr/>
                    <a:lstStyle/>
                    <a:p>
                      <a:pPr marL="0" marR="0" algn="ctr">
                        <a:spcBef>
                          <a:spcPts val="0"/>
                        </a:spcBef>
                        <a:spcAft>
                          <a:spcPts val="0"/>
                        </a:spcAft>
                      </a:pPr>
                      <a:r>
                        <a:rPr lang="en-US" sz="1100" dirty="0">
                          <a:effectLst/>
                          <a:latin typeface="+mn-lt"/>
                          <a:ea typeface="Calibri" panose="020F0502020204030204" pitchFamily="34" charset="0"/>
                          <a:cs typeface="Calibri" panose="020F0502020204030204" pitchFamily="34" charset="0"/>
                        </a:rPr>
                        <a:t>1.96%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5"/>
                    </a:solidFill>
                  </a:tcPr>
                </a:tc>
                <a:tc>
                  <a:txBody>
                    <a:bodyPr/>
                    <a:lstStyle/>
                    <a:p>
                      <a:pPr marL="0" marR="0" algn="ctr" defTabSz="820256" rtl="0" eaLnBrk="1" latinLnBrk="0" hangingPunct="1">
                        <a:spcBef>
                          <a:spcPts val="0"/>
                        </a:spcBef>
                        <a:spcAft>
                          <a:spcPts val="0"/>
                        </a:spcAft>
                      </a:pPr>
                      <a:r>
                        <a:rPr lang="en-US" sz="1100" kern="1200" dirty="0">
                          <a:solidFill>
                            <a:schemeClr val="tx1"/>
                          </a:solidFill>
                          <a:effectLst/>
                          <a:latin typeface="+mn-lt"/>
                          <a:ea typeface="Calibri" panose="020F0502020204030204" pitchFamily="34" charset="0"/>
                          <a:cs typeface="Calibri" panose="020F0502020204030204" pitchFamily="34" charset="0"/>
                        </a:rPr>
                        <a:t>5.09%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5"/>
                    </a:solidFill>
                  </a:tcPr>
                </a:tc>
                <a:extLst>
                  <a:ext uri="{0D108BD9-81ED-4DB2-BD59-A6C34878D82A}">
                    <a16:rowId xmlns:a16="http://schemas.microsoft.com/office/drawing/2014/main" val="697828978"/>
                  </a:ext>
                </a:extLst>
              </a:tr>
              <a:tr h="307280">
                <a:tc>
                  <a:txBody>
                    <a:bodyPr/>
                    <a:lstStyle/>
                    <a:p>
                      <a:pPr marL="0" marR="0">
                        <a:spcBef>
                          <a:spcPts val="0"/>
                        </a:spcBef>
                        <a:spcAft>
                          <a:spcPts val="0"/>
                        </a:spcAft>
                      </a:pPr>
                      <a:r>
                        <a:rPr lang="en-US" sz="1100" b="1" dirty="0">
                          <a:effectLst/>
                          <a:latin typeface="+mn-lt"/>
                          <a:ea typeface="Calibri" panose="020F0502020204030204" pitchFamily="34" charset="0"/>
                          <a:cs typeface="Calibri" panose="020F0502020204030204" pitchFamily="34" charset="0"/>
                        </a:rPr>
                        <a:t>5 Yr. Treasury</a:t>
                      </a:r>
                      <a:endParaRPr lang="en-US" sz="1100" dirty="0">
                        <a:effectLst/>
                        <a:latin typeface="+mn-lt"/>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E5EB"/>
                    </a:solidFill>
                  </a:tcPr>
                </a:tc>
                <a:tc>
                  <a:txBody>
                    <a:bodyPr/>
                    <a:lstStyle/>
                    <a:p>
                      <a:pPr marL="0" marR="0" algn="ctr">
                        <a:spcBef>
                          <a:spcPts val="0"/>
                        </a:spcBef>
                        <a:spcAft>
                          <a:spcPts val="0"/>
                        </a:spcAft>
                      </a:pPr>
                      <a:r>
                        <a:rPr lang="en-US" sz="1100" dirty="0">
                          <a:effectLst/>
                          <a:latin typeface="+mn-lt"/>
                          <a:ea typeface="Calibri" panose="020F0502020204030204" pitchFamily="34" charset="0"/>
                          <a:cs typeface="Calibri" panose="020F0502020204030204" pitchFamily="34" charset="0"/>
                        </a:rPr>
                        <a:t>2.81%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E5EB"/>
                    </a:solidFill>
                  </a:tcPr>
                </a:tc>
                <a:tc>
                  <a:txBody>
                    <a:bodyPr/>
                    <a:lstStyle/>
                    <a:p>
                      <a:pPr marL="0" marR="0" algn="ctr" defTabSz="820256" rtl="0" eaLnBrk="1" latinLnBrk="0" hangingPunct="1">
                        <a:spcBef>
                          <a:spcPts val="0"/>
                        </a:spcBef>
                        <a:spcAft>
                          <a:spcPts val="0"/>
                        </a:spcAft>
                      </a:pPr>
                      <a:r>
                        <a:rPr lang="en-US" sz="1100" kern="1200" dirty="0">
                          <a:solidFill>
                            <a:schemeClr val="tx1"/>
                          </a:solidFill>
                          <a:effectLst/>
                          <a:latin typeface="+mn-lt"/>
                          <a:ea typeface="Calibri" panose="020F0502020204030204" pitchFamily="34" charset="0"/>
                          <a:cs typeface="Calibri" panose="020F0502020204030204" pitchFamily="34" charset="0"/>
                        </a:rPr>
                        <a:t>7.42%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E5EB"/>
                    </a:solidFill>
                  </a:tcPr>
                </a:tc>
                <a:extLst>
                  <a:ext uri="{0D108BD9-81ED-4DB2-BD59-A6C34878D82A}">
                    <a16:rowId xmlns:a16="http://schemas.microsoft.com/office/drawing/2014/main" val="3850052484"/>
                  </a:ext>
                </a:extLst>
              </a:tr>
              <a:tr h="307280">
                <a:tc>
                  <a:txBody>
                    <a:bodyPr/>
                    <a:lstStyle/>
                    <a:p>
                      <a:pPr marL="0" marR="0">
                        <a:spcBef>
                          <a:spcPts val="0"/>
                        </a:spcBef>
                        <a:spcAft>
                          <a:spcPts val="0"/>
                        </a:spcAft>
                      </a:pPr>
                      <a:r>
                        <a:rPr lang="en-US" sz="1100" b="1" dirty="0">
                          <a:effectLst/>
                          <a:latin typeface="+mn-lt"/>
                          <a:ea typeface="Calibri" panose="020F0502020204030204" pitchFamily="34" charset="0"/>
                          <a:cs typeface="Calibri" panose="020F0502020204030204" pitchFamily="34" charset="0"/>
                        </a:rPr>
                        <a:t>10 Yr. Treasury</a:t>
                      </a:r>
                      <a:endParaRPr lang="en-US" sz="1100" dirty="0">
                        <a:effectLst/>
                        <a:latin typeface="+mn-lt"/>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E5EB"/>
                    </a:solidFill>
                  </a:tcPr>
                </a:tc>
                <a:tc>
                  <a:txBody>
                    <a:bodyPr/>
                    <a:lstStyle/>
                    <a:p>
                      <a:pPr marL="0" marR="0" algn="ctr">
                        <a:spcBef>
                          <a:spcPts val="0"/>
                        </a:spcBef>
                        <a:spcAft>
                          <a:spcPts val="0"/>
                        </a:spcAft>
                      </a:pPr>
                      <a:r>
                        <a:rPr lang="en-US" sz="1100" dirty="0">
                          <a:effectLst/>
                          <a:latin typeface="+mn-lt"/>
                          <a:ea typeface="Calibri" panose="020F0502020204030204" pitchFamily="34" charset="0"/>
                          <a:cs typeface="Calibri" panose="020F0502020204030204" pitchFamily="34" charset="0"/>
                        </a:rPr>
                        <a:t>4.23%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E5EB"/>
                    </a:solidFill>
                  </a:tcPr>
                </a:tc>
                <a:tc>
                  <a:txBody>
                    <a:bodyPr/>
                    <a:lstStyle/>
                    <a:p>
                      <a:pPr marL="0" marR="0" algn="ctr" defTabSz="820256" rtl="0" eaLnBrk="1" latinLnBrk="0" hangingPunct="1">
                        <a:spcBef>
                          <a:spcPts val="0"/>
                        </a:spcBef>
                        <a:spcAft>
                          <a:spcPts val="0"/>
                        </a:spcAft>
                      </a:pPr>
                      <a:r>
                        <a:rPr lang="en-US" sz="1100" kern="1200" dirty="0">
                          <a:solidFill>
                            <a:schemeClr val="tx1"/>
                          </a:solidFill>
                          <a:effectLst/>
                          <a:latin typeface="+mn-lt"/>
                          <a:ea typeface="Calibri" panose="020F0502020204030204" pitchFamily="34" charset="0"/>
                          <a:cs typeface="Calibri" panose="020F0502020204030204" pitchFamily="34" charset="0"/>
                        </a:rPr>
                        <a:t>10.38%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E5EB"/>
                    </a:solidFill>
                  </a:tcPr>
                </a:tc>
                <a:extLst>
                  <a:ext uri="{0D108BD9-81ED-4DB2-BD59-A6C34878D82A}">
                    <a16:rowId xmlns:a16="http://schemas.microsoft.com/office/drawing/2014/main" val="4156011596"/>
                  </a:ext>
                </a:extLst>
              </a:tr>
              <a:tr h="307280">
                <a:tc>
                  <a:txBody>
                    <a:bodyPr/>
                    <a:lstStyle/>
                    <a:p>
                      <a:pPr marL="0" marR="0">
                        <a:spcBef>
                          <a:spcPts val="0"/>
                        </a:spcBef>
                        <a:spcAft>
                          <a:spcPts val="0"/>
                        </a:spcAft>
                      </a:pPr>
                      <a:r>
                        <a:rPr lang="en-US" sz="1100" b="1" dirty="0">
                          <a:effectLst/>
                          <a:latin typeface="+mn-lt"/>
                          <a:ea typeface="Calibri" panose="020F0502020204030204" pitchFamily="34" charset="0"/>
                          <a:cs typeface="Calibri" panose="020F0502020204030204" pitchFamily="34" charset="0"/>
                        </a:rPr>
                        <a:t>30 Yr. Treasury</a:t>
                      </a:r>
                      <a:endParaRPr lang="en-US" sz="1100" dirty="0">
                        <a:effectLst/>
                        <a:latin typeface="+mn-lt"/>
                        <a:ea typeface="Calibri" panose="020F0502020204030204" pitchFamily="34" charset="0"/>
                        <a:cs typeface="Calibri" panose="020F050202020403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5"/>
                    </a:solidFill>
                  </a:tcPr>
                </a:tc>
                <a:tc>
                  <a:txBody>
                    <a:bodyPr/>
                    <a:lstStyle/>
                    <a:p>
                      <a:pPr marL="0" marR="0" algn="ctr">
                        <a:spcBef>
                          <a:spcPts val="0"/>
                        </a:spcBef>
                        <a:spcAft>
                          <a:spcPts val="0"/>
                        </a:spcAft>
                      </a:pPr>
                      <a:r>
                        <a:rPr lang="en-US" sz="1100" dirty="0">
                          <a:effectLst/>
                          <a:latin typeface="+mn-lt"/>
                          <a:ea typeface="Calibri" panose="020F0502020204030204" pitchFamily="34" charset="0"/>
                          <a:cs typeface="Calibri" panose="020F0502020204030204" pitchFamily="34" charset="0"/>
                        </a:rPr>
                        <a:t>6.76%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5"/>
                    </a:solidFill>
                  </a:tcPr>
                </a:tc>
                <a:tc>
                  <a:txBody>
                    <a:bodyPr/>
                    <a:lstStyle/>
                    <a:p>
                      <a:pPr marL="0" marR="0" algn="ctr" defTabSz="820256" rtl="0" eaLnBrk="1" latinLnBrk="0" hangingPunct="1">
                        <a:spcBef>
                          <a:spcPts val="0"/>
                        </a:spcBef>
                        <a:spcAft>
                          <a:spcPts val="0"/>
                        </a:spcAft>
                      </a:pPr>
                      <a:r>
                        <a:rPr lang="en-US" sz="1100" kern="1200" dirty="0">
                          <a:solidFill>
                            <a:schemeClr val="tx1"/>
                          </a:solidFill>
                          <a:effectLst/>
                          <a:latin typeface="+mn-lt"/>
                          <a:ea typeface="Calibri" panose="020F0502020204030204" pitchFamily="34" charset="0"/>
                          <a:cs typeface="Calibri" panose="020F0502020204030204" pitchFamily="34" charset="0"/>
                        </a:rPr>
                        <a:t>12.85%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5"/>
                    </a:solidFill>
                  </a:tcPr>
                </a:tc>
                <a:extLst>
                  <a:ext uri="{0D108BD9-81ED-4DB2-BD59-A6C34878D82A}">
                    <a16:rowId xmlns:a16="http://schemas.microsoft.com/office/drawing/2014/main" val="1154797319"/>
                  </a:ext>
                </a:extLst>
              </a:tr>
            </a:tbl>
          </a:graphicData>
        </a:graphic>
      </p:graphicFrame>
      <p:sp>
        <p:nvSpPr>
          <p:cNvPr id="13" name="TextBox 12">
            <a:extLst>
              <a:ext uri="{FF2B5EF4-FFF2-40B4-BE49-F238E27FC236}">
                <a16:creationId xmlns:a16="http://schemas.microsoft.com/office/drawing/2014/main" id="{09C0BB18-D1AB-4F92-BBDB-AAF21B5EFB0E}"/>
              </a:ext>
            </a:extLst>
          </p:cNvPr>
          <p:cNvSpPr txBox="1"/>
          <p:nvPr/>
        </p:nvSpPr>
        <p:spPr>
          <a:xfrm>
            <a:off x="363298" y="5033950"/>
            <a:ext cx="6076385" cy="230832"/>
          </a:xfrm>
          <a:prstGeom prst="rect">
            <a:avLst/>
          </a:prstGeom>
          <a:noFill/>
        </p:spPr>
        <p:txBody>
          <a:bodyPr wrap="square" rtlCol="0">
            <a:spAutoFit/>
          </a:bodyPr>
          <a:lstStyle/>
          <a:p>
            <a:r>
              <a:rPr lang="en-US" sz="900" i="1" dirty="0">
                <a:latin typeface="+mn-lt"/>
              </a:rPr>
              <a:t>Source: ICE </a:t>
            </a:r>
            <a:r>
              <a:rPr lang="en-US" sz="900" i="1" dirty="0" err="1">
                <a:latin typeface="+mn-lt"/>
              </a:rPr>
              <a:t>BofAML</a:t>
            </a:r>
            <a:r>
              <a:rPr lang="en-US" sz="900" i="1" dirty="0">
                <a:latin typeface="+mn-lt"/>
              </a:rPr>
              <a:t> Indices</a:t>
            </a:r>
          </a:p>
        </p:txBody>
      </p:sp>
      <p:sp>
        <p:nvSpPr>
          <p:cNvPr id="4" name="TextBox 3">
            <a:extLst>
              <a:ext uri="{FF2B5EF4-FFF2-40B4-BE49-F238E27FC236}">
                <a16:creationId xmlns:a16="http://schemas.microsoft.com/office/drawing/2014/main" id="{089BAD8B-5B3C-42FA-B0C3-3FC3115429C2}"/>
              </a:ext>
            </a:extLst>
          </p:cNvPr>
          <p:cNvSpPr txBox="1"/>
          <p:nvPr/>
        </p:nvSpPr>
        <p:spPr>
          <a:xfrm>
            <a:off x="5658270" y="787400"/>
            <a:ext cx="1240596" cy="307777"/>
          </a:xfrm>
          <a:prstGeom prst="rect">
            <a:avLst/>
          </a:prstGeom>
          <a:noFill/>
        </p:spPr>
        <p:txBody>
          <a:bodyPr wrap="none" rtlCol="0">
            <a:spAutoFit/>
          </a:bodyPr>
          <a:lstStyle/>
          <a:p>
            <a:r>
              <a:rPr lang="en-US" sz="1400" b="1" dirty="0">
                <a:latin typeface="+mn-lt"/>
              </a:rPr>
              <a:t>Total Returns</a:t>
            </a:r>
          </a:p>
        </p:txBody>
      </p:sp>
    </p:spTree>
    <p:extLst>
      <p:ext uri="{BB962C8B-B14F-4D97-AF65-F5344CB8AC3E}">
        <p14:creationId xmlns:p14="http://schemas.microsoft.com/office/powerpoint/2010/main" val="3304539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71870" y="2893136"/>
            <a:ext cx="6879265" cy="518091"/>
          </a:xfrm>
          <a:prstGeom prst="rect">
            <a:avLst/>
          </a:prstGeom>
          <a:noFill/>
          <a:ln w="12700" cap="flat" cmpd="sng" algn="ctr">
            <a:noFill/>
            <a:prstDash val="solid"/>
            <a:round/>
            <a:headEnd type="none" w="med" len="med"/>
            <a:tailEnd type="none" w="med" len="med"/>
          </a:ln>
          <a:effectLst/>
        </p:spPr>
        <p:txBody>
          <a:bodyPr vert="horz" wrap="square" lIns="73660" tIns="73660" rIns="73660" bIns="73660" numCol="1" rtlCol="0" anchor="b" anchorCtr="0" compatLnSpc="1">
            <a:prstTxWarp prst="textNoShape">
              <a:avLst/>
            </a:prstTxWarp>
            <a:spAutoFit/>
          </a:bodyPr>
          <a:lstStyle>
            <a:defPPr>
              <a:defRPr lang="en-US"/>
            </a:defPPr>
            <a:lvl1pPr>
              <a:defRPr sz="1200" b="1">
                <a:solidFill>
                  <a:srgbClr val="0C5184"/>
                </a:solidFill>
                <a:latin typeface="Arial Narrow"/>
              </a:defRPr>
            </a:lvl1pPr>
          </a:lstStyle>
          <a:p>
            <a:pPr algn="ctr"/>
            <a:r>
              <a:rPr lang="en-US" sz="2400" dirty="0">
                <a:latin typeface="Century Gothic" panose="020B0502020202020204" pitchFamily="34" charset="0"/>
              </a:rPr>
              <a:t>  </a:t>
            </a:r>
          </a:p>
        </p:txBody>
      </p:sp>
      <p:sp>
        <p:nvSpPr>
          <p:cNvPr id="6" name="TextBox 5">
            <a:extLst>
              <a:ext uri="{FF2B5EF4-FFF2-40B4-BE49-F238E27FC236}">
                <a16:creationId xmlns:a16="http://schemas.microsoft.com/office/drawing/2014/main" id="{D30F9478-19E7-463E-BB93-F5B181779792}"/>
              </a:ext>
            </a:extLst>
          </p:cNvPr>
          <p:cNvSpPr txBox="1"/>
          <p:nvPr/>
        </p:nvSpPr>
        <p:spPr>
          <a:xfrm>
            <a:off x="1132367" y="1847010"/>
            <a:ext cx="6879265" cy="3411190"/>
          </a:xfrm>
          <a:prstGeom prst="rect">
            <a:avLst/>
          </a:prstGeom>
          <a:noFill/>
          <a:ln w="12700" cap="flat" cmpd="sng" algn="ctr">
            <a:noFill/>
            <a:prstDash val="solid"/>
            <a:round/>
            <a:headEnd type="none" w="med" len="med"/>
            <a:tailEnd type="none" w="med" len="med"/>
          </a:ln>
          <a:effectLst/>
        </p:spPr>
        <p:txBody>
          <a:bodyPr vert="horz" wrap="square" lIns="73660" tIns="73660" rIns="73660" bIns="73660" numCol="1" rtlCol="0" anchor="b" anchorCtr="0" compatLnSpc="1">
            <a:prstTxWarp prst="textNoShape">
              <a:avLst/>
            </a:prstTxWarp>
            <a:spAutoFit/>
          </a:bodyPr>
          <a:lstStyle>
            <a:defPPr>
              <a:defRPr lang="en-US"/>
            </a:defPPr>
            <a:lvl1pPr>
              <a:defRPr sz="1200" b="1">
                <a:solidFill>
                  <a:srgbClr val="0C5184"/>
                </a:solidFill>
                <a:latin typeface="Arial Narrow"/>
              </a:defRPr>
            </a:lvl1pPr>
          </a:lstStyle>
          <a:p>
            <a:r>
              <a:rPr lang="en-US" sz="1800" u="sng" dirty="0">
                <a:solidFill>
                  <a:schemeClr val="tx2"/>
                </a:solidFill>
                <a:latin typeface="+mj-lt"/>
              </a:rPr>
              <a:t>SHORT MATURITY FIXED INCOME INVESTING</a:t>
            </a:r>
          </a:p>
          <a:p>
            <a:r>
              <a:rPr lang="en-US" sz="1800" dirty="0">
                <a:solidFill>
                  <a:schemeClr val="tx2"/>
                </a:solidFill>
                <a:latin typeface="+mj-lt"/>
              </a:rPr>
              <a:t> </a:t>
            </a:r>
          </a:p>
          <a:p>
            <a:pPr marL="342900" lvl="0" indent="-342900">
              <a:buFont typeface="Wingdings" panose="05000000000000000000" pitchFamily="2" charset="2"/>
              <a:buChar char="§"/>
            </a:pPr>
            <a:r>
              <a:rPr lang="en-US" sz="1600" dirty="0">
                <a:solidFill>
                  <a:schemeClr val="tx2"/>
                </a:solidFill>
                <a:latin typeface="+mj-lt"/>
              </a:rPr>
              <a:t>Considerations for Investment of Cash &amp; Reserve Assets</a:t>
            </a:r>
          </a:p>
          <a:p>
            <a:pPr marL="753027" lvl="1" indent="-342900">
              <a:buFont typeface="Times New Roman" panose="02020603050405020304" pitchFamily="18" charset="0"/>
              <a:buChar char="‒"/>
            </a:pPr>
            <a:r>
              <a:rPr lang="en-US" sz="1600" dirty="0">
                <a:solidFill>
                  <a:schemeClr val="tx2"/>
                </a:solidFill>
                <a:latin typeface="+mj-lt"/>
              </a:rPr>
              <a:t>Relevant time horizon</a:t>
            </a:r>
          </a:p>
          <a:p>
            <a:pPr marL="753027" lvl="1" indent="-342900">
              <a:buFont typeface="Times New Roman" panose="02020603050405020304" pitchFamily="18" charset="0"/>
              <a:buChar char="‒"/>
            </a:pPr>
            <a:r>
              <a:rPr lang="en-US" sz="1600" dirty="0">
                <a:solidFill>
                  <a:schemeClr val="tx2"/>
                </a:solidFill>
                <a:latin typeface="Century Gothic"/>
              </a:rPr>
              <a:t>Risk Tolerance</a:t>
            </a:r>
          </a:p>
          <a:p>
            <a:pPr marL="753027" lvl="1" indent="-342900">
              <a:buFont typeface="Times New Roman" panose="02020603050405020304" pitchFamily="18" charset="0"/>
              <a:buChar char="‒"/>
            </a:pPr>
            <a:r>
              <a:rPr lang="en-US" sz="1600" dirty="0">
                <a:solidFill>
                  <a:schemeClr val="tx2"/>
                </a:solidFill>
                <a:latin typeface="+mj-lt"/>
              </a:rPr>
              <a:t>Return expectations</a:t>
            </a:r>
          </a:p>
          <a:p>
            <a:pPr marL="753027" lvl="1" indent="-342900">
              <a:buFont typeface="Times New Roman" panose="02020603050405020304" pitchFamily="18" charset="0"/>
              <a:buChar char="‒"/>
            </a:pPr>
            <a:endParaRPr lang="en-US" sz="1600" dirty="0">
              <a:solidFill>
                <a:schemeClr val="tx2"/>
              </a:solidFill>
              <a:latin typeface="+mj-lt"/>
            </a:endParaRPr>
          </a:p>
          <a:p>
            <a:pPr marL="342900" indent="-342900">
              <a:buFont typeface="Wingdings" panose="05000000000000000000" pitchFamily="2" charset="2"/>
              <a:buChar char="§"/>
            </a:pPr>
            <a:r>
              <a:rPr lang="en-US" sz="1600" dirty="0">
                <a:solidFill>
                  <a:schemeClr val="tx2"/>
                </a:solidFill>
                <a:latin typeface="+mj-lt"/>
              </a:rPr>
              <a:t>Market &amp; Economic Environment</a:t>
            </a:r>
          </a:p>
          <a:p>
            <a:pPr marL="753027" lvl="1" indent="-342900">
              <a:buFont typeface="Times New Roman" panose="02020603050405020304" pitchFamily="18" charset="0"/>
              <a:buChar char="‒"/>
            </a:pPr>
            <a:r>
              <a:rPr lang="en-US" sz="1600" dirty="0">
                <a:solidFill>
                  <a:schemeClr val="tx2"/>
                </a:solidFill>
                <a:latin typeface="+mj-lt"/>
              </a:rPr>
              <a:t>Challenges</a:t>
            </a:r>
          </a:p>
          <a:p>
            <a:pPr marL="753027" lvl="1" indent="-342900">
              <a:buFont typeface="Times New Roman" panose="02020603050405020304" pitchFamily="18" charset="0"/>
              <a:buChar char="‒"/>
            </a:pPr>
            <a:r>
              <a:rPr lang="en-US" sz="1600" dirty="0">
                <a:solidFill>
                  <a:schemeClr val="tx2"/>
                </a:solidFill>
                <a:latin typeface="+mj-lt"/>
              </a:rPr>
              <a:t>Influence of the Federal Reserve</a:t>
            </a:r>
          </a:p>
          <a:p>
            <a:pPr marL="753027" lvl="1" indent="-342900">
              <a:buFont typeface="Times New Roman" panose="02020603050405020304" pitchFamily="18" charset="0"/>
              <a:buChar char="‒"/>
            </a:pPr>
            <a:endParaRPr lang="en-US" sz="1600" dirty="0">
              <a:solidFill>
                <a:schemeClr val="tx2"/>
              </a:solidFill>
              <a:latin typeface="+mj-lt"/>
            </a:endParaRPr>
          </a:p>
          <a:p>
            <a:pPr marL="342900" lvl="0" indent="-342900">
              <a:buFont typeface="Wingdings" panose="05000000000000000000" pitchFamily="2" charset="2"/>
              <a:buChar char="§"/>
            </a:pPr>
            <a:r>
              <a:rPr lang="en-US" sz="1600" dirty="0">
                <a:solidFill>
                  <a:schemeClr val="tx2"/>
                </a:solidFill>
                <a:latin typeface="+mj-lt"/>
              </a:rPr>
              <a:t>Investment Opportunities &amp; Portfolio Management Strategy</a:t>
            </a:r>
          </a:p>
          <a:p>
            <a:r>
              <a:rPr lang="en-US" sz="1600" dirty="0">
                <a:solidFill>
                  <a:schemeClr val="tx2"/>
                </a:solidFill>
                <a:latin typeface="+mj-lt"/>
              </a:rPr>
              <a:t> </a:t>
            </a:r>
          </a:p>
        </p:txBody>
      </p:sp>
      <p:sp>
        <p:nvSpPr>
          <p:cNvPr id="7" name="Rectangle 6">
            <a:extLst>
              <a:ext uri="{FF2B5EF4-FFF2-40B4-BE49-F238E27FC236}">
                <a16:creationId xmlns:a16="http://schemas.microsoft.com/office/drawing/2014/main" id="{836ECBEC-B477-4C00-9171-6B9F594EB43C}"/>
              </a:ext>
            </a:extLst>
          </p:cNvPr>
          <p:cNvSpPr/>
          <p:nvPr/>
        </p:nvSpPr>
        <p:spPr bwMode="auto">
          <a:xfrm>
            <a:off x="0" y="652336"/>
            <a:ext cx="2887980" cy="169183"/>
          </a:xfrm>
          <a:prstGeom prst="rect">
            <a:avLst/>
          </a:prstGeom>
          <a:solidFill>
            <a:schemeClr val="tx2"/>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err="1">
              <a:ln>
                <a:noFill/>
              </a:ln>
              <a:solidFill>
                <a:schemeClr val="bg1"/>
              </a:solidFill>
              <a:effectLst/>
              <a:latin typeface="Century Gothic" panose="020B0502020202020204" pitchFamily="34" charset="0"/>
            </a:endParaRPr>
          </a:p>
        </p:txBody>
      </p:sp>
      <p:sp>
        <p:nvSpPr>
          <p:cNvPr id="8" name="Rectangle 7">
            <a:extLst>
              <a:ext uri="{FF2B5EF4-FFF2-40B4-BE49-F238E27FC236}">
                <a16:creationId xmlns:a16="http://schemas.microsoft.com/office/drawing/2014/main" id="{AA5DC795-5880-4A95-84FA-B38D9F19E60C}"/>
              </a:ext>
            </a:extLst>
          </p:cNvPr>
          <p:cNvSpPr/>
          <p:nvPr/>
        </p:nvSpPr>
        <p:spPr bwMode="auto">
          <a:xfrm>
            <a:off x="6256020" y="5653704"/>
            <a:ext cx="2887980" cy="169183"/>
          </a:xfrm>
          <a:prstGeom prst="rect">
            <a:avLst/>
          </a:prstGeom>
          <a:solidFill>
            <a:schemeClr val="tx2"/>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err="1">
              <a:ln>
                <a:noFill/>
              </a:ln>
              <a:solidFill>
                <a:schemeClr val="bg1"/>
              </a:solidFill>
              <a:effectLst/>
              <a:latin typeface="Century Gothic" panose="020B0502020202020204" pitchFamily="34" charset="0"/>
            </a:endParaRPr>
          </a:p>
        </p:txBody>
      </p:sp>
    </p:spTree>
    <p:extLst>
      <p:ext uri="{BB962C8B-B14F-4D97-AF65-F5344CB8AC3E}">
        <p14:creationId xmlns:p14="http://schemas.microsoft.com/office/powerpoint/2010/main" val="637466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p:nvPr>
            <p:extLst/>
          </p:nvPr>
        </p:nvGraphicFramePr>
        <p:xfrm>
          <a:off x="844731" y="1327547"/>
          <a:ext cx="7675293" cy="484683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4"/>
          </p:nvPr>
        </p:nvSpPr>
        <p:spPr/>
        <p:txBody>
          <a:bodyPr/>
          <a:lstStyle/>
          <a:p>
            <a:fld id="{EAFB3C29-4469-4ECE-A8ED-D40B5AD31533}" type="slidenum">
              <a:rPr lang="en-US" smtClean="0"/>
              <a:pPr/>
              <a:t>20</a:t>
            </a:fld>
            <a:endParaRPr lang="en-US" dirty="0"/>
          </a:p>
        </p:txBody>
      </p:sp>
      <p:cxnSp>
        <p:nvCxnSpPr>
          <p:cNvPr id="14" name="Straight Connector 13"/>
          <p:cNvCxnSpPr/>
          <p:nvPr/>
        </p:nvCxnSpPr>
        <p:spPr bwMode="auto">
          <a:xfrm>
            <a:off x="291413" y="1219459"/>
            <a:ext cx="8375786" cy="0"/>
          </a:xfrm>
          <a:prstGeom prst="line">
            <a:avLst/>
          </a:prstGeom>
          <a:solidFill>
            <a:schemeClr val="accent1"/>
          </a:solidFill>
          <a:ln w="12700" cap="flat" cmpd="sng" algn="ctr">
            <a:solidFill>
              <a:schemeClr val="tx2"/>
            </a:solidFill>
            <a:prstDash val="sysDot"/>
            <a:round/>
            <a:headEnd type="none" w="med" len="med"/>
            <a:tailEnd type="none" w="med" len="med"/>
          </a:ln>
          <a:effectLst/>
        </p:spPr>
      </p:cxnSp>
      <p:sp>
        <p:nvSpPr>
          <p:cNvPr id="15" name="Rectangle 14"/>
          <p:cNvSpPr/>
          <p:nvPr/>
        </p:nvSpPr>
        <p:spPr>
          <a:xfrm>
            <a:off x="254829" y="942459"/>
            <a:ext cx="8188920" cy="307777"/>
          </a:xfrm>
          <a:prstGeom prst="rect">
            <a:avLst/>
          </a:prstGeom>
        </p:spPr>
        <p:txBody>
          <a:bodyPr wrap="square">
            <a:spAutoFit/>
          </a:bodyPr>
          <a:lstStyle/>
          <a:p>
            <a:pPr>
              <a:defRPr sz="1800" b="1" i="0" u="none" strike="noStrike" kern="1200" baseline="0">
                <a:solidFill>
                  <a:prstClr val="black"/>
                </a:solidFill>
                <a:latin typeface="Arial" panose="020B0604020202020204" pitchFamily="34" charset="0"/>
                <a:ea typeface="+mn-ea"/>
                <a:cs typeface="Arial" panose="020B0604020202020204" pitchFamily="34" charset="0"/>
              </a:defRPr>
            </a:pPr>
            <a:r>
              <a:rPr lang="en-US" sz="1400" dirty="0">
                <a:solidFill>
                  <a:schemeClr val="tx2"/>
                </a:solidFill>
                <a:latin typeface="+mj-lt"/>
              </a:rPr>
              <a:t>1-3 Yr. Corporate yields are below 3% for the first time since the beginning of 2018</a:t>
            </a:r>
          </a:p>
        </p:txBody>
      </p:sp>
      <p:sp>
        <p:nvSpPr>
          <p:cNvPr id="18" name="Rectangle 17"/>
          <p:cNvSpPr/>
          <p:nvPr/>
        </p:nvSpPr>
        <p:spPr>
          <a:xfrm>
            <a:off x="433753" y="6364955"/>
            <a:ext cx="6742109" cy="230832"/>
          </a:xfrm>
          <a:prstGeom prst="rect">
            <a:avLst/>
          </a:prstGeom>
        </p:spPr>
        <p:txBody>
          <a:bodyPr wrap="square">
            <a:spAutoFit/>
          </a:bodyPr>
          <a:lstStyle/>
          <a:p>
            <a:r>
              <a:rPr lang="en-US" sz="900" i="1" dirty="0">
                <a:latin typeface="+mn-lt"/>
              </a:rPr>
              <a:t>Source: Payden &amp; Rygel, ICE BofAML 1-3 Year U.S. Corporate Index as of June 30, 2019</a:t>
            </a:r>
          </a:p>
        </p:txBody>
      </p:sp>
      <p:graphicFrame>
        <p:nvGraphicFramePr>
          <p:cNvPr id="9" name="Table 8">
            <a:extLst>
              <a:ext uri="{FF2B5EF4-FFF2-40B4-BE49-F238E27FC236}">
                <a16:creationId xmlns:a16="http://schemas.microsoft.com/office/drawing/2014/main" id="{F4D42636-E417-4455-AEBE-6E7D8C8213F7}"/>
              </a:ext>
            </a:extLst>
          </p:cNvPr>
          <p:cNvGraphicFramePr>
            <a:graphicFrameLocks noGrp="1"/>
          </p:cNvGraphicFramePr>
          <p:nvPr>
            <p:extLst>
              <p:ext uri="{D42A27DB-BD31-4B8C-83A1-F6EECF244321}">
                <p14:modId xmlns:p14="http://schemas.microsoft.com/office/powerpoint/2010/main" val="137271575"/>
              </p:ext>
            </p:extLst>
          </p:nvPr>
        </p:nvGraphicFramePr>
        <p:xfrm>
          <a:off x="2776192" y="4389155"/>
          <a:ext cx="4305300" cy="929640"/>
        </p:xfrm>
        <a:graphic>
          <a:graphicData uri="http://schemas.openxmlformats.org/drawingml/2006/table">
            <a:tbl>
              <a:tblPr firstRow="1" bandRow="1">
                <a:tableStyleId>{5C22544A-7EE6-4342-B048-85BDC9FD1C3A}</a:tableStyleId>
              </a:tblPr>
              <a:tblGrid>
                <a:gridCol w="1287780">
                  <a:extLst>
                    <a:ext uri="{9D8B030D-6E8A-4147-A177-3AD203B41FA5}">
                      <a16:colId xmlns:a16="http://schemas.microsoft.com/office/drawing/2014/main" val="2292192718"/>
                    </a:ext>
                  </a:extLst>
                </a:gridCol>
                <a:gridCol w="1005840">
                  <a:extLst>
                    <a:ext uri="{9D8B030D-6E8A-4147-A177-3AD203B41FA5}">
                      <a16:colId xmlns:a16="http://schemas.microsoft.com/office/drawing/2014/main" val="3210252590"/>
                    </a:ext>
                  </a:extLst>
                </a:gridCol>
                <a:gridCol w="1005840">
                  <a:extLst>
                    <a:ext uri="{9D8B030D-6E8A-4147-A177-3AD203B41FA5}">
                      <a16:colId xmlns:a16="http://schemas.microsoft.com/office/drawing/2014/main" val="1129971831"/>
                    </a:ext>
                  </a:extLst>
                </a:gridCol>
                <a:gridCol w="1005840">
                  <a:extLst>
                    <a:ext uri="{9D8B030D-6E8A-4147-A177-3AD203B41FA5}">
                      <a16:colId xmlns:a16="http://schemas.microsoft.com/office/drawing/2014/main" val="24273546"/>
                    </a:ext>
                  </a:extLst>
                </a:gridCol>
              </a:tblGrid>
              <a:tr h="182880">
                <a:tc>
                  <a:txBody>
                    <a:bodyPr/>
                    <a:lstStyle/>
                    <a:p>
                      <a:pPr algn="l"/>
                      <a:endParaRPr lang="en-US" sz="1100" dirty="0"/>
                    </a:p>
                  </a:txBody>
                  <a:tcPr anchor="ctr">
                    <a:solidFill>
                      <a:schemeClr val="tx2"/>
                    </a:solidFill>
                  </a:tcPr>
                </a:tc>
                <a:tc>
                  <a:txBody>
                    <a:bodyPr/>
                    <a:lstStyle/>
                    <a:p>
                      <a:pPr algn="ctr"/>
                      <a:r>
                        <a:rPr lang="en-US" sz="1050" dirty="0">
                          <a:latin typeface="+mj-lt"/>
                        </a:rPr>
                        <a:t>6/30/2019</a:t>
                      </a:r>
                    </a:p>
                  </a:txBody>
                  <a:tcPr anchor="ctr">
                    <a:solidFill>
                      <a:schemeClr val="tx2"/>
                    </a:solidFill>
                  </a:tcPr>
                </a:tc>
                <a:tc>
                  <a:txBody>
                    <a:bodyPr/>
                    <a:lstStyle/>
                    <a:p>
                      <a:pPr algn="ctr"/>
                      <a:r>
                        <a:rPr lang="en-US" sz="1050" dirty="0">
                          <a:latin typeface="+mj-lt"/>
                        </a:rPr>
                        <a:t>YTD </a:t>
                      </a:r>
                    </a:p>
                    <a:p>
                      <a:pPr algn="ctr"/>
                      <a:r>
                        <a:rPr lang="en-US" sz="1050" dirty="0">
                          <a:latin typeface="+mj-lt"/>
                        </a:rPr>
                        <a:t>Change</a:t>
                      </a:r>
                    </a:p>
                  </a:txBody>
                  <a:tcPr anchor="ctr">
                    <a:solidFill>
                      <a:schemeClr val="tx2"/>
                    </a:solidFill>
                  </a:tcPr>
                </a:tc>
                <a:tc>
                  <a:txBody>
                    <a:bodyPr/>
                    <a:lstStyle/>
                    <a:p>
                      <a:pPr algn="ctr"/>
                      <a:r>
                        <a:rPr lang="en-US" sz="1050" dirty="0">
                          <a:latin typeface="+mj-lt"/>
                        </a:rPr>
                        <a:t>2018 Change</a:t>
                      </a:r>
                    </a:p>
                  </a:txBody>
                  <a:tcPr anchor="ctr">
                    <a:solidFill>
                      <a:schemeClr val="tx2"/>
                    </a:solidFill>
                  </a:tcPr>
                </a:tc>
                <a:extLst>
                  <a:ext uri="{0D108BD9-81ED-4DB2-BD59-A6C34878D82A}">
                    <a16:rowId xmlns:a16="http://schemas.microsoft.com/office/drawing/2014/main" val="3168928171"/>
                  </a:ext>
                </a:extLst>
              </a:tr>
              <a:tr h="182880">
                <a:tc>
                  <a:txBody>
                    <a:bodyPr/>
                    <a:lstStyle/>
                    <a:p>
                      <a:pPr algn="l"/>
                      <a:r>
                        <a:rPr lang="en-US" sz="1100" dirty="0"/>
                        <a:t>Yield to Worst (%)</a:t>
                      </a:r>
                    </a:p>
                  </a:txBody>
                  <a:tcPr anchor="ctr">
                    <a:solidFill>
                      <a:schemeClr val="accent1">
                        <a:lumMod val="40000"/>
                        <a:lumOff val="60000"/>
                      </a:schemeClr>
                    </a:solidFill>
                  </a:tcPr>
                </a:tc>
                <a:tc>
                  <a:txBody>
                    <a:bodyPr/>
                    <a:lstStyle/>
                    <a:p>
                      <a:pPr algn="ctr"/>
                      <a:r>
                        <a:rPr lang="en-US" sz="1100" dirty="0"/>
                        <a:t>2.46%</a:t>
                      </a:r>
                    </a:p>
                  </a:txBody>
                  <a:tcPr anchor="ctr">
                    <a:solidFill>
                      <a:schemeClr val="accent1">
                        <a:lumMod val="40000"/>
                        <a:lumOff val="60000"/>
                      </a:schemeClr>
                    </a:solidFill>
                  </a:tcPr>
                </a:tc>
                <a:tc>
                  <a:txBody>
                    <a:bodyPr/>
                    <a:lstStyle/>
                    <a:p>
                      <a:pPr algn="ctr"/>
                      <a:r>
                        <a:rPr lang="en-US" sz="1100" dirty="0"/>
                        <a:t>-0.98%</a:t>
                      </a:r>
                    </a:p>
                  </a:txBody>
                  <a:tcPr anchor="ctr">
                    <a:solidFill>
                      <a:schemeClr val="accent1">
                        <a:lumMod val="40000"/>
                        <a:lumOff val="60000"/>
                      </a:schemeClr>
                    </a:solidFill>
                  </a:tcPr>
                </a:tc>
                <a:tc>
                  <a:txBody>
                    <a:bodyPr/>
                    <a:lstStyle/>
                    <a:p>
                      <a:pPr algn="ctr"/>
                      <a:r>
                        <a:rPr lang="en-US" sz="1100" dirty="0"/>
                        <a:t>+1.04%</a:t>
                      </a:r>
                    </a:p>
                  </a:txBody>
                  <a:tcPr anchor="ctr">
                    <a:solidFill>
                      <a:schemeClr val="accent1">
                        <a:lumMod val="40000"/>
                        <a:lumOff val="60000"/>
                      </a:schemeClr>
                    </a:solidFill>
                  </a:tcPr>
                </a:tc>
                <a:extLst>
                  <a:ext uri="{0D108BD9-81ED-4DB2-BD59-A6C34878D82A}">
                    <a16:rowId xmlns:a16="http://schemas.microsoft.com/office/drawing/2014/main" val="746929400"/>
                  </a:ext>
                </a:extLst>
              </a:tr>
              <a:tr h="182880">
                <a:tc>
                  <a:txBody>
                    <a:bodyPr/>
                    <a:lstStyle/>
                    <a:p>
                      <a:pPr algn="l"/>
                      <a:r>
                        <a:rPr lang="en-US" sz="1100" dirty="0"/>
                        <a:t>OAS (bps)</a:t>
                      </a:r>
                    </a:p>
                  </a:txBody>
                  <a:tcPr anchor="ctr">
                    <a:solidFill>
                      <a:schemeClr val="accent1">
                        <a:lumMod val="20000"/>
                        <a:lumOff val="80000"/>
                      </a:schemeClr>
                    </a:solidFill>
                  </a:tcPr>
                </a:tc>
                <a:tc>
                  <a:txBody>
                    <a:bodyPr/>
                    <a:lstStyle/>
                    <a:p>
                      <a:pPr algn="ctr"/>
                      <a:r>
                        <a:rPr lang="en-US" sz="1100" dirty="0"/>
                        <a:t>67</a:t>
                      </a:r>
                    </a:p>
                  </a:txBody>
                  <a:tcPr anchor="ctr">
                    <a:solidFill>
                      <a:schemeClr val="accent1">
                        <a:lumMod val="20000"/>
                        <a:lumOff val="80000"/>
                      </a:schemeClr>
                    </a:solidFill>
                  </a:tcPr>
                </a:tc>
                <a:tc>
                  <a:txBody>
                    <a:bodyPr/>
                    <a:lstStyle/>
                    <a:p>
                      <a:pPr algn="ctr"/>
                      <a:r>
                        <a:rPr lang="en-US" sz="1100" dirty="0"/>
                        <a:t>-26</a:t>
                      </a:r>
                    </a:p>
                  </a:txBody>
                  <a:tcPr anchor="ctr">
                    <a:solidFill>
                      <a:schemeClr val="accent1">
                        <a:lumMod val="20000"/>
                        <a:lumOff val="80000"/>
                      </a:schemeClr>
                    </a:solidFill>
                  </a:tcPr>
                </a:tc>
                <a:tc>
                  <a:txBody>
                    <a:bodyPr/>
                    <a:lstStyle/>
                    <a:p>
                      <a:pPr algn="ctr"/>
                      <a:r>
                        <a:rPr lang="en-US" sz="1100" dirty="0"/>
                        <a:t>+41</a:t>
                      </a:r>
                    </a:p>
                  </a:txBody>
                  <a:tcPr anchor="ctr">
                    <a:solidFill>
                      <a:schemeClr val="accent1">
                        <a:lumMod val="20000"/>
                        <a:lumOff val="80000"/>
                      </a:schemeClr>
                    </a:solidFill>
                  </a:tcPr>
                </a:tc>
                <a:extLst>
                  <a:ext uri="{0D108BD9-81ED-4DB2-BD59-A6C34878D82A}">
                    <a16:rowId xmlns:a16="http://schemas.microsoft.com/office/drawing/2014/main" val="2169942768"/>
                  </a:ext>
                </a:extLst>
              </a:tr>
            </a:tbl>
          </a:graphicData>
        </a:graphic>
      </p:graphicFrame>
      <p:sp>
        <p:nvSpPr>
          <p:cNvPr id="5" name="Title 4">
            <a:extLst>
              <a:ext uri="{FF2B5EF4-FFF2-40B4-BE49-F238E27FC236}">
                <a16:creationId xmlns:a16="http://schemas.microsoft.com/office/drawing/2014/main" id="{630AB336-FAB4-4ECE-B9F1-5CF1902A50B1}"/>
              </a:ext>
            </a:extLst>
          </p:cNvPr>
          <p:cNvSpPr>
            <a:spLocks noGrp="1"/>
          </p:cNvSpPr>
          <p:nvPr>
            <p:ph type="title"/>
          </p:nvPr>
        </p:nvSpPr>
        <p:spPr/>
        <p:txBody>
          <a:bodyPr/>
          <a:lstStyle/>
          <a:p>
            <a:r>
              <a:rPr lang="en-US" dirty="0"/>
              <a:t>Front-End Investment Grade Corporate Spreads</a:t>
            </a:r>
            <a:br>
              <a:rPr lang="en-US" dirty="0"/>
            </a:br>
            <a:r>
              <a:rPr lang="en-US" dirty="0"/>
              <a:t>Modestly Wider During Q2, 26bps Tighter YTD 2019</a:t>
            </a:r>
          </a:p>
        </p:txBody>
      </p:sp>
    </p:spTree>
    <p:extLst>
      <p:ext uri="{BB962C8B-B14F-4D97-AF65-F5344CB8AC3E}">
        <p14:creationId xmlns:p14="http://schemas.microsoft.com/office/powerpoint/2010/main" val="2026961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209718-A63D-4A2C-ACB3-7A92933795BF}"/>
              </a:ext>
            </a:extLst>
          </p:cNvPr>
          <p:cNvSpPr>
            <a:spLocks noGrp="1"/>
          </p:cNvSpPr>
          <p:nvPr>
            <p:ph type="sldNum" sz="quarter" idx="4"/>
          </p:nvPr>
        </p:nvSpPr>
        <p:spPr/>
        <p:txBody>
          <a:bodyPr/>
          <a:lstStyle/>
          <a:p>
            <a:fld id="{EAFB3C29-4469-4ECE-A8ED-D40B5AD31533}" type="slidenum">
              <a:rPr lang="en-US" smtClean="0"/>
              <a:pPr/>
              <a:t>21</a:t>
            </a:fld>
            <a:endParaRPr lang="en-US" dirty="0"/>
          </a:p>
        </p:txBody>
      </p:sp>
      <p:sp>
        <p:nvSpPr>
          <p:cNvPr id="2" name="Title 1">
            <a:extLst>
              <a:ext uri="{FF2B5EF4-FFF2-40B4-BE49-F238E27FC236}">
                <a16:creationId xmlns:a16="http://schemas.microsoft.com/office/drawing/2014/main" id="{40084298-C40D-4AF4-B66A-0CEF6AA65A61}"/>
              </a:ext>
            </a:extLst>
          </p:cNvPr>
          <p:cNvSpPr>
            <a:spLocks noGrp="1"/>
          </p:cNvSpPr>
          <p:nvPr>
            <p:ph type="title"/>
          </p:nvPr>
        </p:nvSpPr>
        <p:spPr/>
        <p:txBody>
          <a:bodyPr/>
          <a:lstStyle/>
          <a:p>
            <a:r>
              <a:rPr lang="en-US" dirty="0"/>
              <a:t>Front End Credit Spreads Are Once Again Below Their 5-Year Average</a:t>
            </a:r>
          </a:p>
        </p:txBody>
      </p:sp>
      <p:sp>
        <p:nvSpPr>
          <p:cNvPr id="4" name="Rectangle 3">
            <a:extLst>
              <a:ext uri="{FF2B5EF4-FFF2-40B4-BE49-F238E27FC236}">
                <a16:creationId xmlns:a16="http://schemas.microsoft.com/office/drawing/2014/main" id="{5F0E318A-6CA4-4CBA-80DC-358234E282BF}"/>
              </a:ext>
            </a:extLst>
          </p:cNvPr>
          <p:cNvSpPr/>
          <p:nvPr/>
        </p:nvSpPr>
        <p:spPr bwMode="auto">
          <a:xfrm>
            <a:off x="240172" y="1043563"/>
            <a:ext cx="4114800" cy="702756"/>
          </a:xfrm>
          <a:prstGeom prst="rect">
            <a:avLst/>
          </a:prstGeom>
          <a:noFill/>
          <a:ln w="12700" cap="flat" cmpd="sng" algn="ctr">
            <a:noFill/>
            <a:prstDash val="solid"/>
            <a:round/>
            <a:headEnd type="none" w="med" len="med"/>
            <a:tailEnd type="none" w="med" len="med"/>
          </a:ln>
          <a:effectLst/>
        </p:spPr>
        <p:txBody>
          <a:bodyPr vert="horz" wrap="square" lIns="73660" tIns="73660" rIns="73660" bIns="73660" numCol="1" rtlCol="0" anchor="b"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lang="en-US" sz="1200" b="1" dirty="0">
                <a:solidFill>
                  <a:schemeClr val="tx2"/>
                </a:solidFill>
                <a:latin typeface="Century Gothic" panose="020B0502020202020204" pitchFamily="34" charset="0"/>
              </a:rPr>
              <a:t>For your credit opportunity set, risk premiums are back below their 5-year average as of March 2019 after finishing 2018 higher</a:t>
            </a:r>
            <a:endParaRPr kumimoji="0" lang="en-US" sz="1200" b="1" strike="noStrike" cap="none" normalizeH="0" baseline="0" dirty="0">
              <a:ln>
                <a:noFill/>
              </a:ln>
              <a:solidFill>
                <a:schemeClr val="tx2"/>
              </a:solidFill>
              <a:effectLst/>
              <a:latin typeface="Century Gothic" panose="020B0502020202020204" pitchFamily="34" charset="0"/>
            </a:endParaRPr>
          </a:p>
        </p:txBody>
      </p:sp>
      <p:sp>
        <p:nvSpPr>
          <p:cNvPr id="5" name="Rectangle 4">
            <a:extLst>
              <a:ext uri="{FF2B5EF4-FFF2-40B4-BE49-F238E27FC236}">
                <a16:creationId xmlns:a16="http://schemas.microsoft.com/office/drawing/2014/main" id="{0A8B3DBA-1F45-4C4A-971A-559EBFE7DAB5}"/>
              </a:ext>
            </a:extLst>
          </p:cNvPr>
          <p:cNvSpPr/>
          <p:nvPr/>
        </p:nvSpPr>
        <p:spPr bwMode="auto">
          <a:xfrm>
            <a:off x="4792948" y="1228228"/>
            <a:ext cx="4114800" cy="518091"/>
          </a:xfrm>
          <a:prstGeom prst="rect">
            <a:avLst/>
          </a:prstGeom>
          <a:noFill/>
          <a:ln w="12700" cap="flat" cmpd="sng" algn="ctr">
            <a:noFill/>
            <a:prstDash val="solid"/>
            <a:round/>
            <a:headEnd type="none" w="med" len="med"/>
            <a:tailEnd type="none" w="med" len="med"/>
          </a:ln>
          <a:effectLst/>
        </p:spPr>
        <p:txBody>
          <a:bodyPr vert="horz" wrap="square" lIns="73660" tIns="73660" rIns="73660" bIns="73660" numCol="1" rtlCol="0" anchor="b" anchorCtr="0" compatLnSpc="1">
            <a:prstTxWarp prst="textNoShape">
              <a:avLst/>
            </a:prstTxWarp>
            <a:spAutoFit/>
          </a:bodyPr>
          <a:lstStyle/>
          <a:p>
            <a:r>
              <a:rPr lang="en-US" sz="1200" b="1" dirty="0">
                <a:solidFill>
                  <a:schemeClr val="tx2"/>
                </a:solidFill>
                <a:latin typeface="Century Gothic" panose="020B0502020202020204" pitchFamily="34" charset="0"/>
              </a:rPr>
              <a:t>While the Treasury yield curve is flat, credit curves for investment grade corporates have some steepness</a:t>
            </a:r>
          </a:p>
        </p:txBody>
      </p:sp>
      <p:cxnSp>
        <p:nvCxnSpPr>
          <p:cNvPr id="6" name="Straight Connector 5">
            <a:extLst>
              <a:ext uri="{FF2B5EF4-FFF2-40B4-BE49-F238E27FC236}">
                <a16:creationId xmlns:a16="http://schemas.microsoft.com/office/drawing/2014/main" id="{6B0F892C-172A-4B4C-B51A-FA9D87263D7D}"/>
              </a:ext>
            </a:extLst>
          </p:cNvPr>
          <p:cNvCxnSpPr/>
          <p:nvPr/>
        </p:nvCxnSpPr>
        <p:spPr bwMode="auto">
          <a:xfrm flipV="1">
            <a:off x="240172" y="1708910"/>
            <a:ext cx="4114800" cy="1"/>
          </a:xfrm>
          <a:prstGeom prst="line">
            <a:avLst/>
          </a:prstGeom>
          <a:solidFill>
            <a:schemeClr val="accent1"/>
          </a:solidFill>
          <a:ln w="12700" cap="flat" cmpd="sng" algn="ctr">
            <a:solidFill>
              <a:schemeClr val="tx2"/>
            </a:solidFill>
            <a:prstDash val="sysDot"/>
            <a:round/>
            <a:headEnd type="none" w="med" len="med"/>
            <a:tailEnd type="none" w="med" len="med"/>
          </a:ln>
          <a:effectLst/>
        </p:spPr>
      </p:cxnSp>
      <p:cxnSp>
        <p:nvCxnSpPr>
          <p:cNvPr id="7" name="Straight Connector 6">
            <a:extLst>
              <a:ext uri="{FF2B5EF4-FFF2-40B4-BE49-F238E27FC236}">
                <a16:creationId xmlns:a16="http://schemas.microsoft.com/office/drawing/2014/main" id="{29ABBB77-E8C6-40D7-B9BF-650A7A8B0479}"/>
              </a:ext>
            </a:extLst>
          </p:cNvPr>
          <p:cNvCxnSpPr/>
          <p:nvPr/>
        </p:nvCxnSpPr>
        <p:spPr bwMode="auto">
          <a:xfrm flipV="1">
            <a:off x="4792948" y="1708910"/>
            <a:ext cx="4114800" cy="1"/>
          </a:xfrm>
          <a:prstGeom prst="line">
            <a:avLst/>
          </a:prstGeom>
          <a:solidFill>
            <a:schemeClr val="accent1"/>
          </a:solidFill>
          <a:ln w="12700" cap="flat" cmpd="sng" algn="ctr">
            <a:solidFill>
              <a:schemeClr val="tx2"/>
            </a:solidFill>
            <a:prstDash val="sysDot"/>
            <a:round/>
            <a:headEnd type="none" w="med" len="med"/>
            <a:tailEnd type="none" w="med" len="med"/>
          </a:ln>
          <a:effectLst/>
        </p:spPr>
      </p:cxnSp>
      <p:graphicFrame>
        <p:nvGraphicFramePr>
          <p:cNvPr id="8" name="Chart 7">
            <a:extLst>
              <a:ext uri="{FF2B5EF4-FFF2-40B4-BE49-F238E27FC236}">
                <a16:creationId xmlns:a16="http://schemas.microsoft.com/office/drawing/2014/main" id="{D1AABFCE-BC6B-47CB-BD3F-97275EED7DB1}"/>
              </a:ext>
            </a:extLst>
          </p:cNvPr>
          <p:cNvGraphicFramePr/>
          <p:nvPr>
            <p:extLst/>
          </p:nvPr>
        </p:nvGraphicFramePr>
        <p:xfrm>
          <a:off x="237871" y="1835795"/>
          <a:ext cx="4133088" cy="397282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08569FC-F157-4F04-8A12-2236CA09E517}"/>
              </a:ext>
            </a:extLst>
          </p:cNvPr>
          <p:cNvSpPr txBox="1"/>
          <p:nvPr/>
        </p:nvSpPr>
        <p:spPr>
          <a:xfrm>
            <a:off x="360479" y="5873548"/>
            <a:ext cx="3994493" cy="369330"/>
          </a:xfrm>
          <a:prstGeom prst="rect">
            <a:avLst/>
          </a:prstGeom>
          <a:noFill/>
        </p:spPr>
        <p:txBody>
          <a:bodyPr vert="horz" wrap="square" lIns="45719" tIns="45719" rIns="45719" bIns="45719" rtlCol="0">
            <a:spAutoFit/>
          </a:bodyPr>
          <a:lstStyle/>
          <a:p>
            <a:r>
              <a:rPr lang="en-US" sz="900" i="1" dirty="0">
                <a:latin typeface="+mn-lt"/>
              </a:rPr>
              <a:t>Source: ICE </a:t>
            </a:r>
            <a:r>
              <a:rPr lang="en-US" sz="900" i="1" dirty="0" err="1">
                <a:latin typeface="+mn-lt"/>
              </a:rPr>
              <a:t>BofAML</a:t>
            </a:r>
            <a:r>
              <a:rPr lang="en-US" sz="900" i="1" dirty="0">
                <a:latin typeface="+mn-lt"/>
              </a:rPr>
              <a:t> 1-5 Year index data. Government OAS. Trailing 5 year data as of 6/30/2019</a:t>
            </a:r>
          </a:p>
        </p:txBody>
      </p:sp>
      <p:graphicFrame>
        <p:nvGraphicFramePr>
          <p:cNvPr id="10" name="Chart 9">
            <a:extLst>
              <a:ext uri="{FF2B5EF4-FFF2-40B4-BE49-F238E27FC236}">
                <a16:creationId xmlns:a16="http://schemas.microsoft.com/office/drawing/2014/main" id="{3A176BAE-C92A-4FCF-8D8A-2A711A369F06}"/>
              </a:ext>
            </a:extLst>
          </p:cNvPr>
          <p:cNvGraphicFramePr/>
          <p:nvPr>
            <p:extLst/>
          </p:nvPr>
        </p:nvGraphicFramePr>
        <p:xfrm>
          <a:off x="4788686" y="1835794"/>
          <a:ext cx="4133088" cy="4070016"/>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923ACC11-F43B-4F88-933F-A91FE7170409}"/>
              </a:ext>
            </a:extLst>
          </p:cNvPr>
          <p:cNvSpPr txBox="1"/>
          <p:nvPr/>
        </p:nvSpPr>
        <p:spPr>
          <a:xfrm>
            <a:off x="4890974" y="5882261"/>
            <a:ext cx="4114800" cy="369332"/>
          </a:xfrm>
          <a:prstGeom prst="rect">
            <a:avLst/>
          </a:prstGeom>
          <a:noFill/>
        </p:spPr>
        <p:txBody>
          <a:bodyPr wrap="square" rtlCol="0">
            <a:spAutoFit/>
          </a:bodyPr>
          <a:lstStyle/>
          <a:p>
            <a:r>
              <a:rPr lang="en-US" sz="900" i="1" dirty="0">
                <a:latin typeface="+mn-lt"/>
              </a:rPr>
              <a:t>Source: Barclays Point Average OAS, Investment Grade Corporates June 30, 2019</a:t>
            </a:r>
          </a:p>
          <a:p>
            <a:endParaRPr lang="en-US" sz="900" i="1" dirty="0">
              <a:latin typeface="+mn-lt"/>
            </a:endParaRPr>
          </a:p>
        </p:txBody>
      </p:sp>
    </p:spTree>
    <p:extLst>
      <p:ext uri="{BB962C8B-B14F-4D97-AF65-F5344CB8AC3E}">
        <p14:creationId xmlns:p14="http://schemas.microsoft.com/office/powerpoint/2010/main" val="2027597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DD2E9-B34C-466A-8972-FDF284A3B7DC}"/>
              </a:ext>
            </a:extLst>
          </p:cNvPr>
          <p:cNvSpPr>
            <a:spLocks noGrp="1"/>
          </p:cNvSpPr>
          <p:nvPr>
            <p:ph type="ctrTitle"/>
          </p:nvPr>
        </p:nvSpPr>
        <p:spPr>
          <a:xfrm>
            <a:off x="1645066" y="3469326"/>
            <a:ext cx="5853869" cy="513712"/>
          </a:xfrm>
        </p:spPr>
        <p:txBody>
          <a:bodyPr/>
          <a:lstStyle/>
          <a:p>
            <a:pPr marL="163513" indent="-163513"/>
            <a:r>
              <a:rPr lang="en-US" dirty="0"/>
              <a:t>Economic Environment</a:t>
            </a:r>
          </a:p>
        </p:txBody>
      </p:sp>
    </p:spTree>
    <p:extLst>
      <p:ext uri="{BB962C8B-B14F-4D97-AF65-F5344CB8AC3E}">
        <p14:creationId xmlns:p14="http://schemas.microsoft.com/office/powerpoint/2010/main" val="2050182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AFB3C29-4469-4ECE-A8ED-D40B5AD31533}" type="slidenum">
              <a:rPr lang="en-US" smtClean="0"/>
              <a:pPr/>
              <a:t>23</a:t>
            </a:fld>
            <a:endParaRPr lang="en-US" dirty="0"/>
          </a:p>
        </p:txBody>
      </p:sp>
      <p:sp>
        <p:nvSpPr>
          <p:cNvPr id="3" name="Title 2"/>
          <p:cNvSpPr>
            <a:spLocks noGrp="1"/>
          </p:cNvSpPr>
          <p:nvPr>
            <p:ph type="title"/>
          </p:nvPr>
        </p:nvSpPr>
        <p:spPr/>
        <p:txBody>
          <a:bodyPr/>
          <a:lstStyle/>
          <a:p>
            <a:r>
              <a:rPr lang="en-US" dirty="0"/>
              <a:t>Our Economic Outlook In 5 Bullets</a:t>
            </a:r>
          </a:p>
        </p:txBody>
      </p:sp>
      <p:sp>
        <p:nvSpPr>
          <p:cNvPr id="17" name="Rectangle 16">
            <a:extLst>
              <a:ext uri="{FF2B5EF4-FFF2-40B4-BE49-F238E27FC236}">
                <a16:creationId xmlns:a16="http://schemas.microsoft.com/office/drawing/2014/main" id="{D9EFCC30-F480-4882-81E9-4D7FF1571790}"/>
              </a:ext>
            </a:extLst>
          </p:cNvPr>
          <p:cNvSpPr/>
          <p:nvPr/>
        </p:nvSpPr>
        <p:spPr>
          <a:xfrm>
            <a:off x="1017612" y="1407173"/>
            <a:ext cx="7425744" cy="3970318"/>
          </a:xfrm>
          <a:prstGeom prst="rect">
            <a:avLst/>
          </a:prstGeom>
        </p:spPr>
        <p:txBody>
          <a:bodyPr wrap="square">
            <a:spAutoFit/>
          </a:bodyPr>
          <a:lstStyle/>
          <a:p>
            <a:pPr marL="285750" indent="-285750" algn="just">
              <a:buClr>
                <a:schemeClr val="tx2"/>
              </a:buClr>
              <a:buSzPct val="120000"/>
              <a:buFont typeface="Wingdings" panose="05000000000000000000" pitchFamily="2" charset="2"/>
              <a:buChar char="§"/>
            </a:pPr>
            <a:r>
              <a:rPr lang="en-US" sz="1800" dirty="0">
                <a:latin typeface="+mn-lt"/>
                <a:cs typeface="Arial" panose="020B0604020202020204" pitchFamily="34" charset="0"/>
              </a:rPr>
              <a:t>Is a recession likely in 2019? A key indicator says the risk over the next 12 months is “high,” other indicators suggest a downturn is not imminent.</a:t>
            </a:r>
          </a:p>
          <a:p>
            <a:pPr algn="just">
              <a:buClr>
                <a:schemeClr val="tx2"/>
              </a:buClr>
              <a:buSzPct val="120000"/>
            </a:pPr>
            <a:endParaRPr lang="en-US" sz="1800" dirty="0">
              <a:solidFill>
                <a:srgbClr val="000000"/>
              </a:solidFill>
              <a:latin typeface="+mn-lt"/>
              <a:cs typeface="Arial" panose="020B0604020202020204" pitchFamily="34" charset="0"/>
            </a:endParaRPr>
          </a:p>
          <a:p>
            <a:pPr marL="285750" indent="-285750" algn="just">
              <a:buClr>
                <a:schemeClr val="tx2"/>
              </a:buClr>
              <a:buSzPct val="120000"/>
              <a:buFont typeface="Wingdings" panose="05000000000000000000" pitchFamily="2" charset="2"/>
              <a:buChar char="§"/>
            </a:pPr>
            <a:r>
              <a:rPr lang="en-US" sz="1800" dirty="0">
                <a:solidFill>
                  <a:srgbClr val="000000"/>
                </a:solidFill>
                <a:latin typeface="+mn-lt"/>
              </a:rPr>
              <a:t>We expect </a:t>
            </a:r>
            <a:r>
              <a:rPr lang="en-US" sz="1800" b="1" u="sng" dirty="0">
                <a:solidFill>
                  <a:schemeClr val="accent4"/>
                </a:solidFill>
                <a:latin typeface="+mn-lt"/>
              </a:rPr>
              <a:t>2.4% GDP growth</a:t>
            </a:r>
            <a:r>
              <a:rPr lang="en-US" sz="1800" b="1" dirty="0">
                <a:solidFill>
                  <a:schemeClr val="accent4"/>
                </a:solidFill>
                <a:latin typeface="+mn-lt"/>
              </a:rPr>
              <a:t> </a:t>
            </a:r>
            <a:r>
              <a:rPr lang="en-US" sz="1800" dirty="0">
                <a:solidFill>
                  <a:srgbClr val="000000"/>
                </a:solidFill>
                <a:latin typeface="+mn-lt"/>
              </a:rPr>
              <a:t>in 2019—slower growth than in 2018 but still above “trend.” The “trade war” shaved about 0.5% from our topline growth figure but the consumer remains resilient. </a:t>
            </a:r>
          </a:p>
          <a:p>
            <a:pPr marL="285750" indent="-285750" algn="just">
              <a:buClr>
                <a:schemeClr val="tx2"/>
              </a:buClr>
              <a:buSzPct val="120000"/>
              <a:buFont typeface="Wingdings" panose="05000000000000000000" pitchFamily="2" charset="2"/>
              <a:buChar char="§"/>
            </a:pPr>
            <a:endParaRPr lang="en-US" sz="1800" dirty="0">
              <a:solidFill>
                <a:srgbClr val="000000"/>
              </a:solidFill>
              <a:latin typeface="+mn-lt"/>
            </a:endParaRPr>
          </a:p>
          <a:p>
            <a:pPr marL="285750" indent="-285750" algn="just">
              <a:buClr>
                <a:schemeClr val="tx2"/>
              </a:buClr>
              <a:buSzPct val="120000"/>
              <a:buFont typeface="Wingdings" panose="05000000000000000000" pitchFamily="2" charset="2"/>
              <a:buChar char="§"/>
            </a:pPr>
            <a:r>
              <a:rPr lang="en-US" sz="1800" dirty="0">
                <a:solidFill>
                  <a:srgbClr val="000000"/>
                </a:solidFill>
                <a:latin typeface="+mn-lt"/>
              </a:rPr>
              <a:t>Job growth should still be strong enough to push the </a:t>
            </a:r>
            <a:r>
              <a:rPr lang="en-US" sz="1800" b="1" u="sng" dirty="0">
                <a:solidFill>
                  <a:schemeClr val="accent4"/>
                </a:solidFill>
                <a:latin typeface="+mn-lt"/>
              </a:rPr>
              <a:t>unemployment rate to 3.5%</a:t>
            </a:r>
            <a:r>
              <a:rPr lang="en-US" sz="1800" b="1" dirty="0">
                <a:solidFill>
                  <a:schemeClr val="accent4"/>
                </a:solidFill>
                <a:latin typeface="+mn-lt"/>
              </a:rPr>
              <a:t> </a:t>
            </a:r>
            <a:r>
              <a:rPr lang="en-US" sz="1800" dirty="0">
                <a:solidFill>
                  <a:srgbClr val="000000"/>
                </a:solidFill>
                <a:latin typeface="+mn-lt"/>
              </a:rPr>
              <a:t>by the end of the year.</a:t>
            </a:r>
            <a:endParaRPr lang="en-US" sz="1800" b="1" dirty="0">
              <a:solidFill>
                <a:srgbClr val="000000"/>
              </a:solidFill>
              <a:latin typeface="+mn-lt"/>
            </a:endParaRPr>
          </a:p>
          <a:p>
            <a:pPr marL="285750" indent="-285750" algn="just">
              <a:buClr>
                <a:schemeClr val="tx2"/>
              </a:buClr>
              <a:buSzPct val="120000"/>
              <a:buFont typeface="Wingdings" panose="05000000000000000000" pitchFamily="2" charset="2"/>
              <a:buChar char="§"/>
            </a:pPr>
            <a:endParaRPr lang="en-US" sz="1800" dirty="0">
              <a:solidFill>
                <a:srgbClr val="000000"/>
              </a:solidFill>
              <a:latin typeface="+mn-lt"/>
            </a:endParaRPr>
          </a:p>
          <a:p>
            <a:pPr marL="285750" indent="-285750" algn="just">
              <a:buClr>
                <a:schemeClr val="tx2"/>
              </a:buClr>
              <a:buSzPct val="120000"/>
              <a:buFont typeface="Wingdings" panose="05000000000000000000" pitchFamily="2" charset="2"/>
              <a:buChar char="§"/>
            </a:pPr>
            <a:r>
              <a:rPr lang="en-US" sz="1800" dirty="0">
                <a:solidFill>
                  <a:srgbClr val="000000"/>
                </a:solidFill>
                <a:latin typeface="+mn-lt"/>
              </a:rPr>
              <a:t>We expect inflation, as measured by </a:t>
            </a:r>
            <a:r>
              <a:rPr lang="en-US" sz="1800" b="1" u="sng" dirty="0">
                <a:solidFill>
                  <a:schemeClr val="accent4"/>
                </a:solidFill>
                <a:latin typeface="+mn-lt"/>
              </a:rPr>
              <a:t>core PCE, to pick up</a:t>
            </a:r>
            <a:r>
              <a:rPr lang="en-US" sz="1800" dirty="0">
                <a:solidFill>
                  <a:srgbClr val="000000"/>
                </a:solidFill>
                <a:latin typeface="+mn-lt"/>
              </a:rPr>
              <a:t> by year end.</a:t>
            </a:r>
          </a:p>
          <a:p>
            <a:pPr marL="285750" indent="-285750" algn="just">
              <a:buClr>
                <a:schemeClr val="tx2"/>
              </a:buClr>
              <a:buSzPct val="120000"/>
              <a:buFont typeface="Wingdings" panose="05000000000000000000" pitchFamily="2" charset="2"/>
              <a:buChar char="§"/>
            </a:pPr>
            <a:endParaRPr lang="en-US" sz="1800" dirty="0">
              <a:solidFill>
                <a:srgbClr val="000000"/>
              </a:solidFill>
              <a:latin typeface="+mn-lt"/>
            </a:endParaRPr>
          </a:p>
          <a:p>
            <a:pPr marL="285750" indent="-285750" algn="just">
              <a:buClr>
                <a:schemeClr val="tx2"/>
              </a:buClr>
              <a:buSzPct val="120000"/>
              <a:buFont typeface="Wingdings" panose="05000000000000000000" pitchFamily="2" charset="2"/>
              <a:buChar char="§"/>
            </a:pPr>
            <a:r>
              <a:rPr lang="en-US" sz="1800" dirty="0">
                <a:solidFill>
                  <a:srgbClr val="000000"/>
                </a:solidFill>
                <a:latin typeface="+mn-lt"/>
              </a:rPr>
              <a:t>The FOMC will stay on hold after the “insurance” rate cut. The number of rate cuts implied by markets over the next year seems overdone.</a:t>
            </a:r>
          </a:p>
        </p:txBody>
      </p:sp>
    </p:spTree>
    <p:extLst>
      <p:ext uri="{BB962C8B-B14F-4D97-AF65-F5344CB8AC3E}">
        <p14:creationId xmlns:p14="http://schemas.microsoft.com/office/powerpoint/2010/main" val="920090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a:cxnSpLocks/>
          </p:cNvCxnSpPr>
          <p:nvPr/>
        </p:nvCxnSpPr>
        <p:spPr bwMode="auto">
          <a:xfrm>
            <a:off x="228600" y="1610562"/>
            <a:ext cx="8648700" cy="0"/>
          </a:xfrm>
          <a:prstGeom prst="line">
            <a:avLst/>
          </a:prstGeom>
          <a:solidFill>
            <a:schemeClr val="accent1"/>
          </a:solidFill>
          <a:ln w="12700" cap="flat" cmpd="sng" algn="ctr">
            <a:solidFill>
              <a:schemeClr val="tx2"/>
            </a:solidFill>
            <a:prstDash val="sysDot"/>
            <a:round/>
            <a:headEnd type="none" w="med" len="med"/>
            <a:tailEnd type="none" w="med" len="med"/>
          </a:ln>
          <a:effectLst/>
        </p:spPr>
      </p:cxnSp>
      <p:sp>
        <p:nvSpPr>
          <p:cNvPr id="2" name="Slide Number Placeholder 1"/>
          <p:cNvSpPr>
            <a:spLocks noGrp="1"/>
          </p:cNvSpPr>
          <p:nvPr>
            <p:ph type="sldNum" sz="quarter" idx="4"/>
          </p:nvPr>
        </p:nvSpPr>
        <p:spPr/>
        <p:txBody>
          <a:bodyPr/>
          <a:lstStyle/>
          <a:p>
            <a:fld id="{EAFB3C29-4469-4ECE-A8ED-D40B5AD31533}" type="slidenum">
              <a:rPr lang="en-US" smtClean="0"/>
              <a:pPr/>
              <a:t>24</a:t>
            </a:fld>
            <a:endParaRPr lang="en-US" dirty="0"/>
          </a:p>
        </p:txBody>
      </p:sp>
      <p:sp>
        <p:nvSpPr>
          <p:cNvPr id="3" name="Title 2"/>
          <p:cNvSpPr>
            <a:spLocks noGrp="1"/>
          </p:cNvSpPr>
          <p:nvPr>
            <p:ph type="title"/>
          </p:nvPr>
        </p:nvSpPr>
        <p:spPr/>
        <p:txBody>
          <a:bodyPr/>
          <a:lstStyle/>
          <a:p>
            <a:r>
              <a:rPr lang="en-US" sz="1800" dirty="0">
                <a:solidFill>
                  <a:srgbClr val="FF0000"/>
                </a:solidFill>
              </a:rPr>
              <a:t> </a:t>
            </a:r>
            <a:r>
              <a:rPr lang="en-US" sz="1800" dirty="0">
                <a:solidFill>
                  <a:prstClr val="white"/>
                </a:solidFill>
              </a:rPr>
              <a:t>Low Layoffs Suggest A Tight Labor Market, Not A Recession</a:t>
            </a:r>
            <a:endParaRPr lang="en-US" dirty="0"/>
          </a:p>
        </p:txBody>
      </p:sp>
      <p:sp>
        <p:nvSpPr>
          <p:cNvPr id="11" name="Title 1"/>
          <p:cNvSpPr txBox="1">
            <a:spLocks/>
          </p:cNvSpPr>
          <p:nvPr/>
        </p:nvSpPr>
        <p:spPr bwMode="auto">
          <a:xfrm>
            <a:off x="-1" y="653314"/>
            <a:ext cx="8345979" cy="533649"/>
          </a:xfrm>
          <a:prstGeom prst="rect">
            <a:avLst/>
          </a:prstGeom>
          <a:noFill/>
          <a:ln w="9525">
            <a:noFill/>
            <a:miter lim="800000"/>
            <a:headEnd/>
            <a:tailEnd/>
          </a:ln>
          <a:effectLst/>
        </p:spPr>
        <p:txBody>
          <a:bodyPr vert="horz" wrap="square" lIns="82026" tIns="41012" rIns="41017" bIns="41012" numCol="1" anchor="t" anchorCtr="0" compatLnSpc="1">
            <a:prstTxWarp prst="textNoShape">
              <a:avLst/>
            </a:prstTxWarp>
          </a:bodyPr>
          <a:lstStyle>
            <a:lvl1pPr marL="164050" algn="l" rtl="0" eaLnBrk="1" fontAlgn="base" hangingPunct="1">
              <a:spcBef>
                <a:spcPct val="0"/>
              </a:spcBef>
              <a:spcAft>
                <a:spcPct val="0"/>
              </a:spcAft>
              <a:defRPr sz="1800" b="0" cap="none" baseline="0">
                <a:solidFill>
                  <a:schemeClr val="tx2"/>
                </a:solidFill>
                <a:latin typeface="Arial Narrow" pitchFamily="34" charset="0"/>
                <a:ea typeface="+mj-ea"/>
                <a:cs typeface="+mj-cs"/>
              </a:defRPr>
            </a:lvl1pPr>
            <a:lvl2pPr algn="ctr" rtl="0" eaLnBrk="1" fontAlgn="base" hangingPunct="1">
              <a:spcBef>
                <a:spcPct val="0"/>
              </a:spcBef>
              <a:spcAft>
                <a:spcPct val="0"/>
              </a:spcAft>
              <a:defRPr sz="1800" b="1">
                <a:solidFill>
                  <a:schemeClr val="tx2"/>
                </a:solidFill>
                <a:latin typeface="Arial" charset="0"/>
              </a:defRPr>
            </a:lvl2pPr>
            <a:lvl3pPr algn="ctr" rtl="0" eaLnBrk="1" fontAlgn="base" hangingPunct="1">
              <a:spcBef>
                <a:spcPct val="0"/>
              </a:spcBef>
              <a:spcAft>
                <a:spcPct val="0"/>
              </a:spcAft>
              <a:defRPr sz="1800" b="1">
                <a:solidFill>
                  <a:schemeClr val="tx2"/>
                </a:solidFill>
                <a:latin typeface="Arial" charset="0"/>
              </a:defRPr>
            </a:lvl3pPr>
            <a:lvl4pPr algn="ctr" rtl="0" eaLnBrk="1" fontAlgn="base" hangingPunct="1">
              <a:spcBef>
                <a:spcPct val="0"/>
              </a:spcBef>
              <a:spcAft>
                <a:spcPct val="0"/>
              </a:spcAft>
              <a:defRPr sz="1800" b="1">
                <a:solidFill>
                  <a:schemeClr val="tx2"/>
                </a:solidFill>
                <a:latin typeface="Arial" charset="0"/>
              </a:defRPr>
            </a:lvl4pPr>
            <a:lvl5pPr algn="ctr" rtl="0" eaLnBrk="1" fontAlgn="base" hangingPunct="1">
              <a:spcBef>
                <a:spcPct val="0"/>
              </a:spcBef>
              <a:spcAft>
                <a:spcPct val="0"/>
              </a:spcAft>
              <a:defRPr sz="1800" b="1">
                <a:solidFill>
                  <a:schemeClr val="tx2"/>
                </a:solidFill>
                <a:latin typeface="Arial" charset="0"/>
              </a:defRPr>
            </a:lvl5pPr>
            <a:lvl6pPr marL="410127" algn="ctr" rtl="0" eaLnBrk="1" fontAlgn="base" hangingPunct="1">
              <a:spcBef>
                <a:spcPct val="0"/>
              </a:spcBef>
              <a:spcAft>
                <a:spcPct val="0"/>
              </a:spcAft>
              <a:defRPr sz="1800" b="1">
                <a:solidFill>
                  <a:schemeClr val="tx2"/>
                </a:solidFill>
                <a:latin typeface="Arial" charset="0"/>
              </a:defRPr>
            </a:lvl6pPr>
            <a:lvl7pPr marL="820256" algn="ctr" rtl="0" eaLnBrk="1" fontAlgn="base" hangingPunct="1">
              <a:spcBef>
                <a:spcPct val="0"/>
              </a:spcBef>
              <a:spcAft>
                <a:spcPct val="0"/>
              </a:spcAft>
              <a:defRPr sz="1800" b="1">
                <a:solidFill>
                  <a:schemeClr val="tx2"/>
                </a:solidFill>
                <a:latin typeface="Arial" charset="0"/>
              </a:defRPr>
            </a:lvl7pPr>
            <a:lvl8pPr marL="1230384" algn="ctr" rtl="0" eaLnBrk="1" fontAlgn="base" hangingPunct="1">
              <a:spcBef>
                <a:spcPct val="0"/>
              </a:spcBef>
              <a:spcAft>
                <a:spcPct val="0"/>
              </a:spcAft>
              <a:defRPr sz="1800" b="1">
                <a:solidFill>
                  <a:schemeClr val="tx2"/>
                </a:solidFill>
                <a:latin typeface="Arial" charset="0"/>
              </a:defRPr>
            </a:lvl8pPr>
            <a:lvl9pPr marL="1640511" algn="ctr" rtl="0" eaLnBrk="1" fontAlgn="base" hangingPunct="1">
              <a:spcBef>
                <a:spcPct val="0"/>
              </a:spcBef>
              <a:spcAft>
                <a:spcPct val="0"/>
              </a:spcAft>
              <a:defRPr sz="1800" b="1">
                <a:solidFill>
                  <a:schemeClr val="tx2"/>
                </a:solidFill>
                <a:latin typeface="Arial" charset="0"/>
              </a:defRPr>
            </a:lvl9pPr>
          </a:lstStyle>
          <a:p>
            <a:pPr algn="just"/>
            <a:r>
              <a:rPr lang="en-US" sz="1100" b="1" kern="0" dirty="0">
                <a:latin typeface="+mj-lt"/>
              </a:rPr>
              <a:t>An </a:t>
            </a:r>
            <a:r>
              <a:rPr lang="en-US" sz="1100" b="1" i="1" kern="0" dirty="0">
                <a:latin typeface="+mj-lt"/>
              </a:rPr>
              <a:t>increase</a:t>
            </a:r>
            <a:r>
              <a:rPr lang="en-US" sz="1100" b="1" kern="0" dirty="0">
                <a:latin typeface="+mj-lt"/>
              </a:rPr>
              <a:t> in initial claims for unemployment insurance (a proxy for layoffs) would suggest the labor market is deteriorating. As of May, initial claims for unemployment are near record lows and below year ago levels--a stark contrast to prior periods when economic expansions were coming to an end.. </a:t>
            </a:r>
          </a:p>
        </p:txBody>
      </p:sp>
      <p:sp>
        <p:nvSpPr>
          <p:cNvPr id="19" name="TextBox 1"/>
          <p:cNvSpPr txBox="1"/>
          <p:nvPr/>
        </p:nvSpPr>
        <p:spPr>
          <a:xfrm>
            <a:off x="327804" y="6374348"/>
            <a:ext cx="7873221" cy="18837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i="1" dirty="0">
                <a:cs typeface="Times New Roman" panose="02020603050405020304" pitchFamily="18" charset="0"/>
              </a:rPr>
              <a:t>Source: Department of Labor, NBER, BCA Research, Payden Calculations</a:t>
            </a:r>
          </a:p>
        </p:txBody>
      </p:sp>
      <p:sp>
        <p:nvSpPr>
          <p:cNvPr id="9" name="TextBox 8"/>
          <p:cNvSpPr txBox="1"/>
          <p:nvPr/>
        </p:nvSpPr>
        <p:spPr>
          <a:xfrm>
            <a:off x="228600" y="1314217"/>
            <a:ext cx="8895384" cy="276999"/>
          </a:xfrm>
          <a:prstGeom prst="rect">
            <a:avLst/>
          </a:prstGeom>
          <a:noFill/>
        </p:spPr>
        <p:txBody>
          <a:bodyPr wrap="none" rtlCol="0">
            <a:spAutoFit/>
          </a:bodyPr>
          <a:lstStyle/>
          <a:p>
            <a:r>
              <a:rPr lang="en-US" sz="1200" b="1" dirty="0">
                <a:solidFill>
                  <a:schemeClr val="tx2"/>
                </a:solidFill>
                <a:latin typeface="+mj-lt"/>
                <a:cs typeface="Arial" panose="020B0604020202020204" pitchFamily="34" charset="0"/>
              </a:rPr>
              <a:t>Initial Claims for Unemployment Insurance (% Change Year-Over-Year) Prior To The Last Six Recessions Versus Today  </a:t>
            </a:r>
          </a:p>
        </p:txBody>
      </p:sp>
      <p:sp>
        <p:nvSpPr>
          <p:cNvPr id="13" name="TextBox 1">
            <a:extLst>
              <a:ext uri="{FF2B5EF4-FFF2-40B4-BE49-F238E27FC236}">
                <a16:creationId xmlns:a16="http://schemas.microsoft.com/office/drawing/2014/main" id="{88011F08-2098-4AA7-B81E-6558B981B4BB}"/>
              </a:ext>
            </a:extLst>
          </p:cNvPr>
          <p:cNvSpPr txBox="1"/>
          <p:nvPr/>
        </p:nvSpPr>
        <p:spPr>
          <a:xfrm>
            <a:off x="4883150" y="6216070"/>
            <a:ext cx="3994150" cy="38558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00" i="1" dirty="0">
                <a:cs typeface="Times New Roman" panose="02020603050405020304" pitchFamily="18" charset="0"/>
              </a:rPr>
              <a:t>*Average of the last six pre-recession periods</a:t>
            </a:r>
          </a:p>
        </p:txBody>
      </p:sp>
      <p:graphicFrame>
        <p:nvGraphicFramePr>
          <p:cNvPr id="14" name="Chart 13">
            <a:extLst>
              <a:ext uri="{FF2B5EF4-FFF2-40B4-BE49-F238E27FC236}">
                <a16:creationId xmlns:a16="http://schemas.microsoft.com/office/drawing/2014/main" id="{03B00C02-CB20-4506-9855-9BFE37782D8B}"/>
              </a:ext>
            </a:extLst>
          </p:cNvPr>
          <p:cNvGraphicFramePr>
            <a:graphicFrameLocks/>
          </p:cNvGraphicFramePr>
          <p:nvPr>
            <p:extLst/>
          </p:nvPr>
        </p:nvGraphicFramePr>
        <p:xfrm>
          <a:off x="247650" y="1629909"/>
          <a:ext cx="8648700" cy="45941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62722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a:cxnSpLocks/>
          </p:cNvCxnSpPr>
          <p:nvPr/>
        </p:nvCxnSpPr>
        <p:spPr bwMode="auto">
          <a:xfrm>
            <a:off x="228600" y="1617552"/>
            <a:ext cx="8648700" cy="0"/>
          </a:xfrm>
          <a:prstGeom prst="line">
            <a:avLst/>
          </a:prstGeom>
          <a:solidFill>
            <a:schemeClr val="accent1"/>
          </a:solidFill>
          <a:ln w="12700" cap="flat" cmpd="sng" algn="ctr">
            <a:solidFill>
              <a:schemeClr val="tx2"/>
            </a:solidFill>
            <a:prstDash val="sysDot"/>
            <a:round/>
            <a:headEnd type="none" w="med" len="med"/>
            <a:tailEnd type="none" w="med" len="med"/>
          </a:ln>
          <a:effectLst/>
        </p:spPr>
      </p:cxnSp>
      <p:sp>
        <p:nvSpPr>
          <p:cNvPr id="2" name="Slide Number Placeholder 1"/>
          <p:cNvSpPr>
            <a:spLocks noGrp="1"/>
          </p:cNvSpPr>
          <p:nvPr>
            <p:ph type="sldNum" sz="quarter" idx="4"/>
          </p:nvPr>
        </p:nvSpPr>
        <p:spPr/>
        <p:txBody>
          <a:bodyPr/>
          <a:lstStyle/>
          <a:p>
            <a:fld id="{EAFB3C29-4469-4ECE-A8ED-D40B5AD31533}" type="slidenum">
              <a:rPr lang="en-US" smtClean="0"/>
              <a:pPr/>
              <a:t>25</a:t>
            </a:fld>
            <a:endParaRPr lang="en-US" dirty="0"/>
          </a:p>
        </p:txBody>
      </p:sp>
      <p:sp>
        <p:nvSpPr>
          <p:cNvPr id="3" name="Title 2"/>
          <p:cNvSpPr>
            <a:spLocks noGrp="1"/>
          </p:cNvSpPr>
          <p:nvPr>
            <p:ph type="title"/>
          </p:nvPr>
        </p:nvSpPr>
        <p:spPr/>
        <p:txBody>
          <a:bodyPr>
            <a:normAutofit/>
          </a:bodyPr>
          <a:lstStyle/>
          <a:p>
            <a:r>
              <a:rPr lang="en-US" sz="1800" dirty="0">
                <a:solidFill>
                  <a:prstClr val="white"/>
                </a:solidFill>
              </a:rPr>
              <a:t>Leading Economic Indicators Suggest Slower Growth, Not A Recession</a:t>
            </a:r>
            <a:endParaRPr lang="en-US" dirty="0"/>
          </a:p>
        </p:txBody>
      </p:sp>
      <p:sp>
        <p:nvSpPr>
          <p:cNvPr id="19" name="TextBox 1"/>
          <p:cNvSpPr txBox="1"/>
          <p:nvPr/>
        </p:nvSpPr>
        <p:spPr>
          <a:xfrm>
            <a:off x="259225" y="6483483"/>
            <a:ext cx="4145136" cy="18837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i="1" dirty="0">
                <a:cs typeface="Times New Roman" panose="02020603050405020304" pitchFamily="18" charset="0"/>
              </a:rPr>
              <a:t>Source: </a:t>
            </a:r>
            <a:r>
              <a:rPr lang="en-US" sz="1000" i="1" dirty="0"/>
              <a:t>Conference Board, NBER, BCA Research, Payden Calculations</a:t>
            </a:r>
            <a:endParaRPr lang="en-US" sz="1000" i="1" dirty="0">
              <a:cs typeface="Times New Roman" panose="02020603050405020304" pitchFamily="18" charset="0"/>
            </a:endParaRPr>
          </a:p>
        </p:txBody>
      </p:sp>
      <p:sp>
        <p:nvSpPr>
          <p:cNvPr id="9" name="TextBox 8"/>
          <p:cNvSpPr txBox="1"/>
          <p:nvPr/>
        </p:nvSpPr>
        <p:spPr>
          <a:xfrm>
            <a:off x="228600" y="1308392"/>
            <a:ext cx="6112571" cy="276999"/>
          </a:xfrm>
          <a:prstGeom prst="rect">
            <a:avLst/>
          </a:prstGeom>
          <a:noFill/>
        </p:spPr>
        <p:txBody>
          <a:bodyPr wrap="none" rtlCol="0">
            <a:spAutoFit/>
          </a:bodyPr>
          <a:lstStyle/>
          <a:p>
            <a:r>
              <a:rPr lang="en-US" sz="1200" b="1" dirty="0">
                <a:solidFill>
                  <a:schemeClr val="tx2"/>
                </a:solidFill>
                <a:latin typeface="+mj-lt"/>
                <a:cs typeface="Arial" panose="020B0604020202020204" pitchFamily="34" charset="0"/>
              </a:rPr>
              <a:t>Leading Economic Index Prior to the End of the Last Six Expansions Versus Today</a:t>
            </a:r>
          </a:p>
        </p:txBody>
      </p:sp>
      <p:graphicFrame>
        <p:nvGraphicFramePr>
          <p:cNvPr id="14" name="Chart 13">
            <a:extLst>
              <a:ext uri="{FF2B5EF4-FFF2-40B4-BE49-F238E27FC236}">
                <a16:creationId xmlns:a16="http://schemas.microsoft.com/office/drawing/2014/main" id="{9E65E6DE-4EC7-45BD-8B50-A04B86902C69}"/>
              </a:ext>
            </a:extLst>
          </p:cNvPr>
          <p:cNvGraphicFramePr>
            <a:graphicFrameLocks/>
          </p:cNvGraphicFramePr>
          <p:nvPr>
            <p:extLst/>
          </p:nvPr>
        </p:nvGraphicFramePr>
        <p:xfrm>
          <a:off x="228600" y="1635659"/>
          <a:ext cx="8648700" cy="474079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1">
            <a:extLst>
              <a:ext uri="{FF2B5EF4-FFF2-40B4-BE49-F238E27FC236}">
                <a16:creationId xmlns:a16="http://schemas.microsoft.com/office/drawing/2014/main" id="{006D4588-17A9-4FC5-8440-747A2668BF2A}"/>
              </a:ext>
            </a:extLst>
          </p:cNvPr>
          <p:cNvSpPr txBox="1"/>
          <p:nvPr/>
        </p:nvSpPr>
        <p:spPr>
          <a:xfrm>
            <a:off x="1004079" y="6429971"/>
            <a:ext cx="7873221" cy="18837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00" i="1" dirty="0">
                <a:cs typeface="Times New Roman" panose="02020603050405020304" pitchFamily="18" charset="0"/>
              </a:rPr>
              <a:t>*Average of the last six recession periods</a:t>
            </a:r>
          </a:p>
        </p:txBody>
      </p:sp>
      <p:cxnSp>
        <p:nvCxnSpPr>
          <p:cNvPr id="5" name="Straight Arrow Connector 4">
            <a:extLst>
              <a:ext uri="{FF2B5EF4-FFF2-40B4-BE49-F238E27FC236}">
                <a16:creationId xmlns:a16="http://schemas.microsoft.com/office/drawing/2014/main" id="{EAA72231-ED10-47D2-B001-4852B15A1778}"/>
              </a:ext>
            </a:extLst>
          </p:cNvPr>
          <p:cNvCxnSpPr>
            <a:cxnSpLocks/>
          </p:cNvCxnSpPr>
          <p:nvPr/>
        </p:nvCxnSpPr>
        <p:spPr bwMode="auto">
          <a:xfrm flipV="1">
            <a:off x="5776675" y="3999227"/>
            <a:ext cx="857252" cy="404187"/>
          </a:xfrm>
          <a:prstGeom prst="straightConnector1">
            <a:avLst/>
          </a:prstGeom>
          <a:solidFill>
            <a:schemeClr val="accent1"/>
          </a:solidFill>
          <a:ln w="28575" cap="flat" cmpd="sng" algn="ctr">
            <a:solidFill>
              <a:schemeClr val="accent4"/>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9F539327-D87F-4C20-8780-82A64442A1DE}"/>
              </a:ext>
            </a:extLst>
          </p:cNvPr>
          <p:cNvCxnSpPr>
            <a:cxnSpLocks/>
          </p:cNvCxnSpPr>
          <p:nvPr/>
        </p:nvCxnSpPr>
        <p:spPr bwMode="auto">
          <a:xfrm flipH="1">
            <a:off x="7217257" y="2735443"/>
            <a:ext cx="115472" cy="445986"/>
          </a:xfrm>
          <a:prstGeom prst="straightConnector1">
            <a:avLst/>
          </a:prstGeom>
          <a:solidFill>
            <a:schemeClr val="accent1"/>
          </a:solidFill>
          <a:ln w="28575" cap="flat" cmpd="sng" algn="ctr">
            <a:solidFill>
              <a:schemeClr val="accent4"/>
            </a:solidFill>
            <a:prstDash val="solid"/>
            <a:round/>
            <a:headEnd type="none" w="med" len="med"/>
            <a:tailEnd type="triangle"/>
          </a:ln>
          <a:effectLst/>
        </p:spPr>
      </p:cxnSp>
      <p:sp>
        <p:nvSpPr>
          <p:cNvPr id="4" name="Rectangle 3">
            <a:extLst>
              <a:ext uri="{FF2B5EF4-FFF2-40B4-BE49-F238E27FC236}">
                <a16:creationId xmlns:a16="http://schemas.microsoft.com/office/drawing/2014/main" id="{F7830F1D-55CC-46B6-BF09-CDE926DDFD0B}"/>
              </a:ext>
            </a:extLst>
          </p:cNvPr>
          <p:cNvSpPr/>
          <p:nvPr/>
        </p:nvSpPr>
        <p:spPr>
          <a:xfrm>
            <a:off x="45793" y="702417"/>
            <a:ext cx="9018420" cy="600164"/>
          </a:xfrm>
          <a:prstGeom prst="rect">
            <a:avLst/>
          </a:prstGeom>
        </p:spPr>
        <p:txBody>
          <a:bodyPr wrap="square">
            <a:spAutoFit/>
          </a:bodyPr>
          <a:lstStyle/>
          <a:p>
            <a:r>
              <a:rPr lang="en-US" b="1" dirty="0">
                <a:solidFill>
                  <a:schemeClr val="tx2"/>
                </a:solidFill>
                <a:latin typeface="+mj-lt"/>
              </a:rPr>
              <a:t>The Conference Board’s Leading Economic Index (LEI) aims to show turning points in the business cycle. Currently, the LEI is up 2.5% year-over-year, and has fallen as low as 0.3% year-over-year in June 2016. If there was a time to be concerned, it was then, not now. </a:t>
            </a:r>
          </a:p>
        </p:txBody>
      </p:sp>
      <p:sp>
        <p:nvSpPr>
          <p:cNvPr id="6" name="Rectangle 5">
            <a:extLst>
              <a:ext uri="{FF2B5EF4-FFF2-40B4-BE49-F238E27FC236}">
                <a16:creationId xmlns:a16="http://schemas.microsoft.com/office/drawing/2014/main" id="{082B40FF-A66B-4A2C-B7A2-32A364EFBA01}"/>
              </a:ext>
            </a:extLst>
          </p:cNvPr>
          <p:cNvSpPr/>
          <p:nvPr/>
        </p:nvSpPr>
        <p:spPr>
          <a:xfrm>
            <a:off x="6257343" y="1799101"/>
            <a:ext cx="2286000" cy="830997"/>
          </a:xfrm>
          <a:prstGeom prst="rect">
            <a:avLst/>
          </a:prstGeom>
        </p:spPr>
        <p:txBody>
          <a:bodyPr wrap="square">
            <a:spAutoFit/>
          </a:bodyPr>
          <a:lstStyle/>
          <a:p>
            <a:pPr algn="ctr"/>
            <a:r>
              <a:rPr lang="en-US" sz="1200" b="1" dirty="0">
                <a:solidFill>
                  <a:schemeClr val="accent4"/>
                </a:solidFill>
                <a:latin typeface="+mj-lt"/>
              </a:rPr>
              <a:t>TODAY: LEIs have slowed, but growth remains positive, suggesting we have more room to run</a:t>
            </a:r>
          </a:p>
        </p:txBody>
      </p:sp>
      <p:sp>
        <p:nvSpPr>
          <p:cNvPr id="16" name="Rectangle 15">
            <a:extLst>
              <a:ext uri="{FF2B5EF4-FFF2-40B4-BE49-F238E27FC236}">
                <a16:creationId xmlns:a16="http://schemas.microsoft.com/office/drawing/2014/main" id="{7D6581B7-CB29-43A2-9DCA-5C38BE72682C}"/>
              </a:ext>
            </a:extLst>
          </p:cNvPr>
          <p:cNvSpPr/>
          <p:nvPr/>
        </p:nvSpPr>
        <p:spPr>
          <a:xfrm>
            <a:off x="3919301" y="4435545"/>
            <a:ext cx="2286000" cy="646331"/>
          </a:xfrm>
          <a:prstGeom prst="rect">
            <a:avLst/>
          </a:prstGeom>
        </p:spPr>
        <p:txBody>
          <a:bodyPr wrap="square">
            <a:spAutoFit/>
          </a:bodyPr>
          <a:lstStyle/>
          <a:p>
            <a:pPr algn="ctr"/>
            <a:r>
              <a:rPr lang="en-US" sz="1200" b="1" dirty="0">
                <a:solidFill>
                  <a:schemeClr val="accent4"/>
                </a:solidFill>
                <a:latin typeface="+mj-lt"/>
              </a:rPr>
              <a:t>HISTORICALLY: LEIs usually turn negative long before recession begins</a:t>
            </a:r>
          </a:p>
        </p:txBody>
      </p:sp>
    </p:spTree>
    <p:extLst>
      <p:ext uri="{BB962C8B-B14F-4D97-AF65-F5344CB8AC3E}">
        <p14:creationId xmlns:p14="http://schemas.microsoft.com/office/powerpoint/2010/main" val="4241273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384040" y="1313127"/>
            <a:ext cx="8375921" cy="4846330"/>
          </a:xfrm>
          <a:prstGeom prst="rect">
            <a:avLst/>
          </a:prstGeom>
        </p:spPr>
      </p:pic>
      <p:sp>
        <p:nvSpPr>
          <p:cNvPr id="4" name="Slide Number Placeholder 3"/>
          <p:cNvSpPr>
            <a:spLocks noGrp="1"/>
          </p:cNvSpPr>
          <p:nvPr>
            <p:ph type="sldNum" sz="quarter" idx="4"/>
          </p:nvPr>
        </p:nvSpPr>
        <p:spPr/>
        <p:txBody>
          <a:bodyPr/>
          <a:lstStyle/>
          <a:p>
            <a:fld id="{EAFB3C29-4469-4ECE-A8ED-D40B5AD31533}" type="slidenum">
              <a:rPr lang="en-US" smtClean="0"/>
              <a:pPr/>
              <a:t>26</a:t>
            </a:fld>
            <a:endParaRPr lang="en-US" dirty="0"/>
          </a:p>
        </p:txBody>
      </p:sp>
      <p:sp>
        <p:nvSpPr>
          <p:cNvPr id="3" name="Title 2"/>
          <p:cNvSpPr>
            <a:spLocks noGrp="1"/>
          </p:cNvSpPr>
          <p:nvPr>
            <p:ph type="title"/>
          </p:nvPr>
        </p:nvSpPr>
        <p:spPr/>
        <p:txBody>
          <a:bodyPr/>
          <a:lstStyle/>
          <a:p>
            <a:r>
              <a:rPr lang="en-US" dirty="0"/>
              <a:t>What Can We Expect From Economic Growth in 2019? Slower Than 2018 But ~2.4%</a:t>
            </a:r>
          </a:p>
        </p:txBody>
      </p:sp>
      <p:sp>
        <p:nvSpPr>
          <p:cNvPr id="5" name="TextBox 4"/>
          <p:cNvSpPr txBox="1"/>
          <p:nvPr/>
        </p:nvSpPr>
        <p:spPr>
          <a:xfrm>
            <a:off x="889217" y="2937256"/>
            <a:ext cx="1311058" cy="276999"/>
          </a:xfrm>
          <a:prstGeom prst="rect">
            <a:avLst/>
          </a:prstGeom>
          <a:noFill/>
        </p:spPr>
        <p:txBody>
          <a:bodyPr wrap="square" rtlCol="0">
            <a:spAutoFit/>
          </a:bodyPr>
          <a:lstStyle>
            <a:defPPr>
              <a:defRPr lang="en-US"/>
            </a:defPPr>
            <a:lvl1pPr>
              <a:defRPr sz="1400">
                <a:solidFill>
                  <a:schemeClr val="bg2"/>
                </a:solidFill>
                <a:latin typeface="Arial" panose="020B0604020202020204" pitchFamily="34" charset="0"/>
                <a:cs typeface="Arial" panose="020B0604020202020204" pitchFamily="34" charset="0"/>
              </a:defRPr>
            </a:lvl1pPr>
          </a:lstStyle>
          <a:p>
            <a:r>
              <a:rPr lang="en-US" sz="1200" b="1" dirty="0"/>
              <a:t>Average</a:t>
            </a:r>
          </a:p>
        </p:txBody>
      </p:sp>
      <p:cxnSp>
        <p:nvCxnSpPr>
          <p:cNvPr id="7" name="Straight Connector 6"/>
          <p:cNvCxnSpPr/>
          <p:nvPr/>
        </p:nvCxnSpPr>
        <p:spPr bwMode="auto">
          <a:xfrm>
            <a:off x="384057" y="1313127"/>
            <a:ext cx="8375904" cy="0"/>
          </a:xfrm>
          <a:prstGeom prst="line">
            <a:avLst/>
          </a:prstGeom>
          <a:solidFill>
            <a:schemeClr val="accent1"/>
          </a:solidFill>
          <a:ln w="12700" cap="flat" cmpd="sng" algn="ctr">
            <a:solidFill>
              <a:schemeClr val="tx2"/>
            </a:solidFill>
            <a:prstDash val="sysDot"/>
            <a:round/>
            <a:headEnd type="none" w="med" len="med"/>
            <a:tailEnd type="none" w="med" len="med"/>
          </a:ln>
          <a:effectLst/>
        </p:spPr>
      </p:cxnSp>
      <p:sp>
        <p:nvSpPr>
          <p:cNvPr id="8" name="TextBox 7"/>
          <p:cNvSpPr txBox="1"/>
          <p:nvPr/>
        </p:nvSpPr>
        <p:spPr>
          <a:xfrm>
            <a:off x="384057" y="1005349"/>
            <a:ext cx="5486400" cy="276999"/>
          </a:xfrm>
          <a:prstGeom prst="rect">
            <a:avLst/>
          </a:prstGeom>
          <a:noFill/>
        </p:spPr>
        <p:txBody>
          <a:bodyPr wrap="square" rtlCol="0">
            <a:spAutoFit/>
          </a:bodyPr>
          <a:lstStyle/>
          <a:p>
            <a:r>
              <a:rPr lang="en-US" sz="1200" b="1" dirty="0">
                <a:solidFill>
                  <a:schemeClr val="tx2"/>
                </a:solidFill>
                <a:latin typeface="+mj-lt"/>
              </a:rPr>
              <a:t>Real GDP - % Change Quarter-Over-Quarter Annualized</a:t>
            </a:r>
          </a:p>
        </p:txBody>
      </p:sp>
      <p:cxnSp>
        <p:nvCxnSpPr>
          <p:cNvPr id="9" name="Straight Arrow Connector 8"/>
          <p:cNvCxnSpPr>
            <a:cxnSpLocks/>
          </p:cNvCxnSpPr>
          <p:nvPr/>
        </p:nvCxnSpPr>
        <p:spPr bwMode="auto">
          <a:xfrm>
            <a:off x="7189254" y="1871497"/>
            <a:ext cx="128104" cy="202888"/>
          </a:xfrm>
          <a:prstGeom prst="straightConnector1">
            <a:avLst/>
          </a:prstGeom>
          <a:solidFill>
            <a:schemeClr val="accent1"/>
          </a:solidFill>
          <a:ln w="28575" cap="flat" cmpd="sng" algn="ctr">
            <a:solidFill>
              <a:schemeClr val="accent4"/>
            </a:solidFill>
            <a:prstDash val="solid"/>
            <a:round/>
            <a:headEnd type="none" w="med" len="med"/>
            <a:tailEnd type="triangle"/>
          </a:ln>
          <a:effectLst/>
        </p:spPr>
      </p:cxnSp>
      <p:sp>
        <p:nvSpPr>
          <p:cNvPr id="10" name="TextBox 9"/>
          <p:cNvSpPr txBox="1"/>
          <p:nvPr/>
        </p:nvSpPr>
        <p:spPr>
          <a:xfrm>
            <a:off x="6329255" y="1303263"/>
            <a:ext cx="2035591" cy="646331"/>
          </a:xfrm>
          <a:prstGeom prst="rect">
            <a:avLst/>
          </a:prstGeom>
          <a:noFill/>
        </p:spPr>
        <p:txBody>
          <a:bodyPr wrap="square" rtlCol="0">
            <a:spAutoFit/>
          </a:bodyPr>
          <a:lstStyle/>
          <a:p>
            <a:pPr algn="ctr"/>
            <a:r>
              <a:rPr lang="en-US" sz="1200" b="1" dirty="0">
                <a:solidFill>
                  <a:schemeClr val="accent4"/>
                </a:solidFill>
                <a:latin typeface="+mj-lt"/>
                <a:cs typeface="Arial" panose="020B0604020202020204" pitchFamily="34" charset="0"/>
              </a:rPr>
              <a:t>Q1 2019 GDP exceeded expectations despite the government shutdown</a:t>
            </a:r>
          </a:p>
        </p:txBody>
      </p:sp>
      <p:sp>
        <p:nvSpPr>
          <p:cNvPr id="11" name="Oval 10">
            <a:extLst>
              <a:ext uri="{FF2B5EF4-FFF2-40B4-BE49-F238E27FC236}">
                <a16:creationId xmlns:a16="http://schemas.microsoft.com/office/drawing/2014/main" id="{0EEB83D9-E202-4066-87EB-0D191E4DB6E7}"/>
              </a:ext>
            </a:extLst>
          </p:cNvPr>
          <p:cNvSpPr/>
          <p:nvPr/>
        </p:nvSpPr>
        <p:spPr bwMode="auto">
          <a:xfrm>
            <a:off x="7253306" y="1937624"/>
            <a:ext cx="875084" cy="820621"/>
          </a:xfrm>
          <a:prstGeom prst="ellipse">
            <a:avLst/>
          </a:prstGeom>
          <a:noFill/>
          <a:ln w="28575" cap="flat" cmpd="sng" algn="ctr">
            <a:solidFill>
              <a:schemeClr val="accent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bg1"/>
              </a:solidFill>
              <a:effectLst/>
              <a:latin typeface="Century Gothic" panose="020B0502020202020204" pitchFamily="34" charset="0"/>
            </a:endParaRPr>
          </a:p>
        </p:txBody>
      </p:sp>
    </p:spTree>
    <p:extLst>
      <p:ext uri="{BB962C8B-B14F-4D97-AF65-F5344CB8AC3E}">
        <p14:creationId xmlns:p14="http://schemas.microsoft.com/office/powerpoint/2010/main" val="2170161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384040" y="1447436"/>
            <a:ext cx="8375921" cy="4846330"/>
          </a:xfrm>
          <a:prstGeom prst="rect">
            <a:avLst/>
          </a:prstGeom>
        </p:spPr>
      </p:pic>
      <p:sp>
        <p:nvSpPr>
          <p:cNvPr id="4" name="Slide Number Placeholder 3"/>
          <p:cNvSpPr>
            <a:spLocks noGrp="1"/>
          </p:cNvSpPr>
          <p:nvPr>
            <p:ph type="sldNum" sz="quarter" idx="4"/>
          </p:nvPr>
        </p:nvSpPr>
        <p:spPr/>
        <p:txBody>
          <a:bodyPr/>
          <a:lstStyle/>
          <a:p>
            <a:fld id="{EAFB3C29-4469-4ECE-A8ED-D40B5AD31533}" type="slidenum">
              <a:rPr lang="en-US" smtClean="0"/>
              <a:pPr/>
              <a:t>27</a:t>
            </a:fld>
            <a:endParaRPr lang="en-US" dirty="0"/>
          </a:p>
        </p:txBody>
      </p:sp>
      <p:sp>
        <p:nvSpPr>
          <p:cNvPr id="3" name="Title 2"/>
          <p:cNvSpPr>
            <a:spLocks noGrp="1"/>
          </p:cNvSpPr>
          <p:nvPr>
            <p:ph type="title"/>
          </p:nvPr>
        </p:nvSpPr>
        <p:spPr/>
        <p:txBody>
          <a:bodyPr/>
          <a:lstStyle/>
          <a:p>
            <a:r>
              <a:rPr lang="en-US" dirty="0">
                <a:solidFill>
                  <a:prstClr val="white"/>
                </a:solidFill>
              </a:rPr>
              <a:t>Job Growth Slower But Solid Considering We’re 10 Years Into Expansion</a:t>
            </a:r>
            <a:endParaRPr lang="en-US" sz="1400" dirty="0"/>
          </a:p>
        </p:txBody>
      </p:sp>
      <p:sp>
        <p:nvSpPr>
          <p:cNvPr id="6" name="TextBox 5"/>
          <p:cNvSpPr txBox="1"/>
          <p:nvPr/>
        </p:nvSpPr>
        <p:spPr>
          <a:xfrm>
            <a:off x="5870457" y="3098715"/>
            <a:ext cx="921646" cy="276999"/>
          </a:xfrm>
          <a:prstGeom prst="rect">
            <a:avLst/>
          </a:prstGeom>
          <a:noFill/>
        </p:spPr>
        <p:txBody>
          <a:bodyPr wrap="square" rtlCol="0">
            <a:spAutoFit/>
          </a:bodyPr>
          <a:lstStyle/>
          <a:p>
            <a:r>
              <a:rPr lang="en-US" sz="1200" b="1" dirty="0">
                <a:solidFill>
                  <a:schemeClr val="bg2"/>
                </a:solidFill>
                <a:latin typeface="+mj-lt"/>
                <a:cs typeface="Arial" panose="020B0604020202020204" pitchFamily="34" charset="0"/>
              </a:rPr>
              <a:t>Average</a:t>
            </a:r>
          </a:p>
        </p:txBody>
      </p:sp>
      <p:cxnSp>
        <p:nvCxnSpPr>
          <p:cNvPr id="7" name="Straight Connector 6"/>
          <p:cNvCxnSpPr/>
          <p:nvPr/>
        </p:nvCxnSpPr>
        <p:spPr bwMode="auto">
          <a:xfrm>
            <a:off x="384057" y="1429502"/>
            <a:ext cx="8375904" cy="0"/>
          </a:xfrm>
          <a:prstGeom prst="line">
            <a:avLst/>
          </a:prstGeom>
          <a:solidFill>
            <a:schemeClr val="accent1"/>
          </a:solidFill>
          <a:ln w="12700" cap="flat" cmpd="sng" algn="ctr">
            <a:solidFill>
              <a:schemeClr val="tx2"/>
            </a:solidFill>
            <a:prstDash val="sysDot"/>
            <a:round/>
            <a:headEnd type="none" w="med" len="med"/>
            <a:tailEnd type="none" w="med" len="med"/>
          </a:ln>
          <a:effectLst/>
        </p:spPr>
      </p:cxnSp>
      <p:sp>
        <p:nvSpPr>
          <p:cNvPr id="8" name="TextBox 7"/>
          <p:cNvSpPr txBox="1"/>
          <p:nvPr/>
        </p:nvSpPr>
        <p:spPr>
          <a:xfrm>
            <a:off x="384057" y="1121724"/>
            <a:ext cx="5486400" cy="276999"/>
          </a:xfrm>
          <a:prstGeom prst="rect">
            <a:avLst/>
          </a:prstGeom>
          <a:noFill/>
        </p:spPr>
        <p:txBody>
          <a:bodyPr wrap="square" rtlCol="0">
            <a:spAutoFit/>
          </a:bodyPr>
          <a:lstStyle/>
          <a:p>
            <a:r>
              <a:rPr lang="en-US" sz="1200" b="1" dirty="0">
                <a:solidFill>
                  <a:schemeClr val="tx2"/>
                </a:solidFill>
                <a:latin typeface="+mj-lt"/>
              </a:rPr>
              <a:t>Monthly Nonfarm Payrolls – 000s of Net New Jobs</a:t>
            </a:r>
          </a:p>
        </p:txBody>
      </p:sp>
      <p:cxnSp>
        <p:nvCxnSpPr>
          <p:cNvPr id="12" name="Straight Arrow Connector 11"/>
          <p:cNvCxnSpPr>
            <a:cxnSpLocks/>
          </p:cNvCxnSpPr>
          <p:nvPr/>
        </p:nvCxnSpPr>
        <p:spPr bwMode="auto">
          <a:xfrm>
            <a:off x="7836741" y="2491132"/>
            <a:ext cx="201473" cy="397365"/>
          </a:xfrm>
          <a:prstGeom prst="straightConnector1">
            <a:avLst/>
          </a:prstGeom>
          <a:solidFill>
            <a:schemeClr val="accent1"/>
          </a:solidFill>
          <a:ln w="19050" cap="flat" cmpd="sng" algn="ctr">
            <a:solidFill>
              <a:schemeClr val="accent4"/>
            </a:solidFill>
            <a:prstDash val="solid"/>
            <a:round/>
            <a:headEnd type="none" w="med" len="med"/>
            <a:tailEnd type="triangle"/>
          </a:ln>
          <a:effectLst/>
        </p:spPr>
      </p:cxnSp>
      <p:sp>
        <p:nvSpPr>
          <p:cNvPr id="13" name="TextBox 12"/>
          <p:cNvSpPr txBox="1"/>
          <p:nvPr/>
        </p:nvSpPr>
        <p:spPr>
          <a:xfrm>
            <a:off x="6441856" y="1844801"/>
            <a:ext cx="2318104" cy="646331"/>
          </a:xfrm>
          <a:prstGeom prst="rect">
            <a:avLst/>
          </a:prstGeom>
          <a:noFill/>
        </p:spPr>
        <p:txBody>
          <a:bodyPr wrap="square" rtlCol="0">
            <a:spAutoFit/>
          </a:bodyPr>
          <a:lstStyle/>
          <a:p>
            <a:r>
              <a:rPr lang="en-US" sz="1200" b="1" dirty="0">
                <a:solidFill>
                  <a:schemeClr val="accent4"/>
                </a:solidFill>
                <a:latin typeface="+mj-lt"/>
                <a:cs typeface="Arial" panose="020B0604020202020204" pitchFamily="34" charset="0"/>
              </a:rPr>
              <a:t>Don’t believe +224k or +72k. The three month moving average is 171,000</a:t>
            </a:r>
          </a:p>
        </p:txBody>
      </p:sp>
    </p:spTree>
    <p:extLst>
      <p:ext uri="{BB962C8B-B14F-4D97-AF65-F5344CB8AC3E}">
        <p14:creationId xmlns:p14="http://schemas.microsoft.com/office/powerpoint/2010/main" val="1619551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384040" y="1513567"/>
            <a:ext cx="8375921" cy="4846330"/>
          </a:xfrm>
          <a:prstGeom prst="rect">
            <a:avLst/>
          </a:prstGeom>
        </p:spPr>
      </p:pic>
      <p:sp>
        <p:nvSpPr>
          <p:cNvPr id="4" name="Slide Number Placeholder 3"/>
          <p:cNvSpPr>
            <a:spLocks noGrp="1"/>
          </p:cNvSpPr>
          <p:nvPr>
            <p:ph type="sldNum" sz="quarter" idx="4"/>
          </p:nvPr>
        </p:nvSpPr>
        <p:spPr/>
        <p:txBody>
          <a:bodyPr/>
          <a:lstStyle/>
          <a:p>
            <a:fld id="{EAFB3C29-4469-4ECE-A8ED-D40B5AD31533}" type="slidenum">
              <a:rPr lang="en-US" smtClean="0"/>
              <a:pPr/>
              <a:t>28</a:t>
            </a:fld>
            <a:endParaRPr lang="en-US" dirty="0"/>
          </a:p>
        </p:txBody>
      </p:sp>
      <p:sp>
        <p:nvSpPr>
          <p:cNvPr id="3" name="Title 2"/>
          <p:cNvSpPr>
            <a:spLocks noGrp="1"/>
          </p:cNvSpPr>
          <p:nvPr>
            <p:ph type="title"/>
          </p:nvPr>
        </p:nvSpPr>
        <p:spPr/>
        <p:txBody>
          <a:bodyPr/>
          <a:lstStyle/>
          <a:p>
            <a:r>
              <a:rPr lang="en-US" dirty="0">
                <a:solidFill>
                  <a:prstClr val="white"/>
                </a:solidFill>
              </a:rPr>
              <a:t>Unemployment Will Fall To 3.5% in 2019 Even With A Slower Pace Of Job Growth</a:t>
            </a:r>
            <a:endParaRPr lang="en-US" dirty="0"/>
          </a:p>
        </p:txBody>
      </p:sp>
      <p:sp>
        <p:nvSpPr>
          <p:cNvPr id="11" name="Title 1"/>
          <p:cNvSpPr txBox="1">
            <a:spLocks/>
          </p:cNvSpPr>
          <p:nvPr/>
        </p:nvSpPr>
        <p:spPr bwMode="auto">
          <a:xfrm>
            <a:off x="-1" y="653314"/>
            <a:ext cx="8321041" cy="533649"/>
          </a:xfrm>
          <a:prstGeom prst="rect">
            <a:avLst/>
          </a:prstGeom>
          <a:noFill/>
          <a:ln w="9525">
            <a:noFill/>
            <a:miter lim="800000"/>
            <a:headEnd/>
            <a:tailEnd/>
          </a:ln>
          <a:effectLst/>
        </p:spPr>
        <p:txBody>
          <a:bodyPr vert="horz" wrap="square" lIns="82026" tIns="41012" rIns="41017" bIns="41012" numCol="1" anchor="t" anchorCtr="0" compatLnSpc="1">
            <a:prstTxWarp prst="textNoShape">
              <a:avLst/>
            </a:prstTxWarp>
          </a:bodyPr>
          <a:lstStyle>
            <a:lvl1pPr marL="164050" algn="l" rtl="0" eaLnBrk="1" fontAlgn="base" hangingPunct="1">
              <a:spcBef>
                <a:spcPct val="0"/>
              </a:spcBef>
              <a:spcAft>
                <a:spcPct val="0"/>
              </a:spcAft>
              <a:defRPr sz="1800" b="0" cap="none" baseline="0">
                <a:solidFill>
                  <a:schemeClr val="tx2"/>
                </a:solidFill>
                <a:latin typeface="Arial Narrow" pitchFamily="34" charset="0"/>
                <a:ea typeface="+mj-ea"/>
                <a:cs typeface="+mj-cs"/>
              </a:defRPr>
            </a:lvl1pPr>
            <a:lvl2pPr algn="ctr" rtl="0" eaLnBrk="1" fontAlgn="base" hangingPunct="1">
              <a:spcBef>
                <a:spcPct val="0"/>
              </a:spcBef>
              <a:spcAft>
                <a:spcPct val="0"/>
              </a:spcAft>
              <a:defRPr sz="1800" b="1">
                <a:solidFill>
                  <a:schemeClr val="tx2"/>
                </a:solidFill>
                <a:latin typeface="Arial" charset="0"/>
              </a:defRPr>
            </a:lvl2pPr>
            <a:lvl3pPr algn="ctr" rtl="0" eaLnBrk="1" fontAlgn="base" hangingPunct="1">
              <a:spcBef>
                <a:spcPct val="0"/>
              </a:spcBef>
              <a:spcAft>
                <a:spcPct val="0"/>
              </a:spcAft>
              <a:defRPr sz="1800" b="1">
                <a:solidFill>
                  <a:schemeClr val="tx2"/>
                </a:solidFill>
                <a:latin typeface="Arial" charset="0"/>
              </a:defRPr>
            </a:lvl3pPr>
            <a:lvl4pPr algn="ctr" rtl="0" eaLnBrk="1" fontAlgn="base" hangingPunct="1">
              <a:spcBef>
                <a:spcPct val="0"/>
              </a:spcBef>
              <a:spcAft>
                <a:spcPct val="0"/>
              </a:spcAft>
              <a:defRPr sz="1800" b="1">
                <a:solidFill>
                  <a:schemeClr val="tx2"/>
                </a:solidFill>
                <a:latin typeface="Arial" charset="0"/>
              </a:defRPr>
            </a:lvl4pPr>
            <a:lvl5pPr algn="ctr" rtl="0" eaLnBrk="1" fontAlgn="base" hangingPunct="1">
              <a:spcBef>
                <a:spcPct val="0"/>
              </a:spcBef>
              <a:spcAft>
                <a:spcPct val="0"/>
              </a:spcAft>
              <a:defRPr sz="1800" b="1">
                <a:solidFill>
                  <a:schemeClr val="tx2"/>
                </a:solidFill>
                <a:latin typeface="Arial" charset="0"/>
              </a:defRPr>
            </a:lvl5pPr>
            <a:lvl6pPr marL="410127" algn="ctr" rtl="0" eaLnBrk="1" fontAlgn="base" hangingPunct="1">
              <a:spcBef>
                <a:spcPct val="0"/>
              </a:spcBef>
              <a:spcAft>
                <a:spcPct val="0"/>
              </a:spcAft>
              <a:defRPr sz="1800" b="1">
                <a:solidFill>
                  <a:schemeClr val="tx2"/>
                </a:solidFill>
                <a:latin typeface="Arial" charset="0"/>
              </a:defRPr>
            </a:lvl6pPr>
            <a:lvl7pPr marL="820256" algn="ctr" rtl="0" eaLnBrk="1" fontAlgn="base" hangingPunct="1">
              <a:spcBef>
                <a:spcPct val="0"/>
              </a:spcBef>
              <a:spcAft>
                <a:spcPct val="0"/>
              </a:spcAft>
              <a:defRPr sz="1800" b="1">
                <a:solidFill>
                  <a:schemeClr val="tx2"/>
                </a:solidFill>
                <a:latin typeface="Arial" charset="0"/>
              </a:defRPr>
            </a:lvl7pPr>
            <a:lvl8pPr marL="1230384" algn="ctr" rtl="0" eaLnBrk="1" fontAlgn="base" hangingPunct="1">
              <a:spcBef>
                <a:spcPct val="0"/>
              </a:spcBef>
              <a:spcAft>
                <a:spcPct val="0"/>
              </a:spcAft>
              <a:defRPr sz="1800" b="1">
                <a:solidFill>
                  <a:schemeClr val="tx2"/>
                </a:solidFill>
                <a:latin typeface="Arial" charset="0"/>
              </a:defRPr>
            </a:lvl8pPr>
            <a:lvl9pPr marL="1640511" algn="ctr" rtl="0" eaLnBrk="1" fontAlgn="base" hangingPunct="1">
              <a:spcBef>
                <a:spcPct val="0"/>
              </a:spcBef>
              <a:spcAft>
                <a:spcPct val="0"/>
              </a:spcAft>
              <a:defRPr sz="1800" b="1">
                <a:solidFill>
                  <a:schemeClr val="tx2"/>
                </a:solidFill>
                <a:latin typeface="Arial" charset="0"/>
              </a:defRPr>
            </a:lvl9pPr>
          </a:lstStyle>
          <a:p>
            <a:pPr algn="just"/>
            <a:endParaRPr lang="en-US" sz="1200" b="1" kern="0" dirty="0">
              <a:latin typeface="Century Gothic" panose="020B0502020202020204" pitchFamily="34" charset="0"/>
            </a:endParaRPr>
          </a:p>
        </p:txBody>
      </p:sp>
      <p:sp>
        <p:nvSpPr>
          <p:cNvPr id="13" name="TextBox 12">
            <a:extLst>
              <a:ext uri="{FF2B5EF4-FFF2-40B4-BE49-F238E27FC236}">
                <a16:creationId xmlns:a16="http://schemas.microsoft.com/office/drawing/2014/main" id="{685012B4-AA96-4DF1-A384-054610D79417}"/>
              </a:ext>
            </a:extLst>
          </p:cNvPr>
          <p:cNvSpPr txBox="1"/>
          <p:nvPr/>
        </p:nvSpPr>
        <p:spPr>
          <a:xfrm>
            <a:off x="7364057" y="3786404"/>
            <a:ext cx="1574470" cy="461665"/>
          </a:xfrm>
          <a:prstGeom prst="rect">
            <a:avLst/>
          </a:prstGeom>
          <a:noFill/>
        </p:spPr>
        <p:txBody>
          <a:bodyPr wrap="none" rtlCol="0">
            <a:spAutoFit/>
          </a:bodyPr>
          <a:lstStyle/>
          <a:p>
            <a:pPr algn="ctr"/>
            <a:r>
              <a:rPr lang="en-US" sz="1200" b="1" u="sng" dirty="0">
                <a:solidFill>
                  <a:schemeClr val="accent4"/>
                </a:solidFill>
                <a:latin typeface="+mj-lt"/>
                <a:cs typeface="Arial" panose="020B0604020202020204" pitchFamily="34" charset="0"/>
              </a:rPr>
              <a:t>P&amp;R 2019 Forecast</a:t>
            </a:r>
          </a:p>
          <a:p>
            <a:pPr algn="ctr"/>
            <a:r>
              <a:rPr lang="en-US" sz="1200" b="1" dirty="0">
                <a:solidFill>
                  <a:schemeClr val="accent4"/>
                </a:solidFill>
                <a:latin typeface="+mj-lt"/>
                <a:cs typeface="Arial" panose="020B0604020202020204" pitchFamily="34" charset="0"/>
              </a:rPr>
              <a:t>3.5%</a:t>
            </a:r>
          </a:p>
        </p:txBody>
      </p:sp>
      <p:cxnSp>
        <p:nvCxnSpPr>
          <p:cNvPr id="8" name="Straight Connector 7"/>
          <p:cNvCxnSpPr/>
          <p:nvPr/>
        </p:nvCxnSpPr>
        <p:spPr bwMode="auto">
          <a:xfrm>
            <a:off x="384057" y="1429498"/>
            <a:ext cx="8375904" cy="0"/>
          </a:xfrm>
          <a:prstGeom prst="line">
            <a:avLst/>
          </a:prstGeom>
          <a:solidFill>
            <a:schemeClr val="accent1"/>
          </a:solidFill>
          <a:ln w="12700" cap="flat" cmpd="sng" algn="ctr">
            <a:solidFill>
              <a:schemeClr val="tx2"/>
            </a:solidFill>
            <a:prstDash val="sysDot"/>
            <a:round/>
            <a:headEnd type="none" w="med" len="med"/>
            <a:tailEnd type="none" w="med" len="med"/>
          </a:ln>
          <a:effectLst/>
        </p:spPr>
      </p:cxnSp>
      <p:sp>
        <p:nvSpPr>
          <p:cNvPr id="9" name="TextBox 8"/>
          <p:cNvSpPr txBox="1"/>
          <p:nvPr/>
        </p:nvSpPr>
        <p:spPr>
          <a:xfrm>
            <a:off x="384057" y="1121720"/>
            <a:ext cx="5486400" cy="276999"/>
          </a:xfrm>
          <a:prstGeom prst="rect">
            <a:avLst/>
          </a:prstGeom>
          <a:noFill/>
        </p:spPr>
        <p:txBody>
          <a:bodyPr wrap="square" rtlCol="0">
            <a:spAutoFit/>
          </a:bodyPr>
          <a:lstStyle/>
          <a:p>
            <a:r>
              <a:rPr lang="en-US" sz="1200" b="1" dirty="0">
                <a:solidFill>
                  <a:schemeClr val="tx2"/>
                </a:solidFill>
                <a:latin typeface="+mj-lt"/>
              </a:rPr>
              <a:t>U-3 Unemployment Rate</a:t>
            </a:r>
          </a:p>
        </p:txBody>
      </p:sp>
      <p:cxnSp>
        <p:nvCxnSpPr>
          <p:cNvPr id="7" name="Straight Arrow Connector 6"/>
          <p:cNvCxnSpPr/>
          <p:nvPr/>
        </p:nvCxnSpPr>
        <p:spPr bwMode="auto">
          <a:xfrm flipH="1">
            <a:off x="4468686" y="3175016"/>
            <a:ext cx="648393" cy="611388"/>
          </a:xfrm>
          <a:prstGeom prst="straightConnector1">
            <a:avLst/>
          </a:prstGeom>
          <a:solidFill>
            <a:schemeClr val="accent1"/>
          </a:solidFill>
          <a:ln w="19050" cap="flat" cmpd="sng" algn="ctr">
            <a:solidFill>
              <a:schemeClr val="accent4"/>
            </a:solidFill>
            <a:prstDash val="solid"/>
            <a:round/>
            <a:headEnd type="none" w="med" len="med"/>
            <a:tailEnd type="triangle"/>
          </a:ln>
          <a:effectLst/>
        </p:spPr>
      </p:cxnSp>
      <p:sp>
        <p:nvSpPr>
          <p:cNvPr id="12" name="TextBox 11"/>
          <p:cNvSpPr txBox="1"/>
          <p:nvPr/>
        </p:nvSpPr>
        <p:spPr>
          <a:xfrm>
            <a:off x="4235333" y="2788065"/>
            <a:ext cx="2626822" cy="276999"/>
          </a:xfrm>
          <a:prstGeom prst="rect">
            <a:avLst/>
          </a:prstGeom>
          <a:noFill/>
        </p:spPr>
        <p:txBody>
          <a:bodyPr wrap="square" rtlCol="0">
            <a:spAutoFit/>
          </a:bodyPr>
          <a:lstStyle/>
          <a:p>
            <a:r>
              <a:rPr lang="en-US" sz="1200" b="1" dirty="0">
                <a:solidFill>
                  <a:schemeClr val="accent4"/>
                </a:solidFill>
                <a:latin typeface="+mj-lt"/>
                <a:cs typeface="Arial" panose="020B0604020202020204" pitchFamily="34" charset="0"/>
              </a:rPr>
              <a:t>Steady decline for many years</a:t>
            </a:r>
          </a:p>
        </p:txBody>
      </p:sp>
      <p:grpSp>
        <p:nvGrpSpPr>
          <p:cNvPr id="16" name="Group 15">
            <a:extLst>
              <a:ext uri="{FF2B5EF4-FFF2-40B4-BE49-F238E27FC236}">
                <a16:creationId xmlns:a16="http://schemas.microsoft.com/office/drawing/2014/main" id="{A10B43F2-493D-489E-9246-CB8A415DAEC2}"/>
              </a:ext>
            </a:extLst>
          </p:cNvPr>
          <p:cNvGrpSpPr/>
          <p:nvPr/>
        </p:nvGrpSpPr>
        <p:grpSpPr>
          <a:xfrm>
            <a:off x="8029847" y="1599518"/>
            <a:ext cx="908679" cy="461665"/>
            <a:chOff x="8029848" y="1599518"/>
            <a:chExt cx="730112" cy="461665"/>
          </a:xfrm>
        </p:grpSpPr>
        <p:sp>
          <p:nvSpPr>
            <p:cNvPr id="15" name="TextBox 14">
              <a:extLst>
                <a:ext uri="{FF2B5EF4-FFF2-40B4-BE49-F238E27FC236}">
                  <a16:creationId xmlns:a16="http://schemas.microsoft.com/office/drawing/2014/main" id="{5DC2F9A0-6D6C-4317-B175-32CF144AEF0A}"/>
                </a:ext>
              </a:extLst>
            </p:cNvPr>
            <p:cNvSpPr txBox="1"/>
            <p:nvPr/>
          </p:nvSpPr>
          <p:spPr>
            <a:xfrm>
              <a:off x="8151292" y="1599518"/>
              <a:ext cx="608668" cy="461665"/>
            </a:xfrm>
            <a:prstGeom prst="rect">
              <a:avLst/>
            </a:prstGeom>
            <a:noFill/>
          </p:spPr>
          <p:txBody>
            <a:bodyPr wrap="square" rtlCol="0">
              <a:spAutoFit/>
            </a:bodyPr>
            <a:lstStyle/>
            <a:p>
              <a:r>
                <a:rPr lang="en-US" sz="1200" dirty="0">
                  <a:solidFill>
                    <a:schemeClr val="bg2"/>
                  </a:solidFill>
                  <a:latin typeface="Arial" panose="020B0604020202020204" pitchFamily="34" charset="0"/>
                  <a:cs typeface="Arial" panose="020B0604020202020204" pitchFamily="34" charset="0"/>
                </a:rPr>
                <a:t>Trend*</a:t>
              </a:r>
            </a:p>
          </p:txBody>
        </p:sp>
        <p:cxnSp>
          <p:nvCxnSpPr>
            <p:cNvPr id="6" name="Straight Connector 5">
              <a:extLst>
                <a:ext uri="{FF2B5EF4-FFF2-40B4-BE49-F238E27FC236}">
                  <a16:creationId xmlns:a16="http://schemas.microsoft.com/office/drawing/2014/main" id="{0265E97B-34F0-454E-B7FF-AFD21305DBF0}"/>
                </a:ext>
              </a:extLst>
            </p:cNvPr>
            <p:cNvCxnSpPr>
              <a:cxnSpLocks/>
            </p:cNvCxnSpPr>
            <p:nvPr/>
          </p:nvCxnSpPr>
          <p:spPr bwMode="auto">
            <a:xfrm>
              <a:off x="8029848" y="1738017"/>
              <a:ext cx="176213" cy="0"/>
            </a:xfrm>
            <a:prstGeom prst="line">
              <a:avLst/>
            </a:prstGeom>
            <a:solidFill>
              <a:schemeClr val="accent1"/>
            </a:solidFill>
            <a:ln w="12700" cap="flat" cmpd="sng" algn="ctr">
              <a:solidFill>
                <a:schemeClr val="bg2"/>
              </a:solidFill>
              <a:prstDash val="solid"/>
              <a:round/>
              <a:headEnd type="none" w="med" len="med"/>
              <a:tailEnd type="none" w="med" len="med"/>
            </a:ln>
            <a:effectLst/>
          </p:spPr>
        </p:cxnSp>
      </p:grpSp>
      <p:sp>
        <p:nvSpPr>
          <p:cNvPr id="18" name="TextBox 17">
            <a:extLst>
              <a:ext uri="{FF2B5EF4-FFF2-40B4-BE49-F238E27FC236}">
                <a16:creationId xmlns:a16="http://schemas.microsoft.com/office/drawing/2014/main" id="{DAF0BFB0-E10B-4751-A62D-82A28B488F37}"/>
              </a:ext>
            </a:extLst>
          </p:cNvPr>
          <p:cNvSpPr txBox="1"/>
          <p:nvPr/>
        </p:nvSpPr>
        <p:spPr>
          <a:xfrm>
            <a:off x="5207116" y="6111791"/>
            <a:ext cx="3643946" cy="230832"/>
          </a:xfrm>
          <a:prstGeom prst="rect">
            <a:avLst/>
          </a:prstGeom>
          <a:noFill/>
        </p:spPr>
        <p:txBody>
          <a:bodyPr wrap="none" rtlCol="0">
            <a:spAutoFit/>
          </a:bodyPr>
          <a:lstStyle/>
          <a:p>
            <a:pPr algn="r"/>
            <a:r>
              <a:rPr lang="en-US" sz="900" i="1" dirty="0">
                <a:latin typeface="+mn-lt"/>
                <a:cs typeface="Arial" panose="020B0604020202020204" pitchFamily="34" charset="0"/>
              </a:rPr>
              <a:t>*Best smoothed trend for non-linear relationships which strips out outliers</a:t>
            </a:r>
          </a:p>
        </p:txBody>
      </p:sp>
    </p:spTree>
    <p:extLst>
      <p:ext uri="{BB962C8B-B14F-4D97-AF65-F5344CB8AC3E}">
        <p14:creationId xmlns:p14="http://schemas.microsoft.com/office/powerpoint/2010/main" val="3894557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318164" y="1524244"/>
            <a:ext cx="8375921" cy="4846330"/>
          </a:xfrm>
          <a:prstGeom prst="rect">
            <a:avLst/>
          </a:prstGeom>
        </p:spPr>
      </p:pic>
      <p:sp>
        <p:nvSpPr>
          <p:cNvPr id="4" name="Slide Number Placeholder 3"/>
          <p:cNvSpPr>
            <a:spLocks noGrp="1"/>
          </p:cNvSpPr>
          <p:nvPr>
            <p:ph type="sldNum" sz="quarter" idx="4"/>
          </p:nvPr>
        </p:nvSpPr>
        <p:spPr/>
        <p:txBody>
          <a:bodyPr/>
          <a:lstStyle/>
          <a:p>
            <a:fld id="{EAFB3C29-4469-4ECE-A8ED-D40B5AD31533}" type="slidenum">
              <a:rPr lang="en-US" smtClean="0"/>
              <a:pPr/>
              <a:t>29</a:t>
            </a:fld>
            <a:endParaRPr lang="en-US" dirty="0"/>
          </a:p>
        </p:txBody>
      </p:sp>
      <p:sp>
        <p:nvSpPr>
          <p:cNvPr id="3" name="Title 2"/>
          <p:cNvSpPr>
            <a:spLocks noGrp="1"/>
          </p:cNvSpPr>
          <p:nvPr>
            <p:ph type="title"/>
          </p:nvPr>
        </p:nvSpPr>
        <p:spPr/>
        <p:txBody>
          <a:bodyPr/>
          <a:lstStyle/>
          <a:p>
            <a:r>
              <a:rPr lang="en-US" dirty="0"/>
              <a:t>We Expect Inflation To Move Closer To 2% By The End Of 2019</a:t>
            </a:r>
          </a:p>
        </p:txBody>
      </p:sp>
      <p:cxnSp>
        <p:nvCxnSpPr>
          <p:cNvPr id="10" name="Straight Connector 9"/>
          <p:cNvCxnSpPr/>
          <p:nvPr/>
        </p:nvCxnSpPr>
        <p:spPr bwMode="auto">
          <a:xfrm>
            <a:off x="384057" y="1487688"/>
            <a:ext cx="8375904" cy="0"/>
          </a:xfrm>
          <a:prstGeom prst="line">
            <a:avLst/>
          </a:prstGeom>
          <a:solidFill>
            <a:schemeClr val="accent1"/>
          </a:solidFill>
          <a:ln w="12700" cap="flat" cmpd="sng" algn="ctr">
            <a:solidFill>
              <a:schemeClr val="tx2"/>
            </a:solidFill>
            <a:prstDash val="sysDot"/>
            <a:round/>
            <a:headEnd type="none" w="med" len="med"/>
            <a:tailEnd type="none" w="med" len="med"/>
          </a:ln>
          <a:effectLst/>
        </p:spPr>
      </p:cxnSp>
      <p:sp>
        <p:nvSpPr>
          <p:cNvPr id="12" name="TextBox 11"/>
          <p:cNvSpPr txBox="1"/>
          <p:nvPr/>
        </p:nvSpPr>
        <p:spPr>
          <a:xfrm>
            <a:off x="384057" y="1179910"/>
            <a:ext cx="5486400" cy="276999"/>
          </a:xfrm>
          <a:prstGeom prst="rect">
            <a:avLst/>
          </a:prstGeom>
          <a:noFill/>
        </p:spPr>
        <p:txBody>
          <a:bodyPr wrap="square" rtlCol="0">
            <a:spAutoFit/>
          </a:bodyPr>
          <a:lstStyle/>
          <a:p>
            <a:r>
              <a:rPr lang="en-US" sz="1200" b="1" dirty="0">
                <a:solidFill>
                  <a:schemeClr val="tx2"/>
                </a:solidFill>
                <a:latin typeface="+mj-lt"/>
              </a:rPr>
              <a:t>Core PCE Inflation - % Change Year-Over-Year</a:t>
            </a:r>
          </a:p>
        </p:txBody>
      </p:sp>
      <p:sp>
        <p:nvSpPr>
          <p:cNvPr id="13" name="TextBox 12">
            <a:extLst>
              <a:ext uri="{FF2B5EF4-FFF2-40B4-BE49-F238E27FC236}">
                <a16:creationId xmlns:a16="http://schemas.microsoft.com/office/drawing/2014/main" id="{685012B4-AA96-4DF1-A384-054610D79417}"/>
              </a:ext>
            </a:extLst>
          </p:cNvPr>
          <p:cNvSpPr txBox="1"/>
          <p:nvPr/>
        </p:nvSpPr>
        <p:spPr>
          <a:xfrm>
            <a:off x="8091601" y="2817293"/>
            <a:ext cx="898003" cy="646331"/>
          </a:xfrm>
          <a:prstGeom prst="rect">
            <a:avLst/>
          </a:prstGeom>
          <a:noFill/>
        </p:spPr>
        <p:txBody>
          <a:bodyPr wrap="none" rtlCol="0">
            <a:spAutoFit/>
          </a:bodyPr>
          <a:lstStyle/>
          <a:p>
            <a:pPr algn="ctr"/>
            <a:r>
              <a:rPr lang="en-US" sz="1200" b="1" u="sng" dirty="0">
                <a:solidFill>
                  <a:schemeClr val="accent4"/>
                </a:solidFill>
                <a:latin typeface="+mj-lt"/>
                <a:cs typeface="Arial" panose="020B0604020202020204" pitchFamily="34" charset="0"/>
              </a:rPr>
              <a:t>P&amp;R 2019 </a:t>
            </a:r>
          </a:p>
          <a:p>
            <a:pPr algn="ctr"/>
            <a:r>
              <a:rPr lang="en-US" sz="1200" b="1" u="sng" dirty="0">
                <a:solidFill>
                  <a:schemeClr val="accent4"/>
                </a:solidFill>
                <a:latin typeface="+mj-lt"/>
                <a:cs typeface="Arial" panose="020B0604020202020204" pitchFamily="34" charset="0"/>
              </a:rPr>
              <a:t>Forecast</a:t>
            </a:r>
          </a:p>
          <a:p>
            <a:pPr algn="ctr"/>
            <a:r>
              <a:rPr lang="en-US" sz="1200" b="1" dirty="0">
                <a:solidFill>
                  <a:schemeClr val="accent4"/>
                </a:solidFill>
                <a:latin typeface="+mj-lt"/>
                <a:cs typeface="Arial" panose="020B0604020202020204" pitchFamily="34" charset="0"/>
              </a:rPr>
              <a:t>1.8%</a:t>
            </a:r>
          </a:p>
        </p:txBody>
      </p:sp>
      <p:sp>
        <p:nvSpPr>
          <p:cNvPr id="5" name="Oval 4">
            <a:extLst>
              <a:ext uri="{FF2B5EF4-FFF2-40B4-BE49-F238E27FC236}">
                <a16:creationId xmlns:a16="http://schemas.microsoft.com/office/drawing/2014/main" id="{C9AC948B-AA29-413B-A50A-176DF6E785FD}"/>
              </a:ext>
            </a:extLst>
          </p:cNvPr>
          <p:cNvSpPr/>
          <p:nvPr/>
        </p:nvSpPr>
        <p:spPr bwMode="auto">
          <a:xfrm>
            <a:off x="925321" y="1901067"/>
            <a:ext cx="1571947" cy="534257"/>
          </a:xfrm>
          <a:prstGeom prst="ellipse">
            <a:avLst/>
          </a:prstGeom>
          <a:noFill/>
          <a:ln w="19050" cap="flat" cmpd="sng" algn="ctr">
            <a:solidFill>
              <a:schemeClr val="accent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bg1"/>
              </a:solidFill>
              <a:effectLst/>
              <a:latin typeface="Century Gothic" panose="020B0502020202020204" pitchFamily="34" charset="0"/>
            </a:endParaRPr>
          </a:p>
        </p:txBody>
      </p:sp>
      <p:grpSp>
        <p:nvGrpSpPr>
          <p:cNvPr id="11" name="Group 10">
            <a:extLst>
              <a:ext uri="{FF2B5EF4-FFF2-40B4-BE49-F238E27FC236}">
                <a16:creationId xmlns:a16="http://schemas.microsoft.com/office/drawing/2014/main" id="{85494306-E834-4936-AF49-91D5C330B459}"/>
              </a:ext>
            </a:extLst>
          </p:cNvPr>
          <p:cNvGrpSpPr/>
          <p:nvPr/>
        </p:nvGrpSpPr>
        <p:grpSpPr>
          <a:xfrm>
            <a:off x="8029848" y="1599518"/>
            <a:ext cx="784214" cy="276999"/>
            <a:chOff x="8029848" y="1599518"/>
            <a:chExt cx="784214" cy="276999"/>
          </a:xfrm>
        </p:grpSpPr>
        <p:sp>
          <p:nvSpPr>
            <p:cNvPr id="14" name="TextBox 13">
              <a:extLst>
                <a:ext uri="{FF2B5EF4-FFF2-40B4-BE49-F238E27FC236}">
                  <a16:creationId xmlns:a16="http://schemas.microsoft.com/office/drawing/2014/main" id="{2308DC1A-917B-4F61-B370-99ED12AA422D}"/>
                </a:ext>
              </a:extLst>
            </p:cNvPr>
            <p:cNvSpPr txBox="1"/>
            <p:nvPr/>
          </p:nvSpPr>
          <p:spPr>
            <a:xfrm>
              <a:off x="8151292" y="1599518"/>
              <a:ext cx="662770" cy="276999"/>
            </a:xfrm>
            <a:prstGeom prst="rect">
              <a:avLst/>
            </a:prstGeom>
            <a:noFill/>
          </p:spPr>
          <p:txBody>
            <a:bodyPr wrap="square" rtlCol="0">
              <a:spAutoFit/>
            </a:bodyPr>
            <a:lstStyle/>
            <a:p>
              <a:r>
                <a:rPr lang="en-US" sz="1200" dirty="0">
                  <a:solidFill>
                    <a:schemeClr val="bg2"/>
                  </a:solidFill>
                  <a:latin typeface="Arial" panose="020B0604020202020204" pitchFamily="34" charset="0"/>
                  <a:cs typeface="Arial" panose="020B0604020202020204" pitchFamily="34" charset="0"/>
                </a:rPr>
                <a:t>Trend*</a:t>
              </a:r>
            </a:p>
          </p:txBody>
        </p:sp>
        <p:cxnSp>
          <p:nvCxnSpPr>
            <p:cNvPr id="15" name="Straight Connector 14">
              <a:extLst>
                <a:ext uri="{FF2B5EF4-FFF2-40B4-BE49-F238E27FC236}">
                  <a16:creationId xmlns:a16="http://schemas.microsoft.com/office/drawing/2014/main" id="{87FA6E66-7C2A-4A75-A1EA-08D7F3B491F0}"/>
                </a:ext>
              </a:extLst>
            </p:cNvPr>
            <p:cNvCxnSpPr>
              <a:cxnSpLocks/>
            </p:cNvCxnSpPr>
            <p:nvPr/>
          </p:nvCxnSpPr>
          <p:spPr bwMode="auto">
            <a:xfrm>
              <a:off x="8029848" y="1738017"/>
              <a:ext cx="176213" cy="0"/>
            </a:xfrm>
            <a:prstGeom prst="line">
              <a:avLst/>
            </a:prstGeom>
            <a:solidFill>
              <a:schemeClr val="accent1"/>
            </a:solidFill>
            <a:ln w="12700" cap="flat" cmpd="sng" algn="ctr">
              <a:solidFill>
                <a:schemeClr val="bg2"/>
              </a:solidFill>
              <a:prstDash val="solid"/>
              <a:round/>
              <a:headEnd type="none" w="med" len="med"/>
              <a:tailEnd type="none" w="med" len="med"/>
            </a:ln>
            <a:effectLst/>
          </p:spPr>
        </p:cxnSp>
      </p:grpSp>
      <p:sp>
        <p:nvSpPr>
          <p:cNvPr id="16" name="TextBox 15">
            <a:extLst>
              <a:ext uri="{FF2B5EF4-FFF2-40B4-BE49-F238E27FC236}">
                <a16:creationId xmlns:a16="http://schemas.microsoft.com/office/drawing/2014/main" id="{BCC3F1AA-E944-4CD1-884B-E34291F007FD}"/>
              </a:ext>
            </a:extLst>
          </p:cNvPr>
          <p:cNvSpPr txBox="1"/>
          <p:nvPr/>
        </p:nvSpPr>
        <p:spPr>
          <a:xfrm>
            <a:off x="6704244" y="5257167"/>
            <a:ext cx="2651208" cy="276999"/>
          </a:xfrm>
          <a:prstGeom prst="rect">
            <a:avLst/>
          </a:prstGeom>
          <a:noFill/>
        </p:spPr>
        <p:txBody>
          <a:bodyPr wrap="square" rtlCol="0">
            <a:spAutoFit/>
          </a:bodyPr>
          <a:lstStyle/>
          <a:p>
            <a:r>
              <a:rPr lang="en-US" sz="1200" b="1" dirty="0">
                <a:solidFill>
                  <a:schemeClr val="accent4"/>
                </a:solidFill>
                <a:latin typeface="+mj-lt"/>
                <a:cs typeface="Arial" panose="020B0604020202020204" pitchFamily="34" charset="0"/>
              </a:rPr>
              <a:t>“Transitory” drop</a:t>
            </a:r>
          </a:p>
        </p:txBody>
      </p:sp>
      <p:sp>
        <p:nvSpPr>
          <p:cNvPr id="7" name="Freeform: Shape 6">
            <a:extLst>
              <a:ext uri="{FF2B5EF4-FFF2-40B4-BE49-F238E27FC236}">
                <a16:creationId xmlns:a16="http://schemas.microsoft.com/office/drawing/2014/main" id="{170623E4-B43F-46E4-A094-66DF78EC8C84}"/>
              </a:ext>
            </a:extLst>
          </p:cNvPr>
          <p:cNvSpPr/>
          <p:nvPr/>
        </p:nvSpPr>
        <p:spPr bwMode="auto">
          <a:xfrm>
            <a:off x="8029848" y="5119984"/>
            <a:ext cx="469259" cy="383410"/>
          </a:xfrm>
          <a:custGeom>
            <a:avLst/>
            <a:gdLst>
              <a:gd name="connsiteX0" fmla="*/ 0 w 622169"/>
              <a:gd name="connsiteY0" fmla="*/ 113122 h 496555"/>
              <a:gd name="connsiteX1" fmla="*/ 179109 w 622169"/>
              <a:gd name="connsiteY1" fmla="*/ 480767 h 496555"/>
              <a:gd name="connsiteX2" fmla="*/ 367645 w 622169"/>
              <a:gd name="connsiteY2" fmla="*/ 386499 h 496555"/>
              <a:gd name="connsiteX3" fmla="*/ 622169 w 622169"/>
              <a:gd name="connsiteY3" fmla="*/ 0 h 496555"/>
            </a:gdLst>
            <a:ahLst/>
            <a:cxnLst>
              <a:cxn ang="0">
                <a:pos x="connsiteX0" y="connsiteY0"/>
              </a:cxn>
              <a:cxn ang="0">
                <a:pos x="connsiteX1" y="connsiteY1"/>
              </a:cxn>
              <a:cxn ang="0">
                <a:pos x="connsiteX2" y="connsiteY2"/>
              </a:cxn>
              <a:cxn ang="0">
                <a:pos x="connsiteX3" y="connsiteY3"/>
              </a:cxn>
            </a:cxnLst>
            <a:rect l="l" t="t" r="r" b="b"/>
            <a:pathLst>
              <a:path w="622169" h="496555">
                <a:moveTo>
                  <a:pt x="0" y="113122"/>
                </a:moveTo>
                <a:cubicBezTo>
                  <a:pt x="58917" y="274163"/>
                  <a:pt x="117835" y="435204"/>
                  <a:pt x="179109" y="480767"/>
                </a:cubicBezTo>
                <a:cubicBezTo>
                  <a:pt x="240383" y="526330"/>
                  <a:pt x="293802" y="466627"/>
                  <a:pt x="367645" y="386499"/>
                </a:cubicBezTo>
                <a:cubicBezTo>
                  <a:pt x="441488" y="306371"/>
                  <a:pt x="531828" y="153185"/>
                  <a:pt x="622169" y="0"/>
                </a:cubicBezTo>
              </a:path>
            </a:pathLst>
          </a:custGeom>
          <a:noFill/>
          <a:ln w="19050" cap="flat" cmpd="sng" algn="ctr">
            <a:solidFill>
              <a:schemeClr val="accent4"/>
            </a:solidFill>
            <a:prstDash val="solid"/>
            <a:round/>
            <a:headEnd type="none" w="med" len="med"/>
            <a:tailEnd type="triangle"/>
          </a:ln>
          <a:effectLst/>
        </p:spPr>
        <p:txBody>
          <a:bodyPr rtlCol="0" anchor="ctr"/>
          <a:lstStyle/>
          <a:p>
            <a:pPr algn="ctr"/>
            <a:endParaRPr lang="en-US"/>
          </a:p>
        </p:txBody>
      </p:sp>
      <p:sp>
        <p:nvSpPr>
          <p:cNvPr id="17" name="TextBox 16">
            <a:extLst>
              <a:ext uri="{FF2B5EF4-FFF2-40B4-BE49-F238E27FC236}">
                <a16:creationId xmlns:a16="http://schemas.microsoft.com/office/drawing/2014/main" id="{0F70BAFA-E47F-4809-9B4D-7A6D14EC3309}"/>
              </a:ext>
            </a:extLst>
          </p:cNvPr>
          <p:cNvSpPr txBox="1"/>
          <p:nvPr/>
        </p:nvSpPr>
        <p:spPr>
          <a:xfrm>
            <a:off x="5207116" y="6111791"/>
            <a:ext cx="3643946" cy="230832"/>
          </a:xfrm>
          <a:prstGeom prst="rect">
            <a:avLst/>
          </a:prstGeom>
          <a:noFill/>
        </p:spPr>
        <p:txBody>
          <a:bodyPr wrap="none" rtlCol="0">
            <a:spAutoFit/>
          </a:bodyPr>
          <a:lstStyle/>
          <a:p>
            <a:pPr algn="r"/>
            <a:r>
              <a:rPr lang="en-US" sz="900" i="1" dirty="0">
                <a:latin typeface="+mn-lt"/>
                <a:cs typeface="Arial" panose="020B0604020202020204" pitchFamily="34" charset="0"/>
              </a:rPr>
              <a:t>*Best smoothed trend for non-linear relationships which strips out outliers</a:t>
            </a:r>
          </a:p>
        </p:txBody>
      </p:sp>
    </p:spTree>
    <p:extLst>
      <p:ext uri="{BB962C8B-B14F-4D97-AF65-F5344CB8AC3E}">
        <p14:creationId xmlns:p14="http://schemas.microsoft.com/office/powerpoint/2010/main" val="2009439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DD2E9-B34C-466A-8972-FDF284A3B7DC}"/>
              </a:ext>
            </a:extLst>
          </p:cNvPr>
          <p:cNvSpPr>
            <a:spLocks noGrp="1"/>
          </p:cNvSpPr>
          <p:nvPr>
            <p:ph type="ctrTitle"/>
          </p:nvPr>
        </p:nvSpPr>
        <p:spPr>
          <a:xfrm>
            <a:off x="1645065" y="3469326"/>
            <a:ext cx="5853869" cy="1375487"/>
          </a:xfrm>
        </p:spPr>
        <p:txBody>
          <a:bodyPr/>
          <a:lstStyle/>
          <a:p>
            <a:pPr marL="0"/>
            <a:r>
              <a:rPr lang="en-US" dirty="0"/>
              <a:t>Considerations for Investment of Cash &amp; Reserve Assets</a:t>
            </a:r>
            <a:br>
              <a:rPr lang="en-US" dirty="0"/>
            </a:br>
            <a:endParaRPr lang="en-US" dirty="0"/>
          </a:p>
        </p:txBody>
      </p:sp>
    </p:spTree>
    <p:extLst>
      <p:ext uri="{BB962C8B-B14F-4D97-AF65-F5344CB8AC3E}">
        <p14:creationId xmlns:p14="http://schemas.microsoft.com/office/powerpoint/2010/main" val="3093977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EAFB3C29-4469-4ECE-A8ED-D40B5AD31533}" type="slidenum">
              <a:rPr lang="en-US" smtClean="0"/>
              <a:pPr/>
              <a:t>30</a:t>
            </a:fld>
            <a:endParaRPr lang="en-US" dirty="0"/>
          </a:p>
        </p:txBody>
      </p:sp>
      <p:sp>
        <p:nvSpPr>
          <p:cNvPr id="2" name="Title 1"/>
          <p:cNvSpPr>
            <a:spLocks noGrp="1"/>
          </p:cNvSpPr>
          <p:nvPr>
            <p:ph type="title"/>
          </p:nvPr>
        </p:nvSpPr>
        <p:spPr/>
        <p:txBody>
          <a:bodyPr/>
          <a:lstStyle/>
          <a:p>
            <a:r>
              <a:rPr lang="en-US" dirty="0"/>
              <a:t>Our 2019 Outlook Summary:</a:t>
            </a:r>
          </a:p>
        </p:txBody>
      </p:sp>
      <p:sp>
        <p:nvSpPr>
          <p:cNvPr id="4" name="TextBox 3"/>
          <p:cNvSpPr txBox="1"/>
          <p:nvPr/>
        </p:nvSpPr>
        <p:spPr>
          <a:xfrm>
            <a:off x="191634" y="6200728"/>
            <a:ext cx="5878286" cy="230832"/>
          </a:xfrm>
          <a:prstGeom prst="rect">
            <a:avLst/>
          </a:prstGeom>
          <a:noFill/>
        </p:spPr>
        <p:txBody>
          <a:bodyPr wrap="square" rtlCol="0">
            <a:spAutoFit/>
          </a:bodyPr>
          <a:lstStyle/>
          <a:p>
            <a:pPr fontAlgn="auto">
              <a:spcBef>
                <a:spcPts val="0"/>
              </a:spcBef>
              <a:spcAft>
                <a:spcPts val="0"/>
              </a:spcAft>
            </a:pPr>
            <a:r>
              <a:rPr lang="en-US" sz="900" i="1" dirty="0">
                <a:solidFill>
                  <a:prstClr val="black"/>
                </a:solidFill>
                <a:latin typeface="Times New Roman" panose="02020603050405020304" pitchFamily="18" charset="0"/>
                <a:cs typeface="Times New Roman" panose="02020603050405020304" pitchFamily="18" charset="0"/>
              </a:rPr>
              <a:t>Sources: Bloomberg Consensus, Payden Estimates, Bureau of Labor Statistics and Bureau of Economic Analysis </a:t>
            </a:r>
          </a:p>
        </p:txBody>
      </p:sp>
      <p:sp>
        <p:nvSpPr>
          <p:cNvPr id="27" name="TextBox 26">
            <a:extLst>
              <a:ext uri="{FF2B5EF4-FFF2-40B4-BE49-F238E27FC236}">
                <a16:creationId xmlns:a16="http://schemas.microsoft.com/office/drawing/2014/main" id="{EB773B0A-08C9-4442-9D1E-18C714F2F9EF}"/>
              </a:ext>
            </a:extLst>
          </p:cNvPr>
          <p:cNvSpPr txBox="1"/>
          <p:nvPr/>
        </p:nvSpPr>
        <p:spPr>
          <a:xfrm>
            <a:off x="5852205" y="6108394"/>
            <a:ext cx="3025095" cy="646331"/>
          </a:xfrm>
          <a:prstGeom prst="rect">
            <a:avLst/>
          </a:prstGeom>
          <a:noFill/>
        </p:spPr>
        <p:txBody>
          <a:bodyPr wrap="square" rtlCol="0">
            <a:spAutoFit/>
          </a:bodyPr>
          <a:lstStyle/>
          <a:p>
            <a:pPr fontAlgn="auto">
              <a:spcBef>
                <a:spcPts val="0"/>
              </a:spcBef>
              <a:spcAft>
                <a:spcPts val="0"/>
              </a:spcAft>
            </a:pPr>
            <a:r>
              <a:rPr lang="en-US" sz="900" i="1" dirty="0">
                <a:solidFill>
                  <a:prstClr val="black"/>
                </a:solidFill>
                <a:latin typeface="Times New Roman" panose="02020603050405020304" pitchFamily="18" charset="0"/>
                <a:cs typeface="Times New Roman" panose="02020603050405020304" pitchFamily="18" charset="0"/>
              </a:rPr>
              <a:t>*Core PCE is the personal consumption expenditures price index excluding food and energy</a:t>
            </a:r>
          </a:p>
          <a:p>
            <a:pPr fontAlgn="auto">
              <a:spcBef>
                <a:spcPts val="0"/>
              </a:spcBef>
              <a:spcAft>
                <a:spcPts val="0"/>
              </a:spcAft>
            </a:pPr>
            <a:r>
              <a:rPr lang="en-US" sz="900" i="1" dirty="0">
                <a:solidFill>
                  <a:prstClr val="black"/>
                </a:solidFill>
                <a:latin typeface="Times New Roman" panose="02020603050405020304" pitchFamily="18" charset="0"/>
                <a:cs typeface="Times New Roman" panose="02020603050405020304" pitchFamily="18" charset="0"/>
              </a:rPr>
              <a:t>**Market implied rate at year end using fed fund futures</a:t>
            </a:r>
          </a:p>
          <a:p>
            <a:pPr algn="r" fontAlgn="auto">
              <a:spcBef>
                <a:spcPts val="0"/>
              </a:spcBef>
              <a:spcAft>
                <a:spcPts val="0"/>
              </a:spcAft>
            </a:pPr>
            <a:endParaRPr lang="en-US" sz="900" i="1" dirty="0">
              <a:solidFill>
                <a:prstClr val="black"/>
              </a:solidFill>
              <a:latin typeface="Times New Roman" panose="02020603050405020304" pitchFamily="18"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BB9923A1-0EB6-4ADB-BBC7-5252D6CC750D}"/>
              </a:ext>
            </a:extLst>
          </p:cNvPr>
          <p:cNvCxnSpPr>
            <a:cxnSpLocks/>
          </p:cNvCxnSpPr>
          <p:nvPr/>
        </p:nvCxnSpPr>
        <p:spPr bwMode="auto">
          <a:xfrm>
            <a:off x="230406" y="1552629"/>
            <a:ext cx="8646894" cy="0"/>
          </a:xfrm>
          <a:prstGeom prst="line">
            <a:avLst/>
          </a:prstGeom>
          <a:solidFill>
            <a:schemeClr val="accent1"/>
          </a:solidFill>
          <a:ln w="12700" cap="flat" cmpd="sng" algn="ctr">
            <a:solidFill>
              <a:schemeClr val="tx2"/>
            </a:solidFill>
            <a:prstDash val="sysDot"/>
            <a:round/>
            <a:headEnd type="none" w="med" len="med"/>
            <a:tailEnd type="none" w="med" len="med"/>
          </a:ln>
          <a:effectLst/>
        </p:spPr>
      </p:cxnSp>
      <p:graphicFrame>
        <p:nvGraphicFramePr>
          <p:cNvPr id="3" name="Table 2">
            <a:extLst>
              <a:ext uri="{FF2B5EF4-FFF2-40B4-BE49-F238E27FC236}">
                <a16:creationId xmlns:a16="http://schemas.microsoft.com/office/drawing/2014/main" id="{5565B398-484D-47ED-9A1A-BAB38A1D4E43}"/>
              </a:ext>
            </a:extLst>
          </p:cNvPr>
          <p:cNvGraphicFramePr>
            <a:graphicFrameLocks noGrp="1"/>
          </p:cNvGraphicFramePr>
          <p:nvPr>
            <p:extLst>
              <p:ext uri="{D42A27DB-BD31-4B8C-83A1-F6EECF244321}">
                <p14:modId xmlns:p14="http://schemas.microsoft.com/office/powerpoint/2010/main" val="246293197"/>
              </p:ext>
            </p:extLst>
          </p:nvPr>
        </p:nvGraphicFramePr>
        <p:xfrm>
          <a:off x="219074" y="1731345"/>
          <a:ext cx="8658226" cy="4121313"/>
        </p:xfrm>
        <a:graphic>
          <a:graphicData uri="http://schemas.openxmlformats.org/drawingml/2006/table">
            <a:tbl>
              <a:tblPr firstRow="1" bandRow="1">
                <a:tableStyleId>{5C22544A-7EE6-4342-B048-85BDC9FD1C3A}</a:tableStyleId>
              </a:tblPr>
              <a:tblGrid>
                <a:gridCol w="2743838">
                  <a:extLst>
                    <a:ext uri="{9D8B030D-6E8A-4147-A177-3AD203B41FA5}">
                      <a16:colId xmlns:a16="http://schemas.microsoft.com/office/drawing/2014/main" val="3547820597"/>
                    </a:ext>
                  </a:extLst>
                </a:gridCol>
                <a:gridCol w="1478597">
                  <a:extLst>
                    <a:ext uri="{9D8B030D-6E8A-4147-A177-3AD203B41FA5}">
                      <a16:colId xmlns:a16="http://schemas.microsoft.com/office/drawing/2014/main" val="58666467"/>
                    </a:ext>
                  </a:extLst>
                </a:gridCol>
                <a:gridCol w="1478597">
                  <a:extLst>
                    <a:ext uri="{9D8B030D-6E8A-4147-A177-3AD203B41FA5}">
                      <a16:colId xmlns:a16="http://schemas.microsoft.com/office/drawing/2014/main" val="2364848368"/>
                    </a:ext>
                  </a:extLst>
                </a:gridCol>
                <a:gridCol w="1478597">
                  <a:extLst>
                    <a:ext uri="{9D8B030D-6E8A-4147-A177-3AD203B41FA5}">
                      <a16:colId xmlns:a16="http://schemas.microsoft.com/office/drawing/2014/main" val="3771786581"/>
                    </a:ext>
                  </a:extLst>
                </a:gridCol>
                <a:gridCol w="1478597">
                  <a:extLst>
                    <a:ext uri="{9D8B030D-6E8A-4147-A177-3AD203B41FA5}">
                      <a16:colId xmlns:a16="http://schemas.microsoft.com/office/drawing/2014/main" val="199188969"/>
                    </a:ext>
                  </a:extLst>
                </a:gridCol>
              </a:tblGrid>
              <a:tr h="834075">
                <a:tc>
                  <a:txBody>
                    <a:bodyPr/>
                    <a:lstStyle/>
                    <a:p>
                      <a:pPr algn="l"/>
                      <a:endParaRPr lang="en-US" sz="1400" b="1" dirty="0">
                        <a:solidFill>
                          <a:schemeClr val="bg1"/>
                        </a:solidFill>
                        <a:latin typeface="+mj-lt"/>
                      </a:endParaRPr>
                    </a:p>
                  </a:txBody>
                  <a:tcPr anchor="ctr">
                    <a:solidFill>
                      <a:schemeClr val="tx2"/>
                    </a:solidFill>
                  </a:tcPr>
                </a:tc>
                <a:tc>
                  <a:txBody>
                    <a:bodyPr/>
                    <a:lstStyle/>
                    <a:p>
                      <a:pPr algn="ctr"/>
                      <a:r>
                        <a:rPr lang="en-US" sz="1400" dirty="0">
                          <a:solidFill>
                            <a:schemeClr val="bg1"/>
                          </a:solidFill>
                          <a:latin typeface="+mj-lt"/>
                        </a:rPr>
                        <a:t>P&amp;R Forecast</a:t>
                      </a:r>
                      <a:endParaRPr lang="en-US" sz="1400" b="1" dirty="0">
                        <a:solidFill>
                          <a:schemeClr val="bg1"/>
                        </a:solidFill>
                        <a:latin typeface="+mj-lt"/>
                      </a:endParaRPr>
                    </a:p>
                  </a:txBody>
                  <a:tcPr anchor="ctr">
                    <a:solidFill>
                      <a:schemeClr val="tx2"/>
                    </a:solidFill>
                  </a:tcPr>
                </a:tc>
                <a:tc>
                  <a:txBody>
                    <a:bodyPr/>
                    <a:lstStyle/>
                    <a:p>
                      <a:pPr algn="ctr"/>
                      <a:r>
                        <a:rPr lang="en-US" sz="1400" b="0" dirty="0">
                          <a:solidFill>
                            <a:schemeClr val="bg1"/>
                          </a:solidFill>
                          <a:latin typeface="+mj-lt"/>
                        </a:rPr>
                        <a:t>Median FOMC Forecast</a:t>
                      </a:r>
                    </a:p>
                  </a:txBody>
                  <a:tcPr anchor="ctr">
                    <a:solidFill>
                      <a:schemeClr val="tx2"/>
                    </a:solidFill>
                  </a:tcPr>
                </a:tc>
                <a:tc>
                  <a:txBody>
                    <a:bodyPr/>
                    <a:lstStyle/>
                    <a:p>
                      <a:pPr algn="ctr"/>
                      <a:r>
                        <a:rPr lang="en-US" sz="1400" b="0" dirty="0">
                          <a:solidFill>
                            <a:schemeClr val="bg1"/>
                          </a:solidFill>
                          <a:latin typeface="+mj-lt"/>
                        </a:rPr>
                        <a:t>Bloomberg Consensus Forecast</a:t>
                      </a:r>
                    </a:p>
                  </a:txBody>
                  <a:tcPr anchor="ctr">
                    <a:solidFill>
                      <a:schemeClr val="tx2"/>
                    </a:solidFill>
                  </a:tcPr>
                </a:tc>
                <a:tc>
                  <a:txBody>
                    <a:bodyPr/>
                    <a:lstStyle/>
                    <a:p>
                      <a:pPr algn="ctr"/>
                      <a:r>
                        <a:rPr lang="en-US" sz="1400" b="0" dirty="0">
                          <a:solidFill>
                            <a:schemeClr val="bg1"/>
                          </a:solidFill>
                          <a:latin typeface="+mj-lt"/>
                        </a:rPr>
                        <a:t>2018 Actual</a:t>
                      </a:r>
                    </a:p>
                  </a:txBody>
                  <a:tcPr anchor="ctr">
                    <a:solidFill>
                      <a:schemeClr val="tx2"/>
                    </a:solidFill>
                  </a:tcPr>
                </a:tc>
                <a:extLst>
                  <a:ext uri="{0D108BD9-81ED-4DB2-BD59-A6C34878D82A}">
                    <a16:rowId xmlns:a16="http://schemas.microsoft.com/office/drawing/2014/main" val="3953191798"/>
                  </a:ext>
                </a:extLst>
              </a:tr>
              <a:tr h="809544">
                <a:tc>
                  <a:txBody>
                    <a:bodyPr/>
                    <a:lstStyle/>
                    <a:p>
                      <a:pPr algn="l"/>
                      <a:r>
                        <a:rPr lang="en-US" sz="1400" b="1" dirty="0">
                          <a:solidFill>
                            <a:schemeClr val="tx2"/>
                          </a:solidFill>
                          <a:latin typeface="+mj-lt"/>
                        </a:rPr>
                        <a:t>Economic Growth</a:t>
                      </a:r>
                    </a:p>
                    <a:p>
                      <a:pPr algn="l"/>
                      <a:r>
                        <a:rPr lang="en-US" sz="1050" b="1" dirty="0">
                          <a:solidFill>
                            <a:schemeClr val="tx2"/>
                          </a:solidFill>
                          <a:latin typeface="+mj-lt"/>
                        </a:rPr>
                        <a:t>Q4/Q4 Real GDP % Change</a:t>
                      </a:r>
                    </a:p>
                  </a:txBody>
                  <a:tcPr anchor="ctr"/>
                </a:tc>
                <a:tc>
                  <a:txBody>
                    <a:bodyPr/>
                    <a:lstStyle/>
                    <a:p>
                      <a:pPr algn="ctr"/>
                      <a:r>
                        <a:rPr lang="en-US" b="1" dirty="0"/>
                        <a:t>2.4%</a:t>
                      </a:r>
                      <a:endParaRPr lang="en-US" b="1" dirty="0">
                        <a:solidFill>
                          <a:schemeClr val="tx1"/>
                        </a:solidFill>
                        <a:latin typeface="+mn-lt"/>
                      </a:endParaRPr>
                    </a:p>
                  </a:txBody>
                  <a:tcPr anchor="ctr"/>
                </a:tc>
                <a:tc>
                  <a:txBody>
                    <a:bodyPr/>
                    <a:lstStyle/>
                    <a:p>
                      <a:pPr algn="ctr"/>
                      <a:r>
                        <a:rPr lang="en-US" b="0" dirty="0"/>
                        <a:t>2.1%</a:t>
                      </a:r>
                      <a:endParaRPr lang="en-US" b="0" dirty="0">
                        <a:solidFill>
                          <a:schemeClr val="tx1"/>
                        </a:solidFill>
                        <a:latin typeface="+mn-lt"/>
                      </a:endParaRPr>
                    </a:p>
                  </a:txBody>
                  <a:tcPr anchor="ctr"/>
                </a:tc>
                <a:tc>
                  <a:txBody>
                    <a:bodyPr/>
                    <a:lstStyle/>
                    <a:p>
                      <a:pPr algn="ctr"/>
                      <a:r>
                        <a:rPr lang="en-US" b="0" dirty="0"/>
                        <a:t>2.1%</a:t>
                      </a:r>
                      <a:endParaRPr lang="en-US" b="0" dirty="0">
                        <a:solidFill>
                          <a:schemeClr val="tx1"/>
                        </a:solidFill>
                        <a:latin typeface="+mn-lt"/>
                      </a:endParaRPr>
                    </a:p>
                  </a:txBody>
                  <a:tcPr anchor="ctr"/>
                </a:tc>
                <a:tc>
                  <a:txBody>
                    <a:bodyPr/>
                    <a:lstStyle/>
                    <a:p>
                      <a:pPr algn="ctr"/>
                      <a:r>
                        <a:rPr lang="en-US" b="0" dirty="0"/>
                        <a:t>3.0%</a:t>
                      </a:r>
                      <a:endParaRPr lang="en-US" b="0" dirty="0">
                        <a:solidFill>
                          <a:schemeClr val="tx1"/>
                        </a:solidFill>
                        <a:latin typeface="+mn-lt"/>
                      </a:endParaRPr>
                    </a:p>
                  </a:txBody>
                  <a:tcPr anchor="ctr"/>
                </a:tc>
                <a:extLst>
                  <a:ext uri="{0D108BD9-81ED-4DB2-BD59-A6C34878D82A}">
                    <a16:rowId xmlns:a16="http://schemas.microsoft.com/office/drawing/2014/main" val="3016994753"/>
                  </a:ext>
                </a:extLst>
              </a:tr>
              <a:tr h="809544">
                <a:tc>
                  <a:txBody>
                    <a:bodyPr/>
                    <a:lstStyle/>
                    <a:p>
                      <a:pPr algn="l"/>
                      <a:r>
                        <a:rPr lang="en-US" sz="1400" b="1" dirty="0">
                          <a:solidFill>
                            <a:schemeClr val="tx2"/>
                          </a:solidFill>
                          <a:latin typeface="+mj-lt"/>
                        </a:rPr>
                        <a:t>Unemployment Rate</a:t>
                      </a:r>
                    </a:p>
                    <a:p>
                      <a:pPr algn="l"/>
                      <a:r>
                        <a:rPr lang="en-US" sz="1050" b="1" dirty="0">
                          <a:solidFill>
                            <a:schemeClr val="tx2"/>
                          </a:solidFill>
                          <a:latin typeface="+mj-lt"/>
                        </a:rPr>
                        <a:t>Level At Year End</a:t>
                      </a:r>
                    </a:p>
                  </a:txBody>
                  <a:tcPr anchor="ctr"/>
                </a:tc>
                <a:tc>
                  <a:txBody>
                    <a:bodyPr/>
                    <a:lstStyle/>
                    <a:p>
                      <a:pPr algn="ctr"/>
                      <a:r>
                        <a:rPr lang="en-US" b="1" dirty="0">
                          <a:solidFill>
                            <a:schemeClr val="tx1"/>
                          </a:solidFill>
                          <a:latin typeface="+mn-lt"/>
                        </a:rPr>
                        <a:t>3.5%</a:t>
                      </a:r>
                    </a:p>
                  </a:txBody>
                  <a:tcPr anchor="ctr"/>
                </a:tc>
                <a:tc>
                  <a:txBody>
                    <a:bodyPr/>
                    <a:lstStyle/>
                    <a:p>
                      <a:pPr algn="ctr"/>
                      <a:r>
                        <a:rPr lang="en-US" b="0" dirty="0">
                          <a:solidFill>
                            <a:schemeClr val="tx1"/>
                          </a:solidFill>
                          <a:latin typeface="+mn-lt"/>
                        </a:rPr>
                        <a:t>3.6%</a:t>
                      </a:r>
                    </a:p>
                  </a:txBody>
                  <a:tcPr anchor="ctr"/>
                </a:tc>
                <a:tc>
                  <a:txBody>
                    <a:bodyPr/>
                    <a:lstStyle/>
                    <a:p>
                      <a:pPr algn="ctr"/>
                      <a:r>
                        <a:rPr lang="en-US" b="0" dirty="0">
                          <a:solidFill>
                            <a:schemeClr val="tx1"/>
                          </a:solidFill>
                          <a:latin typeface="+mn-lt"/>
                        </a:rPr>
                        <a:t>3.7%</a:t>
                      </a:r>
                    </a:p>
                  </a:txBody>
                  <a:tcPr anchor="ctr"/>
                </a:tc>
                <a:tc>
                  <a:txBody>
                    <a:bodyPr/>
                    <a:lstStyle/>
                    <a:p>
                      <a:pPr algn="ctr"/>
                      <a:r>
                        <a:rPr lang="en-US" b="0" dirty="0">
                          <a:solidFill>
                            <a:schemeClr val="tx1"/>
                          </a:solidFill>
                          <a:latin typeface="+mn-lt"/>
                        </a:rPr>
                        <a:t>3.9%</a:t>
                      </a:r>
                    </a:p>
                  </a:txBody>
                  <a:tcPr anchor="ctr"/>
                </a:tc>
                <a:extLst>
                  <a:ext uri="{0D108BD9-81ED-4DB2-BD59-A6C34878D82A}">
                    <a16:rowId xmlns:a16="http://schemas.microsoft.com/office/drawing/2014/main" val="2410721691"/>
                  </a:ext>
                </a:extLst>
              </a:tr>
              <a:tr h="834075">
                <a:tc>
                  <a:txBody>
                    <a:bodyPr/>
                    <a:lstStyle/>
                    <a:p>
                      <a:pPr algn="l"/>
                      <a:r>
                        <a:rPr lang="en-US" sz="1400" b="1" dirty="0">
                          <a:solidFill>
                            <a:schemeClr val="tx2"/>
                          </a:solidFill>
                          <a:latin typeface="+mj-lt"/>
                        </a:rPr>
                        <a:t>Inflation (Core PCE*)</a:t>
                      </a:r>
                    </a:p>
                    <a:p>
                      <a:pPr algn="l"/>
                      <a:r>
                        <a:rPr lang="en-US" sz="1100" b="1" dirty="0">
                          <a:solidFill>
                            <a:schemeClr val="tx2"/>
                          </a:solidFill>
                          <a:latin typeface="+mj-lt"/>
                        </a:rPr>
                        <a:t>% Change Year-over-Year By Year End</a:t>
                      </a:r>
                    </a:p>
                  </a:txBody>
                  <a:tcPr anchor="ctr"/>
                </a:tc>
                <a:tc>
                  <a:txBody>
                    <a:bodyPr/>
                    <a:lstStyle/>
                    <a:p>
                      <a:pPr algn="ctr"/>
                      <a:r>
                        <a:rPr lang="en-US" b="1" dirty="0">
                          <a:solidFill>
                            <a:schemeClr val="tx1"/>
                          </a:solidFill>
                          <a:latin typeface="+mn-lt"/>
                        </a:rPr>
                        <a:t>1.8%</a:t>
                      </a:r>
                    </a:p>
                  </a:txBody>
                  <a:tcPr anchor="ctr"/>
                </a:tc>
                <a:tc>
                  <a:txBody>
                    <a:bodyPr/>
                    <a:lstStyle/>
                    <a:p>
                      <a:pPr marL="0" marR="0" lvl="0" indent="0" algn="ctr" defTabSz="820256" rtl="0" eaLnBrk="1" fontAlgn="auto" latinLnBrk="0" hangingPunct="1">
                        <a:lnSpc>
                          <a:spcPct val="100000"/>
                        </a:lnSpc>
                        <a:spcBef>
                          <a:spcPts val="0"/>
                        </a:spcBef>
                        <a:spcAft>
                          <a:spcPts val="0"/>
                        </a:spcAft>
                        <a:buClrTx/>
                        <a:buSzTx/>
                        <a:buFontTx/>
                        <a:buNone/>
                        <a:tabLst/>
                        <a:defRPr/>
                      </a:pPr>
                      <a:r>
                        <a:rPr lang="en-US" b="0" dirty="0">
                          <a:solidFill>
                            <a:schemeClr val="tx1"/>
                          </a:solidFill>
                          <a:latin typeface="+mn-lt"/>
                        </a:rPr>
                        <a:t>1.8%</a:t>
                      </a:r>
                    </a:p>
                  </a:txBody>
                  <a:tcPr anchor="ctr"/>
                </a:tc>
                <a:tc>
                  <a:txBody>
                    <a:bodyPr/>
                    <a:lstStyle/>
                    <a:p>
                      <a:pPr marL="0" marR="0" lvl="0" indent="0" algn="ctr" defTabSz="820256" rtl="0" eaLnBrk="1" fontAlgn="auto" latinLnBrk="0" hangingPunct="1">
                        <a:lnSpc>
                          <a:spcPct val="100000"/>
                        </a:lnSpc>
                        <a:spcBef>
                          <a:spcPts val="0"/>
                        </a:spcBef>
                        <a:spcAft>
                          <a:spcPts val="0"/>
                        </a:spcAft>
                        <a:buClrTx/>
                        <a:buSzTx/>
                        <a:buFontTx/>
                        <a:buNone/>
                        <a:tabLst/>
                        <a:defRPr/>
                      </a:pPr>
                      <a:r>
                        <a:rPr lang="en-US" b="0" dirty="0">
                          <a:solidFill>
                            <a:schemeClr val="tx1"/>
                          </a:solidFill>
                          <a:latin typeface="+mn-lt"/>
                        </a:rPr>
                        <a:t>1.8%</a:t>
                      </a:r>
                    </a:p>
                  </a:txBody>
                  <a:tcPr anchor="ctr"/>
                </a:tc>
                <a:tc>
                  <a:txBody>
                    <a:bodyPr/>
                    <a:lstStyle/>
                    <a:p>
                      <a:pPr algn="ctr"/>
                      <a:r>
                        <a:rPr lang="en-US" b="0" dirty="0">
                          <a:solidFill>
                            <a:schemeClr val="tx1"/>
                          </a:solidFill>
                          <a:latin typeface="+mn-lt"/>
                        </a:rPr>
                        <a:t>1.9%</a:t>
                      </a:r>
                    </a:p>
                  </a:txBody>
                  <a:tcPr anchor="ctr"/>
                </a:tc>
                <a:extLst>
                  <a:ext uri="{0D108BD9-81ED-4DB2-BD59-A6C34878D82A}">
                    <a16:rowId xmlns:a16="http://schemas.microsoft.com/office/drawing/2014/main" val="178797203"/>
                  </a:ext>
                </a:extLst>
              </a:tr>
              <a:tr h="834075">
                <a:tc>
                  <a:txBody>
                    <a:bodyPr/>
                    <a:lstStyle/>
                    <a:p>
                      <a:pPr algn="l"/>
                      <a:r>
                        <a:rPr lang="en-US" sz="1400" b="1" dirty="0">
                          <a:solidFill>
                            <a:schemeClr val="tx2"/>
                          </a:solidFill>
                          <a:latin typeface="+mj-lt"/>
                        </a:rPr>
                        <a:t>Policy Rate (Fed Funds Rate)</a:t>
                      </a:r>
                    </a:p>
                    <a:p>
                      <a:pPr algn="l"/>
                      <a:r>
                        <a:rPr lang="en-US" sz="1100" b="1" dirty="0">
                          <a:solidFill>
                            <a:schemeClr val="tx2"/>
                          </a:solidFill>
                          <a:latin typeface="+mj-lt"/>
                        </a:rPr>
                        <a:t>Upper Bound of Fed Funds Target Range</a:t>
                      </a:r>
                    </a:p>
                  </a:txBody>
                  <a:tcPr anchor="ctr"/>
                </a:tc>
                <a:tc>
                  <a:txBody>
                    <a:bodyPr/>
                    <a:lstStyle/>
                    <a:p>
                      <a:pPr algn="ctr"/>
                      <a:r>
                        <a:rPr lang="en-US" b="1" dirty="0">
                          <a:solidFill>
                            <a:schemeClr val="tx1"/>
                          </a:solidFill>
                          <a:latin typeface="+mn-lt"/>
                        </a:rPr>
                        <a:t>2.25%</a:t>
                      </a:r>
                    </a:p>
                  </a:txBody>
                  <a:tcPr anchor="ctr"/>
                </a:tc>
                <a:tc>
                  <a:txBody>
                    <a:bodyPr/>
                    <a:lstStyle/>
                    <a:p>
                      <a:pPr algn="ctr"/>
                      <a:r>
                        <a:rPr lang="en-US" b="0" dirty="0">
                          <a:solidFill>
                            <a:schemeClr val="tx1"/>
                          </a:solidFill>
                          <a:latin typeface="+mn-lt"/>
                        </a:rPr>
                        <a:t>2.50%</a:t>
                      </a:r>
                    </a:p>
                  </a:txBody>
                  <a:tcPr anchor="ctr"/>
                </a:tc>
                <a:tc>
                  <a:txBody>
                    <a:bodyPr/>
                    <a:lstStyle/>
                    <a:p>
                      <a:pPr algn="ctr"/>
                      <a:r>
                        <a:rPr lang="en-US" b="0" dirty="0">
                          <a:solidFill>
                            <a:schemeClr val="tx1"/>
                          </a:solidFill>
                          <a:latin typeface="+mn-lt"/>
                        </a:rPr>
                        <a:t>1.70%**</a:t>
                      </a:r>
                    </a:p>
                  </a:txBody>
                  <a:tcPr anchor="ctr"/>
                </a:tc>
                <a:tc>
                  <a:txBody>
                    <a:bodyPr/>
                    <a:lstStyle/>
                    <a:p>
                      <a:pPr algn="ctr"/>
                      <a:r>
                        <a:rPr lang="en-US" b="0" dirty="0">
                          <a:solidFill>
                            <a:schemeClr val="tx1"/>
                          </a:solidFill>
                          <a:latin typeface="+mn-lt"/>
                        </a:rPr>
                        <a:t>2.50%</a:t>
                      </a:r>
                    </a:p>
                  </a:txBody>
                  <a:tcPr anchor="ctr"/>
                </a:tc>
                <a:extLst>
                  <a:ext uri="{0D108BD9-81ED-4DB2-BD59-A6C34878D82A}">
                    <a16:rowId xmlns:a16="http://schemas.microsoft.com/office/drawing/2014/main" val="4227890736"/>
                  </a:ext>
                </a:extLst>
              </a:tr>
            </a:tbl>
          </a:graphicData>
        </a:graphic>
      </p:graphicFrame>
      <p:sp>
        <p:nvSpPr>
          <p:cNvPr id="44" name="TextBox 43">
            <a:extLst>
              <a:ext uri="{FF2B5EF4-FFF2-40B4-BE49-F238E27FC236}">
                <a16:creationId xmlns:a16="http://schemas.microsoft.com/office/drawing/2014/main" id="{2C81EF7F-C7A1-40B7-94C4-E37425F3F0FE}"/>
              </a:ext>
            </a:extLst>
          </p:cNvPr>
          <p:cNvSpPr txBox="1"/>
          <p:nvPr/>
        </p:nvSpPr>
        <p:spPr>
          <a:xfrm>
            <a:off x="191634" y="1090964"/>
            <a:ext cx="8791239" cy="461665"/>
          </a:xfrm>
          <a:prstGeom prst="rect">
            <a:avLst/>
          </a:prstGeom>
          <a:noFill/>
        </p:spPr>
        <p:txBody>
          <a:bodyPr wrap="square" rtlCol="0">
            <a:spAutoFit/>
          </a:bodyPr>
          <a:lstStyle/>
          <a:p>
            <a:pPr fontAlgn="auto">
              <a:spcBef>
                <a:spcPts val="0"/>
              </a:spcBef>
              <a:spcAft>
                <a:spcPts val="0"/>
              </a:spcAft>
            </a:pPr>
            <a:r>
              <a:rPr lang="en-US" sz="1200" b="1" dirty="0">
                <a:solidFill>
                  <a:schemeClr val="tx2"/>
                </a:solidFill>
                <a:latin typeface="+mj-lt"/>
              </a:rPr>
              <a:t>2019 U.S. Economic Forecasts – </a:t>
            </a:r>
          </a:p>
          <a:p>
            <a:pPr fontAlgn="auto">
              <a:spcBef>
                <a:spcPts val="0"/>
              </a:spcBef>
              <a:spcAft>
                <a:spcPts val="0"/>
              </a:spcAft>
            </a:pPr>
            <a:r>
              <a:rPr lang="en-US" sz="1200" b="1" dirty="0">
                <a:solidFill>
                  <a:schemeClr val="tx2"/>
                </a:solidFill>
                <a:latin typeface="+mj-lt"/>
              </a:rPr>
              <a:t>Payden Economics Versus FOMC, Bloomberg Consensus and 2018 Actual</a:t>
            </a:r>
          </a:p>
        </p:txBody>
      </p:sp>
      <p:sp>
        <p:nvSpPr>
          <p:cNvPr id="10" name="Oval 9">
            <a:extLst>
              <a:ext uri="{FF2B5EF4-FFF2-40B4-BE49-F238E27FC236}">
                <a16:creationId xmlns:a16="http://schemas.microsoft.com/office/drawing/2014/main" id="{AD29F14E-0824-426E-9910-1A50A2276DFB}"/>
              </a:ext>
            </a:extLst>
          </p:cNvPr>
          <p:cNvSpPr/>
          <p:nvPr/>
        </p:nvSpPr>
        <p:spPr bwMode="auto">
          <a:xfrm>
            <a:off x="2977116" y="5167030"/>
            <a:ext cx="1481763" cy="534257"/>
          </a:xfrm>
          <a:prstGeom prst="ellipse">
            <a:avLst/>
          </a:prstGeom>
          <a:noFill/>
          <a:ln w="19050" cap="flat" cmpd="sng" algn="ctr">
            <a:solidFill>
              <a:schemeClr val="accent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bg1"/>
              </a:solidFill>
              <a:effectLst/>
              <a:latin typeface="Century Gothic" panose="020B0502020202020204" pitchFamily="34" charset="0"/>
            </a:endParaRPr>
          </a:p>
        </p:txBody>
      </p:sp>
      <p:cxnSp>
        <p:nvCxnSpPr>
          <p:cNvPr id="11" name="Straight Arrow Connector 10">
            <a:extLst>
              <a:ext uri="{FF2B5EF4-FFF2-40B4-BE49-F238E27FC236}">
                <a16:creationId xmlns:a16="http://schemas.microsoft.com/office/drawing/2014/main" id="{1E9B0F54-BD51-4D06-94A0-99A83DEBD0B1}"/>
              </a:ext>
            </a:extLst>
          </p:cNvPr>
          <p:cNvCxnSpPr>
            <a:cxnSpLocks/>
            <a:stCxn id="8" idx="1"/>
          </p:cNvCxnSpPr>
          <p:nvPr/>
        </p:nvCxnSpPr>
        <p:spPr bwMode="auto">
          <a:xfrm flipH="1" flipV="1">
            <a:off x="4193439" y="5697200"/>
            <a:ext cx="265440" cy="219364"/>
          </a:xfrm>
          <a:prstGeom prst="straightConnector1">
            <a:avLst/>
          </a:prstGeom>
          <a:solidFill>
            <a:schemeClr val="accent1"/>
          </a:solidFill>
          <a:ln w="19050" cap="flat" cmpd="sng" algn="ctr">
            <a:solidFill>
              <a:schemeClr val="accent4"/>
            </a:solidFill>
            <a:prstDash val="solid"/>
            <a:round/>
            <a:headEnd type="none" w="med" len="med"/>
            <a:tailEnd type="triangle"/>
          </a:ln>
          <a:effectLst/>
        </p:spPr>
      </p:cxnSp>
      <p:sp>
        <p:nvSpPr>
          <p:cNvPr id="8" name="TextBox 7">
            <a:extLst>
              <a:ext uri="{FF2B5EF4-FFF2-40B4-BE49-F238E27FC236}">
                <a16:creationId xmlns:a16="http://schemas.microsoft.com/office/drawing/2014/main" id="{254D0A7C-ACFF-46EB-A310-6329BBC091E9}"/>
              </a:ext>
            </a:extLst>
          </p:cNvPr>
          <p:cNvSpPr txBox="1"/>
          <p:nvPr/>
        </p:nvSpPr>
        <p:spPr>
          <a:xfrm>
            <a:off x="4458879" y="5778064"/>
            <a:ext cx="1276311" cy="276999"/>
          </a:xfrm>
          <a:prstGeom prst="rect">
            <a:avLst/>
          </a:prstGeom>
          <a:noFill/>
        </p:spPr>
        <p:txBody>
          <a:bodyPr wrap="none" rtlCol="0">
            <a:spAutoFit/>
          </a:bodyPr>
          <a:lstStyle/>
          <a:p>
            <a:r>
              <a:rPr lang="en-US" sz="1200" b="1" dirty="0">
                <a:solidFill>
                  <a:schemeClr val="accent4"/>
                </a:solidFill>
                <a:latin typeface="+mj-lt"/>
                <a:cs typeface="Arial" panose="020B0604020202020204" pitchFamily="34" charset="0"/>
              </a:rPr>
              <a:t>One and done</a:t>
            </a:r>
          </a:p>
        </p:txBody>
      </p:sp>
      <p:sp>
        <p:nvSpPr>
          <p:cNvPr id="13" name="Oval 12">
            <a:extLst>
              <a:ext uri="{FF2B5EF4-FFF2-40B4-BE49-F238E27FC236}">
                <a16:creationId xmlns:a16="http://schemas.microsoft.com/office/drawing/2014/main" id="{DF74F1E1-1D5A-42F5-95DA-35BE0D2FEEF0}"/>
              </a:ext>
            </a:extLst>
          </p:cNvPr>
          <p:cNvSpPr/>
          <p:nvPr/>
        </p:nvSpPr>
        <p:spPr bwMode="auto">
          <a:xfrm>
            <a:off x="2977116" y="2711451"/>
            <a:ext cx="1481763" cy="534257"/>
          </a:xfrm>
          <a:prstGeom prst="ellipse">
            <a:avLst/>
          </a:prstGeom>
          <a:noFill/>
          <a:ln w="19050" cap="flat" cmpd="sng" algn="ctr">
            <a:solidFill>
              <a:schemeClr val="accent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bg1"/>
              </a:solidFill>
              <a:effectLst/>
              <a:latin typeface="Century Gothic" panose="020B0502020202020204" pitchFamily="34" charset="0"/>
            </a:endParaRPr>
          </a:p>
        </p:txBody>
      </p:sp>
      <p:cxnSp>
        <p:nvCxnSpPr>
          <p:cNvPr id="14" name="Straight Arrow Connector 13">
            <a:extLst>
              <a:ext uri="{FF2B5EF4-FFF2-40B4-BE49-F238E27FC236}">
                <a16:creationId xmlns:a16="http://schemas.microsoft.com/office/drawing/2014/main" id="{35FC6438-C581-4837-955E-C16C2A98B7CA}"/>
              </a:ext>
            </a:extLst>
          </p:cNvPr>
          <p:cNvCxnSpPr>
            <a:cxnSpLocks/>
          </p:cNvCxnSpPr>
          <p:nvPr/>
        </p:nvCxnSpPr>
        <p:spPr bwMode="auto">
          <a:xfrm flipH="1" flipV="1">
            <a:off x="4234520" y="3231697"/>
            <a:ext cx="224359" cy="192733"/>
          </a:xfrm>
          <a:prstGeom prst="straightConnector1">
            <a:avLst/>
          </a:prstGeom>
          <a:solidFill>
            <a:schemeClr val="accent1"/>
          </a:solidFill>
          <a:ln w="19050" cap="flat" cmpd="sng" algn="ctr">
            <a:solidFill>
              <a:schemeClr val="accent4"/>
            </a:solidFill>
            <a:prstDash val="solid"/>
            <a:round/>
            <a:headEnd type="none" w="med" len="med"/>
            <a:tailEnd type="triangle"/>
          </a:ln>
          <a:effectLst/>
        </p:spPr>
      </p:cxnSp>
      <p:sp>
        <p:nvSpPr>
          <p:cNvPr id="15" name="TextBox 14">
            <a:extLst>
              <a:ext uri="{FF2B5EF4-FFF2-40B4-BE49-F238E27FC236}">
                <a16:creationId xmlns:a16="http://schemas.microsoft.com/office/drawing/2014/main" id="{518C8D37-F5C4-4413-92A3-C39347FFC1E1}"/>
              </a:ext>
            </a:extLst>
          </p:cNvPr>
          <p:cNvSpPr txBox="1"/>
          <p:nvPr/>
        </p:nvSpPr>
        <p:spPr>
          <a:xfrm>
            <a:off x="4458879" y="3295299"/>
            <a:ext cx="3457998" cy="276999"/>
          </a:xfrm>
          <a:prstGeom prst="rect">
            <a:avLst/>
          </a:prstGeom>
          <a:noFill/>
        </p:spPr>
        <p:txBody>
          <a:bodyPr wrap="none" rtlCol="0">
            <a:spAutoFit/>
          </a:bodyPr>
          <a:lstStyle/>
          <a:p>
            <a:r>
              <a:rPr lang="en-US" sz="1200" b="1" dirty="0">
                <a:solidFill>
                  <a:schemeClr val="accent4"/>
                </a:solidFill>
                <a:latin typeface="+mj-lt"/>
                <a:cs typeface="Arial" panose="020B0604020202020204" pitchFamily="34" charset="0"/>
              </a:rPr>
              <a:t>Slower than 2018, but still right around trend</a:t>
            </a:r>
          </a:p>
        </p:txBody>
      </p:sp>
    </p:spTree>
    <p:extLst>
      <p:ext uri="{BB962C8B-B14F-4D97-AF65-F5344CB8AC3E}">
        <p14:creationId xmlns:p14="http://schemas.microsoft.com/office/powerpoint/2010/main" val="12115430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DD2E9-B34C-466A-8972-FDF284A3B7DC}"/>
              </a:ext>
            </a:extLst>
          </p:cNvPr>
          <p:cNvSpPr>
            <a:spLocks noGrp="1"/>
          </p:cNvSpPr>
          <p:nvPr>
            <p:ph type="ctrTitle"/>
          </p:nvPr>
        </p:nvSpPr>
        <p:spPr>
          <a:xfrm>
            <a:off x="1645066" y="3469326"/>
            <a:ext cx="5853869" cy="944599"/>
          </a:xfrm>
        </p:spPr>
        <p:txBody>
          <a:bodyPr/>
          <a:lstStyle/>
          <a:p>
            <a:pPr marL="0"/>
            <a:r>
              <a:rPr lang="en-US" dirty="0"/>
              <a:t>Investment Opportunities &amp; Portfolio Management Strategy</a:t>
            </a:r>
          </a:p>
        </p:txBody>
      </p:sp>
    </p:spTree>
    <p:extLst>
      <p:ext uri="{BB962C8B-B14F-4D97-AF65-F5344CB8AC3E}">
        <p14:creationId xmlns:p14="http://schemas.microsoft.com/office/powerpoint/2010/main" val="2669472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EAFB3C29-4469-4ECE-A8ED-D40B5AD31533}" type="slidenum">
              <a:rPr lang="en-US" smtClean="0"/>
              <a:pPr/>
              <a:t>32</a:t>
            </a:fld>
            <a:endParaRPr lang="en-US"/>
          </a:p>
        </p:txBody>
      </p:sp>
      <p:sp>
        <p:nvSpPr>
          <p:cNvPr id="3" name="Title 2"/>
          <p:cNvSpPr>
            <a:spLocks noGrp="1"/>
          </p:cNvSpPr>
          <p:nvPr>
            <p:ph type="title"/>
          </p:nvPr>
        </p:nvSpPr>
        <p:spPr/>
        <p:txBody>
          <a:bodyPr/>
          <a:lstStyle/>
          <a:p>
            <a:r>
              <a:rPr lang="en-US" dirty="0"/>
              <a:t>Comparison: Money Market Fund and Short Bond Fund</a:t>
            </a:r>
          </a:p>
        </p:txBody>
      </p:sp>
      <p:sp>
        <p:nvSpPr>
          <p:cNvPr id="11" name="Line 6">
            <a:extLst>
              <a:ext uri="{FF2B5EF4-FFF2-40B4-BE49-F238E27FC236}">
                <a16:creationId xmlns:a16="http://schemas.microsoft.com/office/drawing/2014/main" id="{51FCB421-2174-4A0E-A974-3F20AFA501C5}"/>
              </a:ext>
            </a:extLst>
          </p:cNvPr>
          <p:cNvSpPr>
            <a:spLocks noChangeShapeType="1"/>
          </p:cNvSpPr>
          <p:nvPr/>
        </p:nvSpPr>
        <p:spPr bwMode="auto">
          <a:xfrm>
            <a:off x="1080742" y="1344684"/>
            <a:ext cx="6858000" cy="1588"/>
          </a:xfrm>
          <a:prstGeom prst="line">
            <a:avLst/>
          </a:prstGeom>
          <a:noFill/>
          <a:ln w="9525">
            <a:solidFill>
              <a:schemeClr val="accent1"/>
            </a:solidFill>
            <a:round/>
            <a:headEnd/>
            <a:tailEnd/>
          </a:ln>
          <a:effectLst/>
        </p:spPr>
        <p:txBody>
          <a:bodyPr wrap="none" anchor="ctr"/>
          <a:lstStyle/>
          <a:p>
            <a:endParaRPr lang="en-US" dirty="0">
              <a:solidFill>
                <a:prstClr val="black"/>
              </a:solidFill>
              <a:latin typeface="Century Gothic" panose="020B0502020202020204" pitchFamily="34" charset="0"/>
            </a:endParaRPr>
          </a:p>
        </p:txBody>
      </p:sp>
      <p:sp>
        <p:nvSpPr>
          <p:cNvPr id="12" name="Text Box 7">
            <a:extLst>
              <a:ext uri="{FF2B5EF4-FFF2-40B4-BE49-F238E27FC236}">
                <a16:creationId xmlns:a16="http://schemas.microsoft.com/office/drawing/2014/main" id="{CB2335DA-03E5-4743-81F7-72F50AFB44F1}"/>
              </a:ext>
            </a:extLst>
          </p:cNvPr>
          <p:cNvSpPr txBox="1">
            <a:spLocks noChangeArrowheads="1"/>
          </p:cNvSpPr>
          <p:nvPr/>
        </p:nvSpPr>
        <p:spPr bwMode="auto">
          <a:xfrm>
            <a:off x="1221154" y="1354158"/>
            <a:ext cx="6857999" cy="760413"/>
          </a:xfrm>
          <a:prstGeom prst="rect">
            <a:avLst/>
          </a:prstGeom>
          <a:noFill/>
          <a:ln w="12700">
            <a:noFill/>
            <a:miter lim="800000"/>
            <a:headEnd/>
            <a:tailEnd/>
          </a:ln>
          <a:effectLst/>
        </p:spPr>
        <p:txBody>
          <a:bodyPr lIns="45720" rIns="45720"/>
          <a:lstStyle/>
          <a:p>
            <a:pPr marL="317500" lvl="1" indent="-190500">
              <a:spcBef>
                <a:spcPct val="10000"/>
              </a:spcBef>
              <a:buClr>
                <a:srgbClr val="0C5184"/>
              </a:buClr>
              <a:buSzPct val="120000"/>
              <a:buFont typeface="Wingdings" pitchFamily="2" charset="2"/>
              <a:buChar char="§"/>
            </a:pPr>
            <a:r>
              <a:rPr lang="en-US" sz="1400" b="1" dirty="0">
                <a:solidFill>
                  <a:prstClr val="black"/>
                </a:solidFill>
                <a:latin typeface="+mn-lt"/>
              </a:rPr>
              <a:t>Excellent investment solution for daily and very short term, frequent flow cash assets</a:t>
            </a:r>
          </a:p>
          <a:p>
            <a:pPr marL="317500" lvl="1" indent="-190500">
              <a:spcBef>
                <a:spcPct val="10000"/>
              </a:spcBef>
              <a:buClr>
                <a:srgbClr val="0C5184"/>
              </a:buClr>
              <a:buSzPct val="120000"/>
              <a:buFont typeface="Wingdings" pitchFamily="2" charset="2"/>
              <a:buChar char="§"/>
            </a:pPr>
            <a:r>
              <a:rPr lang="en-US" sz="1400" b="1" dirty="0">
                <a:solidFill>
                  <a:prstClr val="black"/>
                </a:solidFill>
                <a:latin typeface="+mn-lt"/>
              </a:rPr>
              <a:t>Desirable Features:</a:t>
            </a:r>
          </a:p>
          <a:p>
            <a:pPr marL="727629" lvl="2" indent="-190500">
              <a:spcBef>
                <a:spcPct val="10000"/>
              </a:spcBef>
              <a:buClr>
                <a:srgbClr val="0C5184"/>
              </a:buClr>
              <a:buSzPct val="120000"/>
              <a:buFont typeface="Arial" panose="020B0604020202020204" pitchFamily="34" charset="0"/>
              <a:buChar char="•"/>
            </a:pPr>
            <a:r>
              <a:rPr lang="en-US" sz="1400" b="1" dirty="0">
                <a:solidFill>
                  <a:prstClr val="black"/>
                </a:solidFill>
                <a:latin typeface="+mn-lt"/>
              </a:rPr>
              <a:t>Certainty of current income</a:t>
            </a:r>
          </a:p>
          <a:p>
            <a:pPr marL="727629" lvl="2" indent="-190500">
              <a:spcBef>
                <a:spcPct val="10000"/>
              </a:spcBef>
              <a:buClr>
                <a:srgbClr val="0C5184"/>
              </a:buClr>
              <a:buSzPct val="120000"/>
              <a:buFont typeface="Arial" panose="020B0604020202020204" pitchFamily="34" charset="0"/>
              <a:buChar char="•"/>
            </a:pPr>
            <a:r>
              <a:rPr lang="en-US" sz="1400" b="1" dirty="0">
                <a:solidFill>
                  <a:prstClr val="black"/>
                </a:solidFill>
                <a:latin typeface="+mn-lt"/>
              </a:rPr>
              <a:t>Principal preservation</a:t>
            </a:r>
          </a:p>
          <a:p>
            <a:pPr marL="537129" lvl="2">
              <a:spcBef>
                <a:spcPct val="10000"/>
              </a:spcBef>
              <a:buClr>
                <a:srgbClr val="0C5184"/>
              </a:buClr>
              <a:buSzPct val="120000"/>
            </a:pPr>
            <a:endParaRPr lang="en-US" sz="1400" b="1" dirty="0">
              <a:solidFill>
                <a:prstClr val="black"/>
              </a:solidFill>
              <a:latin typeface="+mn-lt"/>
            </a:endParaRPr>
          </a:p>
          <a:p>
            <a:pPr marL="317500" lvl="1" indent="-190500">
              <a:spcBef>
                <a:spcPct val="10000"/>
              </a:spcBef>
              <a:buClr>
                <a:srgbClr val="0C5184"/>
              </a:buClr>
              <a:buSzPct val="120000"/>
              <a:buFont typeface="Wingdings" pitchFamily="2" charset="2"/>
              <a:buChar char="§"/>
            </a:pPr>
            <a:r>
              <a:rPr lang="en-US" sz="1400" b="1" dirty="0">
                <a:solidFill>
                  <a:prstClr val="black"/>
                </a:solidFill>
                <a:latin typeface="+mn-lt"/>
              </a:rPr>
              <a:t>Less Desirable Features: </a:t>
            </a:r>
          </a:p>
          <a:p>
            <a:pPr marL="727629" lvl="2" indent="-190500">
              <a:spcBef>
                <a:spcPct val="10000"/>
              </a:spcBef>
              <a:buClr>
                <a:srgbClr val="0C5184"/>
              </a:buClr>
              <a:buSzPct val="120000"/>
              <a:buFont typeface="Arial" panose="020B0604020202020204" pitchFamily="34" charset="0"/>
              <a:buChar char="•"/>
            </a:pPr>
            <a:r>
              <a:rPr lang="en-US" sz="1400" b="1" dirty="0">
                <a:solidFill>
                  <a:prstClr val="black"/>
                </a:solidFill>
                <a:latin typeface="+mn-lt"/>
              </a:rPr>
              <a:t>High reinvestment risk</a:t>
            </a:r>
          </a:p>
          <a:p>
            <a:pPr marL="727629" lvl="2" indent="-190500">
              <a:spcBef>
                <a:spcPct val="10000"/>
              </a:spcBef>
              <a:buClr>
                <a:srgbClr val="0C5184"/>
              </a:buClr>
              <a:buSzPct val="120000"/>
              <a:buFont typeface="Arial" panose="020B0604020202020204" pitchFamily="34" charset="0"/>
              <a:buChar char="•"/>
            </a:pPr>
            <a:r>
              <a:rPr lang="en-US" sz="1400" b="1" dirty="0">
                <a:solidFill>
                  <a:prstClr val="black"/>
                </a:solidFill>
                <a:latin typeface="+mn-lt"/>
              </a:rPr>
              <a:t>Lower total return potential</a:t>
            </a:r>
          </a:p>
        </p:txBody>
      </p:sp>
      <p:sp>
        <p:nvSpPr>
          <p:cNvPr id="13" name="Line 6">
            <a:extLst>
              <a:ext uri="{FF2B5EF4-FFF2-40B4-BE49-F238E27FC236}">
                <a16:creationId xmlns:a16="http://schemas.microsoft.com/office/drawing/2014/main" id="{8BF88D5D-36E1-4990-8DFC-1A4E528E6275}"/>
              </a:ext>
            </a:extLst>
          </p:cNvPr>
          <p:cNvSpPr>
            <a:spLocks noChangeShapeType="1"/>
          </p:cNvSpPr>
          <p:nvPr/>
        </p:nvSpPr>
        <p:spPr bwMode="auto">
          <a:xfrm>
            <a:off x="1080742" y="3664438"/>
            <a:ext cx="6858000" cy="1588"/>
          </a:xfrm>
          <a:prstGeom prst="line">
            <a:avLst/>
          </a:prstGeom>
          <a:noFill/>
          <a:ln w="9525">
            <a:solidFill>
              <a:schemeClr val="accent1"/>
            </a:solidFill>
            <a:round/>
            <a:headEnd/>
            <a:tailEnd/>
          </a:ln>
          <a:effectLst/>
        </p:spPr>
        <p:txBody>
          <a:bodyPr wrap="none" anchor="ctr"/>
          <a:lstStyle/>
          <a:p>
            <a:endParaRPr lang="en-US" dirty="0">
              <a:solidFill>
                <a:prstClr val="black"/>
              </a:solidFill>
              <a:latin typeface="Century Gothic" panose="020B0502020202020204" pitchFamily="34" charset="0"/>
            </a:endParaRPr>
          </a:p>
        </p:txBody>
      </p:sp>
      <p:sp>
        <p:nvSpPr>
          <p:cNvPr id="14" name="Text Box 7">
            <a:extLst>
              <a:ext uri="{FF2B5EF4-FFF2-40B4-BE49-F238E27FC236}">
                <a16:creationId xmlns:a16="http://schemas.microsoft.com/office/drawing/2014/main" id="{40079AF3-E8C1-49CD-BDC1-F7E8433DA3AC}"/>
              </a:ext>
            </a:extLst>
          </p:cNvPr>
          <p:cNvSpPr txBox="1">
            <a:spLocks noChangeArrowheads="1"/>
          </p:cNvSpPr>
          <p:nvPr/>
        </p:nvSpPr>
        <p:spPr bwMode="auto">
          <a:xfrm>
            <a:off x="1221154" y="3661212"/>
            <a:ext cx="6717587" cy="760413"/>
          </a:xfrm>
          <a:prstGeom prst="rect">
            <a:avLst/>
          </a:prstGeom>
          <a:noFill/>
          <a:ln w="12700">
            <a:noFill/>
            <a:miter lim="800000"/>
            <a:headEnd/>
            <a:tailEnd/>
          </a:ln>
          <a:effectLst/>
        </p:spPr>
        <p:txBody>
          <a:bodyPr lIns="45720" rIns="45720"/>
          <a:lstStyle/>
          <a:p>
            <a:pPr marL="317500" lvl="1" indent="-190500">
              <a:spcBef>
                <a:spcPct val="10000"/>
              </a:spcBef>
              <a:buClr>
                <a:srgbClr val="0C5184"/>
              </a:buClr>
              <a:buSzPct val="120000"/>
              <a:buFont typeface="Wingdings" pitchFamily="2" charset="2"/>
              <a:buChar char="§"/>
            </a:pPr>
            <a:r>
              <a:rPr lang="en-US" sz="1400" b="1" dirty="0">
                <a:solidFill>
                  <a:prstClr val="black"/>
                </a:solidFill>
                <a:latin typeface="+mn-lt"/>
              </a:rPr>
              <a:t>Excellent investment solution for reserve assets, not likely to be needed for 9 months or longer</a:t>
            </a:r>
          </a:p>
          <a:p>
            <a:pPr marL="317500" lvl="1" indent="-190500">
              <a:spcBef>
                <a:spcPct val="10000"/>
              </a:spcBef>
              <a:buClr>
                <a:srgbClr val="0C5184"/>
              </a:buClr>
              <a:buSzPct val="120000"/>
              <a:buFont typeface="Wingdings" pitchFamily="2" charset="2"/>
              <a:buChar char="§"/>
            </a:pPr>
            <a:r>
              <a:rPr lang="en-US" sz="1400" b="1" dirty="0">
                <a:solidFill>
                  <a:prstClr val="black"/>
                </a:solidFill>
                <a:latin typeface="+mn-lt"/>
              </a:rPr>
              <a:t>Desirable Features:</a:t>
            </a:r>
          </a:p>
          <a:p>
            <a:pPr marL="727629" lvl="2" indent="-190500">
              <a:spcBef>
                <a:spcPct val="10000"/>
              </a:spcBef>
              <a:buClr>
                <a:srgbClr val="0C5184"/>
              </a:buClr>
              <a:buSzPct val="120000"/>
              <a:buFont typeface="Arial" panose="020B0604020202020204" pitchFamily="34" charset="0"/>
              <a:buChar char="•"/>
            </a:pPr>
            <a:r>
              <a:rPr lang="en-US" sz="1400" b="1" dirty="0">
                <a:solidFill>
                  <a:prstClr val="black"/>
                </a:solidFill>
                <a:latin typeface="+mn-lt"/>
              </a:rPr>
              <a:t>Higher total return potential</a:t>
            </a:r>
          </a:p>
          <a:p>
            <a:pPr marL="727629" lvl="2" indent="-190500">
              <a:spcBef>
                <a:spcPct val="10000"/>
              </a:spcBef>
              <a:buClr>
                <a:srgbClr val="0C5184"/>
              </a:buClr>
              <a:buSzPct val="120000"/>
              <a:buFont typeface="Arial" panose="020B0604020202020204" pitchFamily="34" charset="0"/>
              <a:buChar char="•"/>
            </a:pPr>
            <a:r>
              <a:rPr lang="en-US" sz="1400" b="1" dirty="0">
                <a:solidFill>
                  <a:prstClr val="black"/>
                </a:solidFill>
                <a:latin typeface="+mn-lt"/>
              </a:rPr>
              <a:t>Lower reinvestment risk</a:t>
            </a:r>
          </a:p>
          <a:p>
            <a:pPr marL="727629" lvl="2" indent="-190500">
              <a:spcBef>
                <a:spcPct val="10000"/>
              </a:spcBef>
              <a:buClr>
                <a:srgbClr val="0C5184"/>
              </a:buClr>
              <a:buSzPct val="120000"/>
              <a:buFont typeface="Arial" panose="020B0604020202020204" pitchFamily="34" charset="0"/>
              <a:buChar char="•"/>
            </a:pPr>
            <a:r>
              <a:rPr lang="en-US" sz="1400" b="1" dirty="0">
                <a:solidFill>
                  <a:prstClr val="black"/>
                </a:solidFill>
                <a:latin typeface="+mn-lt"/>
              </a:rPr>
              <a:t>Liquidity readily available if unexpected need arises</a:t>
            </a:r>
          </a:p>
          <a:p>
            <a:pPr marL="727629" lvl="2" indent="-190500">
              <a:spcBef>
                <a:spcPct val="10000"/>
              </a:spcBef>
              <a:buClr>
                <a:srgbClr val="0C5184"/>
              </a:buClr>
              <a:buSzPct val="120000"/>
              <a:buFont typeface="Wingdings" pitchFamily="2" charset="2"/>
              <a:buChar char="§"/>
            </a:pPr>
            <a:endParaRPr lang="en-US" sz="1400" b="1" dirty="0">
              <a:solidFill>
                <a:prstClr val="black"/>
              </a:solidFill>
              <a:latin typeface="+mn-lt"/>
            </a:endParaRPr>
          </a:p>
          <a:p>
            <a:pPr marL="317500" lvl="1" indent="-190500">
              <a:spcBef>
                <a:spcPct val="10000"/>
              </a:spcBef>
              <a:buClr>
                <a:srgbClr val="0C5184"/>
              </a:buClr>
              <a:buSzPct val="120000"/>
              <a:buFont typeface="Wingdings" pitchFamily="2" charset="2"/>
              <a:buChar char="§"/>
            </a:pPr>
            <a:r>
              <a:rPr lang="en-US" sz="1400" b="1" dirty="0">
                <a:solidFill>
                  <a:prstClr val="black"/>
                </a:solidFill>
                <a:latin typeface="+mn-lt"/>
              </a:rPr>
              <a:t>Less Desirable Features:</a:t>
            </a:r>
          </a:p>
          <a:p>
            <a:pPr marL="727629" lvl="2" indent="-190500">
              <a:spcBef>
                <a:spcPct val="10000"/>
              </a:spcBef>
              <a:buClr>
                <a:srgbClr val="0C5184"/>
              </a:buClr>
              <a:buSzPct val="120000"/>
              <a:buFont typeface="Arial" panose="020B0604020202020204" pitchFamily="34" charset="0"/>
              <a:buChar char="•"/>
            </a:pPr>
            <a:r>
              <a:rPr lang="en-US" sz="1400" b="1" dirty="0">
                <a:solidFill>
                  <a:prstClr val="black"/>
                </a:solidFill>
                <a:latin typeface="+mn-lt"/>
              </a:rPr>
              <a:t>Increased price variability / risk</a:t>
            </a:r>
          </a:p>
          <a:p>
            <a:pPr marL="727629" lvl="2" indent="-190500">
              <a:spcBef>
                <a:spcPct val="10000"/>
              </a:spcBef>
              <a:buClr>
                <a:srgbClr val="0C5184"/>
              </a:buClr>
              <a:buSzPct val="120000"/>
              <a:buFont typeface="Arial" panose="020B0604020202020204" pitchFamily="34" charset="0"/>
              <a:buChar char="•"/>
            </a:pPr>
            <a:r>
              <a:rPr lang="en-US" sz="1400" b="1" dirty="0">
                <a:solidFill>
                  <a:prstClr val="black"/>
                </a:solidFill>
                <a:latin typeface="+mn-lt"/>
              </a:rPr>
              <a:t>Slightly more credit risk</a:t>
            </a:r>
          </a:p>
          <a:p>
            <a:pPr marL="537129" lvl="2">
              <a:spcBef>
                <a:spcPct val="10000"/>
              </a:spcBef>
              <a:buClr>
                <a:srgbClr val="0C5184"/>
              </a:buClr>
              <a:buSzPct val="120000"/>
            </a:pPr>
            <a:endParaRPr lang="en-US" sz="1400" b="1" dirty="0">
              <a:solidFill>
                <a:prstClr val="black"/>
              </a:solidFill>
              <a:latin typeface="+mn-lt"/>
            </a:endParaRPr>
          </a:p>
          <a:p>
            <a:pPr marL="317500" lvl="1" indent="-190500">
              <a:spcBef>
                <a:spcPct val="10000"/>
              </a:spcBef>
              <a:buClr>
                <a:srgbClr val="0C5184"/>
              </a:buClr>
              <a:buSzPct val="120000"/>
              <a:buFont typeface="Wingdings" pitchFamily="2" charset="2"/>
              <a:buChar char="§"/>
            </a:pPr>
            <a:r>
              <a:rPr lang="en-US" sz="1400" b="1" dirty="0">
                <a:solidFill>
                  <a:prstClr val="black"/>
                </a:solidFill>
                <a:latin typeface="+mn-lt"/>
              </a:rPr>
              <a:t>REMEMBER: Bonds mature at par (assuming no default), erasing unrealized losses due to rise in market interest rates</a:t>
            </a:r>
          </a:p>
        </p:txBody>
      </p:sp>
      <p:sp>
        <p:nvSpPr>
          <p:cNvPr id="4" name="TextBox 3">
            <a:extLst>
              <a:ext uri="{FF2B5EF4-FFF2-40B4-BE49-F238E27FC236}">
                <a16:creationId xmlns:a16="http://schemas.microsoft.com/office/drawing/2014/main" id="{27D588BB-FE87-4515-A19A-ADDE9D9884AF}"/>
              </a:ext>
            </a:extLst>
          </p:cNvPr>
          <p:cNvSpPr txBox="1"/>
          <p:nvPr/>
        </p:nvSpPr>
        <p:spPr>
          <a:xfrm>
            <a:off x="754888" y="672536"/>
            <a:ext cx="7973568" cy="307777"/>
          </a:xfrm>
          <a:prstGeom prst="rect">
            <a:avLst/>
          </a:prstGeom>
          <a:noFill/>
        </p:spPr>
        <p:txBody>
          <a:bodyPr vert="horz" wrap="square" lIns="0" tIns="45720" rIns="45720" bIns="45720" rtlCol="0" anchor="t">
            <a:spAutoFit/>
          </a:bodyPr>
          <a:lstStyle/>
          <a:p>
            <a:r>
              <a:rPr lang="en-US" sz="1400" b="1" dirty="0">
                <a:solidFill>
                  <a:schemeClr val="tx2"/>
                </a:solidFill>
                <a:latin typeface="+mj-lt"/>
              </a:rPr>
              <a:t>Which Choice is Right for Your Investment?</a:t>
            </a:r>
          </a:p>
        </p:txBody>
      </p:sp>
      <p:sp>
        <p:nvSpPr>
          <p:cNvPr id="10" name="Oval 5">
            <a:extLst>
              <a:ext uri="{FF2B5EF4-FFF2-40B4-BE49-F238E27FC236}">
                <a16:creationId xmlns:a16="http://schemas.microsoft.com/office/drawing/2014/main" id="{E2F6F76B-0D65-414F-B8D9-77268D143558}"/>
              </a:ext>
            </a:extLst>
          </p:cNvPr>
          <p:cNvSpPr>
            <a:spLocks noChangeArrowheads="1"/>
          </p:cNvSpPr>
          <p:nvPr/>
        </p:nvSpPr>
        <p:spPr bwMode="auto">
          <a:xfrm>
            <a:off x="925879" y="986713"/>
            <a:ext cx="411163" cy="411162"/>
          </a:xfrm>
          <a:prstGeom prst="ellipse">
            <a:avLst/>
          </a:prstGeom>
          <a:solidFill>
            <a:schemeClr val="accent1">
              <a:lumMod val="60000"/>
              <a:lumOff val="40000"/>
            </a:schemeClr>
          </a:solidFill>
          <a:ln w="12700">
            <a:solidFill>
              <a:schemeClr val="accent1"/>
            </a:solidFill>
            <a:round/>
            <a:headEnd/>
            <a:tailEnd/>
          </a:ln>
          <a:effectLst/>
        </p:spPr>
        <p:txBody>
          <a:bodyPr wrap="none" lIns="274320" rIns="45720" anchor="b"/>
          <a:lstStyle/>
          <a:p>
            <a:r>
              <a:rPr lang="en-US" sz="1400" b="1" dirty="0">
                <a:solidFill>
                  <a:schemeClr val="tx2"/>
                </a:solidFill>
                <a:latin typeface="Century Gothic" panose="020B0502020202020204" pitchFamily="34" charset="0"/>
              </a:rPr>
              <a:t>$1.00 NAV MONEY MARKET FUND</a:t>
            </a:r>
          </a:p>
        </p:txBody>
      </p:sp>
      <p:sp>
        <p:nvSpPr>
          <p:cNvPr id="8" name="Oval 5">
            <a:extLst>
              <a:ext uri="{FF2B5EF4-FFF2-40B4-BE49-F238E27FC236}">
                <a16:creationId xmlns:a16="http://schemas.microsoft.com/office/drawing/2014/main" id="{AF57E509-4453-42F1-A1CB-B0066DC803BF}"/>
              </a:ext>
            </a:extLst>
          </p:cNvPr>
          <p:cNvSpPr>
            <a:spLocks noChangeArrowheads="1"/>
          </p:cNvSpPr>
          <p:nvPr/>
        </p:nvSpPr>
        <p:spPr bwMode="auto">
          <a:xfrm>
            <a:off x="836979" y="3306467"/>
            <a:ext cx="411163" cy="411162"/>
          </a:xfrm>
          <a:prstGeom prst="ellipse">
            <a:avLst/>
          </a:prstGeom>
          <a:solidFill>
            <a:schemeClr val="accent1">
              <a:lumMod val="60000"/>
              <a:lumOff val="40000"/>
            </a:schemeClr>
          </a:solidFill>
          <a:ln w="12700">
            <a:solidFill>
              <a:schemeClr val="accent1"/>
            </a:solidFill>
            <a:round/>
            <a:headEnd/>
            <a:tailEnd/>
          </a:ln>
          <a:effectLst/>
        </p:spPr>
        <p:txBody>
          <a:bodyPr wrap="none" lIns="274320" rIns="45720" anchor="b"/>
          <a:lstStyle/>
          <a:p>
            <a:r>
              <a:rPr lang="en-US" sz="1400" b="1" dirty="0">
                <a:solidFill>
                  <a:schemeClr val="tx2"/>
                </a:solidFill>
                <a:latin typeface="Century Gothic" panose="020B0502020202020204" pitchFamily="34" charset="0"/>
              </a:rPr>
              <a:t>SHORT BOND FUND</a:t>
            </a:r>
          </a:p>
        </p:txBody>
      </p:sp>
    </p:spTree>
    <p:extLst>
      <p:ext uri="{BB962C8B-B14F-4D97-AF65-F5344CB8AC3E}">
        <p14:creationId xmlns:p14="http://schemas.microsoft.com/office/powerpoint/2010/main" val="3980193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AFB3C29-4469-4ECE-A8ED-D40B5AD31533}" type="slidenum">
              <a:rPr lang="en-US" smtClean="0"/>
              <a:pPr/>
              <a:t>33</a:t>
            </a:fld>
            <a:endParaRPr lang="en-US" dirty="0"/>
          </a:p>
        </p:txBody>
      </p:sp>
      <p:sp>
        <p:nvSpPr>
          <p:cNvPr id="2" name="Title 1"/>
          <p:cNvSpPr>
            <a:spLocks noGrp="1"/>
          </p:cNvSpPr>
          <p:nvPr>
            <p:ph type="title"/>
          </p:nvPr>
        </p:nvSpPr>
        <p:spPr/>
        <p:txBody>
          <a:bodyPr/>
          <a:lstStyle/>
          <a:p>
            <a:r>
              <a:rPr lang="en-US" dirty="0"/>
              <a:t>Comparison: Income, Price and Total Return </a:t>
            </a:r>
          </a:p>
        </p:txBody>
      </p:sp>
      <p:cxnSp>
        <p:nvCxnSpPr>
          <p:cNvPr id="18" name="Straight Connector 17" hidden="1"/>
          <p:cNvCxnSpPr/>
          <p:nvPr/>
        </p:nvCxnSpPr>
        <p:spPr bwMode="auto">
          <a:xfrm>
            <a:off x="1332842" y="3823023"/>
            <a:ext cx="6511263" cy="0"/>
          </a:xfrm>
          <a:prstGeom prst="line">
            <a:avLst/>
          </a:prstGeom>
          <a:solidFill>
            <a:schemeClr val="accent1"/>
          </a:solidFill>
          <a:ln w="12700" cap="flat" cmpd="sng" algn="ctr">
            <a:solidFill>
              <a:schemeClr val="tx2"/>
            </a:solidFill>
            <a:prstDash val="sysDot"/>
            <a:round/>
            <a:headEnd type="none" w="med" len="med"/>
            <a:tailEnd type="none" w="med" len="med"/>
          </a:ln>
          <a:effectLst/>
        </p:spPr>
      </p:cxnSp>
      <p:sp>
        <p:nvSpPr>
          <p:cNvPr id="13" name="TextBox 12"/>
          <p:cNvSpPr txBox="1"/>
          <p:nvPr/>
        </p:nvSpPr>
        <p:spPr>
          <a:xfrm>
            <a:off x="905067" y="6325201"/>
            <a:ext cx="4922012" cy="230832"/>
          </a:xfrm>
          <a:prstGeom prst="rect">
            <a:avLst/>
          </a:prstGeom>
          <a:noFill/>
        </p:spPr>
        <p:txBody>
          <a:bodyPr vert="horz" wrap="square" lIns="45720" tIns="45720" rIns="45720" bIns="45720" rtlCol="0">
            <a:spAutoFit/>
          </a:bodyPr>
          <a:lstStyle/>
          <a:p>
            <a:r>
              <a:rPr lang="en-US" sz="900" i="1" dirty="0">
                <a:latin typeface="Times New Roman"/>
              </a:rPr>
              <a:t>Source: ICE </a:t>
            </a:r>
            <a:r>
              <a:rPr lang="en-US" sz="900" i="1" dirty="0" err="1">
                <a:latin typeface="Times New Roman"/>
              </a:rPr>
              <a:t>BofAML</a:t>
            </a:r>
            <a:endParaRPr lang="en-US" sz="900" i="1" dirty="0">
              <a:latin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2144978085"/>
              </p:ext>
            </p:extLst>
          </p:nvPr>
        </p:nvGraphicFramePr>
        <p:xfrm>
          <a:off x="1002187" y="4123223"/>
          <a:ext cx="7447880" cy="1738225"/>
        </p:xfrm>
        <a:graphic>
          <a:graphicData uri="http://schemas.openxmlformats.org/drawingml/2006/table">
            <a:tbl>
              <a:tblPr>
                <a:tableStyleId>{5C22544A-7EE6-4342-B048-85BDC9FD1C3A}</a:tableStyleId>
              </a:tblPr>
              <a:tblGrid>
                <a:gridCol w="2187622">
                  <a:extLst>
                    <a:ext uri="{9D8B030D-6E8A-4147-A177-3AD203B41FA5}">
                      <a16:colId xmlns:a16="http://schemas.microsoft.com/office/drawing/2014/main" val="20000"/>
                    </a:ext>
                  </a:extLst>
                </a:gridCol>
                <a:gridCol w="1610478">
                  <a:extLst>
                    <a:ext uri="{9D8B030D-6E8A-4147-A177-3AD203B41FA5}">
                      <a16:colId xmlns:a16="http://schemas.microsoft.com/office/drawing/2014/main" val="20001"/>
                    </a:ext>
                  </a:extLst>
                </a:gridCol>
                <a:gridCol w="2048832">
                  <a:extLst>
                    <a:ext uri="{9D8B030D-6E8A-4147-A177-3AD203B41FA5}">
                      <a16:colId xmlns:a16="http://schemas.microsoft.com/office/drawing/2014/main" val="20002"/>
                    </a:ext>
                  </a:extLst>
                </a:gridCol>
                <a:gridCol w="1600948">
                  <a:extLst>
                    <a:ext uri="{9D8B030D-6E8A-4147-A177-3AD203B41FA5}">
                      <a16:colId xmlns:a16="http://schemas.microsoft.com/office/drawing/2014/main" val="20003"/>
                    </a:ext>
                  </a:extLst>
                </a:gridCol>
              </a:tblGrid>
              <a:tr h="340735">
                <a:tc gridSpan="4">
                  <a:txBody>
                    <a:bodyPr/>
                    <a:lstStyle/>
                    <a:p>
                      <a:pPr algn="ctr" fontAlgn="b"/>
                      <a:r>
                        <a:rPr lang="en-US" sz="1300" b="1" u="none" strike="noStrike" dirty="0">
                          <a:solidFill>
                            <a:schemeClr val="bg1"/>
                          </a:solidFill>
                          <a:effectLst/>
                          <a:latin typeface="+mj-lt"/>
                        </a:rPr>
                        <a:t>ICE </a:t>
                      </a:r>
                      <a:r>
                        <a:rPr lang="en-US" sz="1300" b="1" u="none" strike="noStrike" dirty="0" err="1">
                          <a:solidFill>
                            <a:schemeClr val="bg1"/>
                          </a:solidFill>
                          <a:effectLst/>
                          <a:latin typeface="+mj-lt"/>
                        </a:rPr>
                        <a:t>BofAML</a:t>
                      </a:r>
                      <a:r>
                        <a:rPr lang="en-US" sz="1300" b="1" u="none" strike="noStrike" dirty="0">
                          <a:solidFill>
                            <a:schemeClr val="bg1"/>
                          </a:solidFill>
                          <a:effectLst/>
                          <a:latin typeface="+mj-lt"/>
                        </a:rPr>
                        <a:t> U.S. Indices  - 12 Month Period Ending 6/30/2019</a:t>
                      </a:r>
                      <a:endParaRPr lang="en-US" sz="1300" b="1" i="0" u="none" strike="noStrike" dirty="0">
                        <a:solidFill>
                          <a:schemeClr val="bg1"/>
                        </a:solidFill>
                        <a:effectLst/>
                        <a:latin typeface="+mj-lt"/>
                      </a:endParaRPr>
                    </a:p>
                  </a:txBody>
                  <a:tcPr marL="9525" marR="9525" marT="9525"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40735">
                <a:tc>
                  <a:txBody>
                    <a:bodyPr/>
                    <a:lstStyle/>
                    <a:p>
                      <a:pPr algn="l" fontAlgn="b"/>
                      <a:r>
                        <a:rPr lang="en-US" sz="1200" b="1" u="none" strike="noStrike" dirty="0">
                          <a:effectLst/>
                        </a:rPr>
                        <a:t>12 Month Return Due To:</a:t>
                      </a:r>
                      <a:endParaRPr lang="en-US" sz="1200" b="1" i="0" u="none" strike="noStrike" dirty="0">
                        <a:effectLst/>
                        <a:latin typeface="Arial"/>
                      </a:endParaRPr>
                    </a:p>
                  </a:txBody>
                  <a:tcPr marR="9525" marT="9525" marB="0" anchor="ctr">
                    <a:lnL w="12700" cap="flat" cmpd="sng" algn="ctr">
                      <a:solidFill>
                        <a:schemeClr val="accent1">
                          <a:lumMod val="75000"/>
                        </a:schemeClr>
                      </a:solidFill>
                      <a:prstDash val="solid"/>
                      <a:round/>
                      <a:headEnd type="none" w="med" len="med"/>
                      <a:tailEnd type="none" w="med" len="med"/>
                    </a:lnL>
                    <a:noFill/>
                  </a:tcPr>
                </a:tc>
                <a:tc>
                  <a:txBody>
                    <a:bodyPr/>
                    <a:lstStyle/>
                    <a:p>
                      <a:pPr algn="ctr" fontAlgn="b"/>
                      <a:r>
                        <a:rPr lang="en-US" sz="1200" b="1" u="none" strike="noStrike" dirty="0">
                          <a:effectLst/>
                        </a:rPr>
                        <a:t>3-Month Bill </a:t>
                      </a:r>
                    </a:p>
                    <a:p>
                      <a:pPr algn="ctr" fontAlgn="b"/>
                      <a:r>
                        <a:rPr lang="en-US" sz="1200" b="1" u="none" strike="noStrike" dirty="0">
                          <a:effectLst/>
                        </a:rPr>
                        <a:t>Index </a:t>
                      </a:r>
                      <a:endParaRPr lang="en-US" sz="1200" b="1" i="0" u="none" strike="noStrike" dirty="0">
                        <a:effectLst/>
                        <a:latin typeface="Arial"/>
                      </a:endParaRPr>
                    </a:p>
                  </a:txBody>
                  <a:tcPr marL="9525" marR="9525" marT="9525" marB="0" anchor="ctr">
                    <a:noFill/>
                  </a:tcPr>
                </a:tc>
                <a:tc>
                  <a:txBody>
                    <a:bodyPr/>
                    <a:lstStyle/>
                    <a:p>
                      <a:pPr algn="ctr" fontAlgn="b"/>
                      <a:r>
                        <a:rPr lang="en-US" sz="1200" b="1" u="none" strike="noStrike" dirty="0">
                          <a:effectLst/>
                        </a:rPr>
                        <a:t>1-3 </a:t>
                      </a:r>
                      <a:r>
                        <a:rPr lang="en-US" sz="1200" b="1" u="none" strike="noStrike" dirty="0">
                          <a:solidFill>
                            <a:schemeClr val="tx1"/>
                          </a:solidFill>
                          <a:effectLst/>
                        </a:rPr>
                        <a:t>y Treasury</a:t>
                      </a:r>
                    </a:p>
                    <a:p>
                      <a:pPr algn="ctr" fontAlgn="b"/>
                      <a:r>
                        <a:rPr lang="en-US" sz="1200" b="1" u="none" strike="noStrike" dirty="0">
                          <a:effectLst/>
                        </a:rPr>
                        <a:t>Index</a:t>
                      </a:r>
                      <a:endParaRPr lang="en-US" sz="1200" b="1" i="0" u="none" strike="noStrike" dirty="0">
                        <a:effectLst/>
                        <a:latin typeface="Arial"/>
                      </a:endParaRPr>
                    </a:p>
                  </a:txBody>
                  <a:tcPr marL="9525" marR="9525" marT="9525" marB="0" anchor="ctr">
                    <a:noFill/>
                  </a:tcPr>
                </a:tc>
                <a:tc>
                  <a:txBody>
                    <a:bodyPr/>
                    <a:lstStyle/>
                    <a:p>
                      <a:pPr algn="ctr" fontAlgn="b"/>
                      <a:r>
                        <a:rPr lang="en-US" sz="1200" b="1" u="none" strike="noStrike" dirty="0">
                          <a:effectLst/>
                        </a:rPr>
                        <a:t>1-3 Year AAA-A US Corp Index</a:t>
                      </a:r>
                    </a:p>
                  </a:txBody>
                  <a:tcPr marL="9525" marR="9525" marT="9525" marB="0" anchor="ctr">
                    <a:lnR w="12700" cap="flat" cmpd="sng" algn="ctr">
                      <a:solidFill>
                        <a:schemeClr val="accent1">
                          <a:lumMod val="75000"/>
                        </a:schemeClr>
                      </a:solidFill>
                      <a:prstDash val="solid"/>
                      <a:round/>
                      <a:headEnd type="none" w="med" len="med"/>
                      <a:tailEnd type="none" w="med" len="med"/>
                    </a:lnR>
                    <a:noFill/>
                  </a:tcPr>
                </a:tc>
                <a:extLst>
                  <a:ext uri="{0D108BD9-81ED-4DB2-BD59-A6C34878D82A}">
                    <a16:rowId xmlns:a16="http://schemas.microsoft.com/office/drawing/2014/main" val="10001"/>
                  </a:ext>
                </a:extLst>
              </a:tr>
              <a:tr h="340735">
                <a:tc>
                  <a:txBody>
                    <a:bodyPr/>
                    <a:lstStyle/>
                    <a:p>
                      <a:pPr algn="l" fontAlgn="b"/>
                      <a:r>
                        <a:rPr lang="en-US" sz="1200" u="none" strike="noStrike" dirty="0">
                          <a:effectLst/>
                        </a:rPr>
                        <a:t>Price Return</a:t>
                      </a:r>
                      <a:endParaRPr lang="en-US" sz="1200" b="0" i="0" u="none" strike="noStrike" dirty="0">
                        <a:effectLst/>
                        <a:latin typeface="Arial"/>
                      </a:endParaRPr>
                    </a:p>
                  </a:txBody>
                  <a:tcPr marR="9525" marT="9525" marB="0" anchor="ctr">
                    <a:lnL w="12700" cap="flat" cmpd="sng" algn="ctr">
                      <a:solidFill>
                        <a:schemeClr val="accent1">
                          <a:lumMod val="75000"/>
                        </a:schemeClr>
                      </a:solidFill>
                      <a:prstDash val="solid"/>
                      <a:round/>
                      <a:headEnd type="none" w="med" len="med"/>
                      <a:tailEnd type="none" w="med" len="med"/>
                    </a:lnL>
                    <a:noFill/>
                  </a:tcPr>
                </a:tc>
                <a:tc>
                  <a:txBody>
                    <a:bodyPr/>
                    <a:lstStyle/>
                    <a:p>
                      <a:pPr algn="ctr" fontAlgn="b"/>
                      <a:r>
                        <a:rPr lang="en-US" sz="1200" u="none" strike="noStrike" dirty="0">
                          <a:solidFill>
                            <a:schemeClr val="tx1"/>
                          </a:solidFill>
                          <a:effectLst/>
                        </a:rPr>
                        <a:t>0%</a:t>
                      </a:r>
                      <a:endParaRPr lang="en-US" sz="1200" b="0" i="0" u="none" strike="noStrike" dirty="0">
                        <a:solidFill>
                          <a:schemeClr val="tx1"/>
                        </a:solidFill>
                        <a:effectLst/>
                        <a:latin typeface="Arial"/>
                      </a:endParaRPr>
                    </a:p>
                  </a:txBody>
                  <a:tcPr marL="9525" marR="9525" marT="9525" marB="0" anchor="ctr">
                    <a:noFill/>
                  </a:tcPr>
                </a:tc>
                <a:tc>
                  <a:txBody>
                    <a:bodyPr/>
                    <a:lstStyle/>
                    <a:p>
                      <a:pPr algn="ctr" fontAlgn="b"/>
                      <a:r>
                        <a:rPr lang="en-US" sz="1200" u="none" strike="noStrike" dirty="0">
                          <a:solidFill>
                            <a:schemeClr val="tx1"/>
                          </a:solidFill>
                          <a:effectLst/>
                        </a:rPr>
                        <a:t>1.74%</a:t>
                      </a:r>
                      <a:endParaRPr lang="en-US" sz="1200" b="0" i="0" u="none" strike="noStrike" dirty="0">
                        <a:solidFill>
                          <a:schemeClr val="tx1"/>
                        </a:solidFill>
                        <a:effectLst/>
                        <a:latin typeface="Arial"/>
                      </a:endParaRPr>
                    </a:p>
                  </a:txBody>
                  <a:tcPr marL="9525" marR="9525" marT="9525" marB="0" anchor="ctr">
                    <a:noFill/>
                  </a:tcPr>
                </a:tc>
                <a:tc>
                  <a:txBody>
                    <a:bodyPr/>
                    <a:lstStyle/>
                    <a:p>
                      <a:pPr algn="ctr" fontAlgn="b"/>
                      <a:r>
                        <a:rPr lang="en-US" sz="1200" u="none" strike="noStrike" dirty="0">
                          <a:solidFill>
                            <a:schemeClr val="tx1"/>
                          </a:solidFill>
                          <a:effectLst/>
                        </a:rPr>
                        <a:t>1.77%</a:t>
                      </a:r>
                      <a:endParaRPr lang="en-US" sz="1200" b="0" i="0" u="none" strike="noStrike" dirty="0">
                        <a:solidFill>
                          <a:schemeClr val="tx1"/>
                        </a:solidFill>
                        <a:effectLst/>
                        <a:latin typeface="Arial"/>
                      </a:endParaRPr>
                    </a:p>
                  </a:txBody>
                  <a:tcPr marL="9525" marR="9525" marT="9525" marB="0" anchor="ctr">
                    <a:lnR w="12700" cap="flat" cmpd="sng" algn="ctr">
                      <a:solidFill>
                        <a:schemeClr val="accent1">
                          <a:lumMod val="75000"/>
                        </a:schemeClr>
                      </a:solidFill>
                      <a:prstDash val="solid"/>
                      <a:round/>
                      <a:headEnd type="none" w="med" len="med"/>
                      <a:tailEnd type="none" w="med" len="med"/>
                    </a:lnR>
                    <a:noFill/>
                  </a:tcPr>
                </a:tc>
                <a:extLst>
                  <a:ext uri="{0D108BD9-81ED-4DB2-BD59-A6C34878D82A}">
                    <a16:rowId xmlns:a16="http://schemas.microsoft.com/office/drawing/2014/main" val="10002"/>
                  </a:ext>
                </a:extLst>
              </a:tr>
              <a:tr h="340735">
                <a:tc>
                  <a:txBody>
                    <a:bodyPr/>
                    <a:lstStyle/>
                    <a:p>
                      <a:pPr algn="l" fontAlgn="b"/>
                      <a:r>
                        <a:rPr lang="en-US" sz="1200" u="none" strike="noStrike" dirty="0">
                          <a:effectLst/>
                        </a:rPr>
                        <a:t>Income Return</a:t>
                      </a:r>
                      <a:endParaRPr lang="en-US" sz="1200" b="0" i="0" u="none" strike="noStrike" dirty="0">
                        <a:effectLst/>
                        <a:latin typeface="Arial"/>
                      </a:endParaRPr>
                    </a:p>
                  </a:txBody>
                  <a:tcPr marR="9525" marT="9525" marB="0" anchor="ctr">
                    <a:lnL w="12700" cap="flat" cmpd="sng" algn="ctr">
                      <a:solidFill>
                        <a:schemeClr val="accent1">
                          <a:lumMod val="75000"/>
                        </a:schemeClr>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200" u="none" strike="noStrike" dirty="0">
                          <a:effectLst/>
                        </a:rPr>
                        <a:t>2.31%*</a:t>
                      </a:r>
                      <a:endParaRPr lang="en-US" sz="1200" b="0" i="0" u="none" strike="noStrike" dirty="0">
                        <a:effectLst/>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200" u="none" strike="noStrike" dirty="0">
                          <a:effectLst/>
                        </a:rPr>
                        <a:t>2.23%</a:t>
                      </a:r>
                      <a:endParaRPr lang="en-US" sz="1200" b="0" i="0" u="none" strike="noStrike" dirty="0">
                        <a:effectLst/>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200" u="none" strike="noStrike" dirty="0">
                          <a:effectLst/>
                        </a:rPr>
                        <a:t>3.07%</a:t>
                      </a:r>
                      <a:endParaRPr lang="en-US" sz="1200" b="0" i="0" u="none" strike="noStrike" dirty="0">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r h="340735">
                <a:tc>
                  <a:txBody>
                    <a:bodyPr/>
                    <a:lstStyle/>
                    <a:p>
                      <a:pPr algn="l" fontAlgn="b"/>
                      <a:r>
                        <a:rPr lang="en-US" sz="1200" b="1" u="none" strike="noStrike" dirty="0">
                          <a:effectLst/>
                        </a:rPr>
                        <a:t>Total Return</a:t>
                      </a:r>
                      <a:endParaRPr lang="en-US" sz="1200" b="1" i="0" u="none" strike="noStrike" dirty="0">
                        <a:effectLst/>
                        <a:latin typeface="Arial"/>
                      </a:endParaRPr>
                    </a:p>
                  </a:txBody>
                  <a:tcPr marR="9525" marT="9525" marB="0" anchor="ctr">
                    <a:lnL w="12700" cap="flat" cmpd="sng" algn="ctr">
                      <a:solidFill>
                        <a:schemeClr val="accent1">
                          <a:lumMod val="75000"/>
                        </a:schemeClr>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ctr" fontAlgn="b"/>
                      <a:r>
                        <a:rPr lang="en-US" sz="1200" b="1" u="none" strike="noStrike" dirty="0">
                          <a:effectLst/>
                        </a:rPr>
                        <a:t>2.31%</a:t>
                      </a:r>
                      <a:endParaRPr lang="en-US" sz="1200" b="1" i="0" u="none" strike="noStrike" dirty="0">
                        <a:effectLst/>
                        <a:latin typeface="Arial"/>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ctr" fontAlgn="b"/>
                      <a:r>
                        <a:rPr lang="en-US" sz="1200" b="1" u="none" strike="noStrike" dirty="0">
                          <a:effectLst/>
                        </a:rPr>
                        <a:t>3.96%</a:t>
                      </a:r>
                      <a:endParaRPr lang="en-US" sz="1200" b="1" i="0" u="none" strike="noStrike" dirty="0">
                        <a:effectLst/>
                        <a:latin typeface="Arial"/>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ctr" fontAlgn="b"/>
                      <a:r>
                        <a:rPr lang="en-US" sz="1200" b="1" u="none" strike="noStrike" dirty="0">
                          <a:effectLst/>
                        </a:rPr>
                        <a:t>4.84%</a:t>
                      </a:r>
                      <a:endParaRPr lang="en-US" sz="1200" b="1" i="0" u="none" strike="noStrike" dirty="0">
                        <a:effectLst/>
                        <a:latin typeface="Arial"/>
                      </a:endParaRPr>
                    </a:p>
                  </a:txBody>
                  <a:tcPr marL="9525" marR="9525" marT="9525" marB="0" anchor="ctr">
                    <a:lnR w="12700" cap="flat" cmpd="sng" algn="ctr">
                      <a:solidFill>
                        <a:schemeClr val="accent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6" name="TextBox 5">
            <a:extLst>
              <a:ext uri="{FF2B5EF4-FFF2-40B4-BE49-F238E27FC236}">
                <a16:creationId xmlns:a16="http://schemas.microsoft.com/office/drawing/2014/main" id="{42397E57-B2C2-4C24-9DCB-BCCBB37B523E}"/>
              </a:ext>
            </a:extLst>
          </p:cNvPr>
          <p:cNvSpPr txBox="1"/>
          <p:nvPr/>
        </p:nvSpPr>
        <p:spPr>
          <a:xfrm>
            <a:off x="844442" y="5858831"/>
            <a:ext cx="7453226" cy="430887"/>
          </a:xfrm>
          <a:prstGeom prst="rect">
            <a:avLst/>
          </a:prstGeom>
          <a:noFill/>
        </p:spPr>
        <p:txBody>
          <a:bodyPr wrap="square" rtlCol="0">
            <a:spAutoFit/>
          </a:bodyPr>
          <a:lstStyle/>
          <a:p>
            <a:r>
              <a:rPr lang="en-US" i="1" dirty="0">
                <a:latin typeface="+mn-lt"/>
              </a:rPr>
              <a:t>*For discount instruments, income return is technically classified as price return for accounting purposes, but is known with certainty at time of purchase</a:t>
            </a:r>
          </a:p>
        </p:txBody>
      </p:sp>
      <p:sp>
        <p:nvSpPr>
          <p:cNvPr id="17" name="Line 6">
            <a:extLst>
              <a:ext uri="{FF2B5EF4-FFF2-40B4-BE49-F238E27FC236}">
                <a16:creationId xmlns:a16="http://schemas.microsoft.com/office/drawing/2014/main" id="{EAF406BC-4F20-470F-97AE-71EEB375D238}"/>
              </a:ext>
            </a:extLst>
          </p:cNvPr>
          <p:cNvSpPr>
            <a:spLocks noChangeShapeType="1"/>
          </p:cNvSpPr>
          <p:nvPr/>
        </p:nvSpPr>
        <p:spPr bwMode="auto">
          <a:xfrm>
            <a:off x="1271242" y="1592187"/>
            <a:ext cx="6858000" cy="1588"/>
          </a:xfrm>
          <a:prstGeom prst="line">
            <a:avLst/>
          </a:prstGeom>
          <a:noFill/>
          <a:ln w="9525">
            <a:solidFill>
              <a:schemeClr val="accent1"/>
            </a:solidFill>
            <a:round/>
            <a:headEnd/>
            <a:tailEnd/>
          </a:ln>
          <a:effectLst/>
        </p:spPr>
        <p:txBody>
          <a:bodyPr wrap="none" anchor="ctr"/>
          <a:lstStyle/>
          <a:p>
            <a:endParaRPr lang="en-US" dirty="0">
              <a:solidFill>
                <a:prstClr val="black"/>
              </a:solidFill>
              <a:latin typeface="Century Gothic" panose="020B0502020202020204" pitchFamily="34" charset="0"/>
            </a:endParaRPr>
          </a:p>
        </p:txBody>
      </p:sp>
      <p:sp>
        <p:nvSpPr>
          <p:cNvPr id="19" name="Text Box 7">
            <a:extLst>
              <a:ext uri="{FF2B5EF4-FFF2-40B4-BE49-F238E27FC236}">
                <a16:creationId xmlns:a16="http://schemas.microsoft.com/office/drawing/2014/main" id="{1FA6ACA0-C27C-4123-854A-0F2A96872EF4}"/>
              </a:ext>
            </a:extLst>
          </p:cNvPr>
          <p:cNvSpPr txBox="1">
            <a:spLocks noChangeArrowheads="1"/>
          </p:cNvSpPr>
          <p:nvPr/>
        </p:nvSpPr>
        <p:spPr bwMode="auto">
          <a:xfrm>
            <a:off x="1411655" y="1588961"/>
            <a:ext cx="6400800" cy="760413"/>
          </a:xfrm>
          <a:prstGeom prst="rect">
            <a:avLst/>
          </a:prstGeom>
          <a:noFill/>
          <a:ln w="12700">
            <a:noFill/>
            <a:miter lim="800000"/>
            <a:headEnd/>
            <a:tailEnd/>
          </a:ln>
          <a:effectLst/>
        </p:spPr>
        <p:txBody>
          <a:bodyPr lIns="45720" rIns="45720"/>
          <a:lstStyle/>
          <a:p>
            <a:pPr marL="247657" lvl="1" indent="-167058">
              <a:spcBef>
                <a:spcPct val="25000"/>
              </a:spcBef>
              <a:buClr>
                <a:srgbClr val="0C5184"/>
              </a:buClr>
              <a:buSzPct val="120000"/>
              <a:buFont typeface="Wingdings" pitchFamily="2" charset="2"/>
              <a:buChar char="§"/>
            </a:pPr>
            <a:r>
              <a:rPr lang="en-US" sz="1400" b="1" dirty="0">
                <a:latin typeface="Times New Roman" pitchFamily="18" charset="0"/>
              </a:rPr>
              <a:t>Certainty of income at time of purchase</a:t>
            </a:r>
          </a:p>
          <a:p>
            <a:pPr marL="247657" lvl="1" indent="-167058">
              <a:spcBef>
                <a:spcPct val="25000"/>
              </a:spcBef>
              <a:buClr>
                <a:srgbClr val="0C5184"/>
              </a:buClr>
              <a:buSzPct val="120000"/>
              <a:buFont typeface="Wingdings" pitchFamily="2" charset="2"/>
              <a:buChar char="§"/>
            </a:pPr>
            <a:r>
              <a:rPr lang="en-US" sz="1400" b="1" dirty="0">
                <a:latin typeface="Times New Roman" pitchFamily="18" charset="0"/>
              </a:rPr>
              <a:t>No unrealized loss at time of withdrawal if $1 NAV not “broken”</a:t>
            </a:r>
          </a:p>
          <a:p>
            <a:pPr marL="317500" lvl="1" indent="-190500">
              <a:spcBef>
                <a:spcPct val="10000"/>
              </a:spcBef>
              <a:buClr>
                <a:srgbClr val="0C5184"/>
              </a:buClr>
              <a:buSzPct val="120000"/>
              <a:buFont typeface="Wingdings" pitchFamily="2" charset="2"/>
              <a:buChar char="§"/>
            </a:pPr>
            <a:endParaRPr lang="en-US" sz="1200" dirty="0">
              <a:solidFill>
                <a:prstClr val="black"/>
              </a:solidFill>
              <a:latin typeface="+mn-lt"/>
            </a:endParaRPr>
          </a:p>
        </p:txBody>
      </p:sp>
      <p:sp>
        <p:nvSpPr>
          <p:cNvPr id="21" name="Line 6">
            <a:extLst>
              <a:ext uri="{FF2B5EF4-FFF2-40B4-BE49-F238E27FC236}">
                <a16:creationId xmlns:a16="http://schemas.microsoft.com/office/drawing/2014/main" id="{0FE74454-EB4C-4040-AE9C-31B69D8F63CF}"/>
              </a:ext>
            </a:extLst>
          </p:cNvPr>
          <p:cNvSpPr>
            <a:spLocks noChangeShapeType="1"/>
          </p:cNvSpPr>
          <p:nvPr/>
        </p:nvSpPr>
        <p:spPr bwMode="auto">
          <a:xfrm>
            <a:off x="1271242" y="2522907"/>
            <a:ext cx="6858000" cy="1588"/>
          </a:xfrm>
          <a:prstGeom prst="line">
            <a:avLst/>
          </a:prstGeom>
          <a:noFill/>
          <a:ln w="9525">
            <a:solidFill>
              <a:schemeClr val="accent1"/>
            </a:solidFill>
            <a:round/>
            <a:headEnd/>
            <a:tailEnd/>
          </a:ln>
          <a:effectLst/>
        </p:spPr>
        <p:txBody>
          <a:bodyPr wrap="none" anchor="ctr"/>
          <a:lstStyle/>
          <a:p>
            <a:endParaRPr lang="en-US" dirty="0">
              <a:solidFill>
                <a:prstClr val="black"/>
              </a:solidFill>
              <a:latin typeface="Century Gothic" panose="020B0502020202020204" pitchFamily="34" charset="0"/>
            </a:endParaRPr>
          </a:p>
        </p:txBody>
      </p:sp>
      <p:sp>
        <p:nvSpPr>
          <p:cNvPr id="22" name="Text Box 7">
            <a:extLst>
              <a:ext uri="{FF2B5EF4-FFF2-40B4-BE49-F238E27FC236}">
                <a16:creationId xmlns:a16="http://schemas.microsoft.com/office/drawing/2014/main" id="{D994204C-6967-4AAA-AD2D-02335A0178C2}"/>
              </a:ext>
            </a:extLst>
          </p:cNvPr>
          <p:cNvSpPr txBox="1">
            <a:spLocks noChangeArrowheads="1"/>
          </p:cNvSpPr>
          <p:nvPr/>
        </p:nvSpPr>
        <p:spPr bwMode="auto">
          <a:xfrm>
            <a:off x="1411654" y="2519681"/>
            <a:ext cx="6858000" cy="806526"/>
          </a:xfrm>
          <a:prstGeom prst="rect">
            <a:avLst/>
          </a:prstGeom>
          <a:noFill/>
          <a:ln w="12700">
            <a:noFill/>
            <a:miter lim="800000"/>
            <a:headEnd/>
            <a:tailEnd/>
          </a:ln>
          <a:effectLst/>
        </p:spPr>
        <p:txBody>
          <a:bodyPr lIns="45720" rIns="45720"/>
          <a:lstStyle/>
          <a:p>
            <a:pPr marL="247657" lvl="1" indent="-167058">
              <a:spcBef>
                <a:spcPct val="25000"/>
              </a:spcBef>
              <a:buClr>
                <a:srgbClr val="0C5184"/>
              </a:buClr>
              <a:buSzPct val="120000"/>
              <a:buFont typeface="Wingdings" pitchFamily="2" charset="2"/>
              <a:buChar char="§"/>
            </a:pPr>
            <a:r>
              <a:rPr lang="en-US" sz="1400" b="1" dirty="0">
                <a:latin typeface="Times New Roman" pitchFamily="18" charset="0"/>
              </a:rPr>
              <a:t>Short bond fund a longer strategy offering greater income and total return potential</a:t>
            </a:r>
          </a:p>
          <a:p>
            <a:pPr marL="247657" lvl="1" indent="-167058">
              <a:spcBef>
                <a:spcPct val="25000"/>
              </a:spcBef>
              <a:buClr>
                <a:srgbClr val="0C5184"/>
              </a:buClr>
              <a:buSzPct val="120000"/>
              <a:buFont typeface="Wingdings" pitchFamily="2" charset="2"/>
              <a:buChar char="§"/>
            </a:pPr>
            <a:r>
              <a:rPr lang="en-US" sz="1400" b="1" dirty="0">
                <a:latin typeface="Times New Roman" pitchFamily="18" charset="0"/>
              </a:rPr>
              <a:t>Short term unrealized losses possible during periods of rising interest rates</a:t>
            </a:r>
          </a:p>
          <a:p>
            <a:pPr marL="247657" lvl="1" indent="-167058">
              <a:spcBef>
                <a:spcPct val="25000"/>
              </a:spcBef>
              <a:buClr>
                <a:srgbClr val="0C5184"/>
              </a:buClr>
              <a:buSzPct val="120000"/>
              <a:buFont typeface="Wingdings" pitchFamily="2" charset="2"/>
              <a:buChar char="§"/>
            </a:pPr>
            <a:r>
              <a:rPr lang="en-US" sz="1400" b="1" dirty="0">
                <a:latin typeface="Times New Roman" pitchFamily="18" charset="0"/>
              </a:rPr>
              <a:t>BUT bonds mature at par (</a:t>
            </a:r>
            <a:r>
              <a:rPr lang="en-US" sz="1400" b="1" dirty="0">
                <a:solidFill>
                  <a:prstClr val="black"/>
                </a:solidFill>
                <a:latin typeface="Times New Roman"/>
              </a:rPr>
              <a:t>assuming no default), erasing unrealized losses due to rise in market rates</a:t>
            </a:r>
            <a:endParaRPr lang="en-US" sz="1400" b="1" dirty="0">
              <a:latin typeface="Times New Roman" pitchFamily="18" charset="0"/>
            </a:endParaRPr>
          </a:p>
          <a:p>
            <a:pPr marL="247657" lvl="1" indent="-167058">
              <a:spcBef>
                <a:spcPct val="25000"/>
              </a:spcBef>
              <a:buClr>
                <a:srgbClr val="0C5184"/>
              </a:buClr>
              <a:buSzPct val="120000"/>
              <a:buFont typeface="Wingdings" pitchFamily="2" charset="2"/>
              <a:buChar char="§"/>
            </a:pPr>
            <a:r>
              <a:rPr lang="en-US" sz="1400" b="1" dirty="0">
                <a:latin typeface="Times New Roman" pitchFamily="18" charset="0"/>
              </a:rPr>
              <a:t>A better choice for longer-term reserve assets given </a:t>
            </a:r>
            <a:r>
              <a:rPr lang="en-US" sz="1400" b="1" dirty="0">
                <a:solidFill>
                  <a:prstClr val="black"/>
                </a:solidFill>
                <a:latin typeface="Times New Roman" pitchFamily="18" charset="0"/>
              </a:rPr>
              <a:t>NAV variability </a:t>
            </a:r>
            <a:endParaRPr lang="en-US" sz="1400" b="1" dirty="0">
              <a:solidFill>
                <a:prstClr val="black"/>
              </a:solidFill>
              <a:latin typeface="+mn-lt"/>
            </a:endParaRPr>
          </a:p>
        </p:txBody>
      </p:sp>
      <p:sp>
        <p:nvSpPr>
          <p:cNvPr id="23" name="TextBox 22">
            <a:extLst>
              <a:ext uri="{FF2B5EF4-FFF2-40B4-BE49-F238E27FC236}">
                <a16:creationId xmlns:a16="http://schemas.microsoft.com/office/drawing/2014/main" id="{F4622B2C-D58F-45A9-862C-45EA48618063}"/>
              </a:ext>
            </a:extLst>
          </p:cNvPr>
          <p:cNvSpPr txBox="1"/>
          <p:nvPr/>
        </p:nvSpPr>
        <p:spPr>
          <a:xfrm>
            <a:off x="753287" y="649224"/>
            <a:ext cx="7973568" cy="307777"/>
          </a:xfrm>
          <a:prstGeom prst="rect">
            <a:avLst/>
          </a:prstGeom>
          <a:noFill/>
        </p:spPr>
        <p:txBody>
          <a:bodyPr vert="horz" wrap="square" lIns="0" tIns="45720" rIns="45720" bIns="45720" rtlCol="0" anchor="t">
            <a:spAutoFit/>
          </a:bodyPr>
          <a:lstStyle/>
          <a:p>
            <a:r>
              <a:rPr lang="en-US" sz="1400" b="1" dirty="0">
                <a:solidFill>
                  <a:schemeClr val="tx2"/>
                </a:solidFill>
                <a:latin typeface="+mj-lt"/>
              </a:rPr>
              <a:t>Which Choice is Right for Your Investment?</a:t>
            </a:r>
          </a:p>
        </p:txBody>
      </p:sp>
      <p:sp>
        <p:nvSpPr>
          <p:cNvPr id="16" name="Oval 5">
            <a:extLst>
              <a:ext uri="{FF2B5EF4-FFF2-40B4-BE49-F238E27FC236}">
                <a16:creationId xmlns:a16="http://schemas.microsoft.com/office/drawing/2014/main" id="{EC48EA3F-483A-4E0D-923E-D48EBD35264C}"/>
              </a:ext>
            </a:extLst>
          </p:cNvPr>
          <p:cNvSpPr>
            <a:spLocks noChangeArrowheads="1"/>
          </p:cNvSpPr>
          <p:nvPr/>
        </p:nvSpPr>
        <p:spPr bwMode="auto">
          <a:xfrm>
            <a:off x="1027479" y="1234216"/>
            <a:ext cx="411163" cy="411162"/>
          </a:xfrm>
          <a:prstGeom prst="ellipse">
            <a:avLst/>
          </a:prstGeom>
          <a:solidFill>
            <a:schemeClr val="accent1">
              <a:lumMod val="60000"/>
              <a:lumOff val="40000"/>
            </a:schemeClr>
          </a:solidFill>
          <a:ln w="12700">
            <a:solidFill>
              <a:schemeClr val="accent1"/>
            </a:solidFill>
            <a:round/>
            <a:headEnd/>
            <a:tailEnd/>
          </a:ln>
          <a:effectLst/>
        </p:spPr>
        <p:txBody>
          <a:bodyPr wrap="none" lIns="274320" rIns="45720" anchor="b"/>
          <a:lstStyle/>
          <a:p>
            <a:r>
              <a:rPr lang="en-US" sz="1400" b="1" dirty="0">
                <a:solidFill>
                  <a:schemeClr val="tx2"/>
                </a:solidFill>
                <a:latin typeface="Century Gothic" panose="020B0502020202020204" pitchFamily="34" charset="0"/>
              </a:rPr>
              <a:t>$1.00 NAV MONEY MARKET FUND</a:t>
            </a:r>
          </a:p>
        </p:txBody>
      </p:sp>
      <p:sp>
        <p:nvSpPr>
          <p:cNvPr id="20" name="Oval 5">
            <a:extLst>
              <a:ext uri="{FF2B5EF4-FFF2-40B4-BE49-F238E27FC236}">
                <a16:creationId xmlns:a16="http://schemas.microsoft.com/office/drawing/2014/main" id="{F4CEBECB-8CA0-4E5E-BC8E-2766E836BBBB}"/>
              </a:ext>
            </a:extLst>
          </p:cNvPr>
          <p:cNvSpPr>
            <a:spLocks noChangeArrowheads="1"/>
          </p:cNvSpPr>
          <p:nvPr/>
        </p:nvSpPr>
        <p:spPr bwMode="auto">
          <a:xfrm>
            <a:off x="1027479" y="2164936"/>
            <a:ext cx="411163" cy="411162"/>
          </a:xfrm>
          <a:prstGeom prst="ellipse">
            <a:avLst/>
          </a:prstGeom>
          <a:solidFill>
            <a:schemeClr val="accent1">
              <a:lumMod val="60000"/>
              <a:lumOff val="40000"/>
            </a:schemeClr>
          </a:solidFill>
          <a:ln w="12700">
            <a:solidFill>
              <a:schemeClr val="accent1"/>
            </a:solidFill>
            <a:round/>
            <a:headEnd/>
            <a:tailEnd/>
          </a:ln>
          <a:effectLst/>
        </p:spPr>
        <p:txBody>
          <a:bodyPr wrap="none" lIns="274320" rIns="45720" anchor="b"/>
          <a:lstStyle/>
          <a:p>
            <a:r>
              <a:rPr lang="en-US" sz="1400" b="1" dirty="0">
                <a:solidFill>
                  <a:schemeClr val="tx2"/>
                </a:solidFill>
                <a:latin typeface="Century Gothic" panose="020B0502020202020204" pitchFamily="34" charset="0"/>
              </a:rPr>
              <a:t>SHORT BOND FUND</a:t>
            </a:r>
          </a:p>
        </p:txBody>
      </p:sp>
    </p:spTree>
    <p:extLst>
      <p:ext uri="{BB962C8B-B14F-4D97-AF65-F5344CB8AC3E}">
        <p14:creationId xmlns:p14="http://schemas.microsoft.com/office/powerpoint/2010/main" val="22486288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AFB3C29-4469-4ECE-A8ED-D40B5AD31533}" type="slidenum">
              <a:rPr lang="en-US" smtClean="0"/>
              <a:pPr/>
              <a:t>34</a:t>
            </a:fld>
            <a:endParaRPr lang="en-US"/>
          </a:p>
        </p:txBody>
      </p:sp>
      <p:sp>
        <p:nvSpPr>
          <p:cNvPr id="585734" name="Rectangle 16"/>
          <p:cNvSpPr>
            <a:spLocks noGrp="1" noChangeArrowheads="1"/>
          </p:cNvSpPr>
          <p:nvPr>
            <p:ph type="title"/>
          </p:nvPr>
        </p:nvSpPr>
        <p:spPr/>
        <p:txBody>
          <a:bodyPr/>
          <a:lstStyle/>
          <a:p>
            <a:r>
              <a:rPr lang="en-US" dirty="0"/>
              <a:t>Perspective on Duration, Credit, and Return Volatility</a:t>
            </a:r>
          </a:p>
        </p:txBody>
      </p:sp>
      <p:graphicFrame>
        <p:nvGraphicFramePr>
          <p:cNvPr id="3" name="Table 2"/>
          <p:cNvGraphicFramePr>
            <a:graphicFrameLocks noGrp="1"/>
          </p:cNvGraphicFramePr>
          <p:nvPr>
            <p:extLst>
              <p:ext uri="{D42A27DB-BD31-4B8C-83A1-F6EECF244321}">
                <p14:modId xmlns:p14="http://schemas.microsoft.com/office/powerpoint/2010/main" val="792928465"/>
              </p:ext>
            </p:extLst>
          </p:nvPr>
        </p:nvGraphicFramePr>
        <p:xfrm>
          <a:off x="254000" y="1498824"/>
          <a:ext cx="8327430" cy="4875359"/>
        </p:xfrm>
        <a:graphic>
          <a:graphicData uri="http://schemas.openxmlformats.org/drawingml/2006/table">
            <a:tbl>
              <a:tblPr>
                <a:tableStyleId>{5C22544A-7EE6-4342-B048-85BDC9FD1C3A}</a:tableStyleId>
              </a:tblPr>
              <a:tblGrid>
                <a:gridCol w="2261249">
                  <a:extLst>
                    <a:ext uri="{9D8B030D-6E8A-4147-A177-3AD203B41FA5}">
                      <a16:colId xmlns:a16="http://schemas.microsoft.com/office/drawing/2014/main" val="20000"/>
                    </a:ext>
                  </a:extLst>
                </a:gridCol>
                <a:gridCol w="929180">
                  <a:extLst>
                    <a:ext uri="{9D8B030D-6E8A-4147-A177-3AD203B41FA5}">
                      <a16:colId xmlns:a16="http://schemas.microsoft.com/office/drawing/2014/main" val="20001"/>
                    </a:ext>
                  </a:extLst>
                </a:gridCol>
                <a:gridCol w="936684">
                  <a:extLst>
                    <a:ext uri="{9D8B030D-6E8A-4147-A177-3AD203B41FA5}">
                      <a16:colId xmlns:a16="http://schemas.microsoft.com/office/drawing/2014/main" val="20002"/>
                    </a:ext>
                  </a:extLst>
                </a:gridCol>
                <a:gridCol w="914396">
                  <a:extLst>
                    <a:ext uri="{9D8B030D-6E8A-4147-A177-3AD203B41FA5}">
                      <a16:colId xmlns:a16="http://schemas.microsoft.com/office/drawing/2014/main" val="20003"/>
                    </a:ext>
                  </a:extLst>
                </a:gridCol>
                <a:gridCol w="1075032">
                  <a:extLst>
                    <a:ext uri="{9D8B030D-6E8A-4147-A177-3AD203B41FA5}">
                      <a16:colId xmlns:a16="http://schemas.microsoft.com/office/drawing/2014/main" val="20004"/>
                    </a:ext>
                  </a:extLst>
                </a:gridCol>
                <a:gridCol w="963823">
                  <a:extLst>
                    <a:ext uri="{9D8B030D-6E8A-4147-A177-3AD203B41FA5}">
                      <a16:colId xmlns:a16="http://schemas.microsoft.com/office/drawing/2014/main" val="20006"/>
                    </a:ext>
                  </a:extLst>
                </a:gridCol>
                <a:gridCol w="1247066">
                  <a:extLst>
                    <a:ext uri="{9D8B030D-6E8A-4147-A177-3AD203B41FA5}">
                      <a16:colId xmlns:a16="http://schemas.microsoft.com/office/drawing/2014/main" val="20009"/>
                    </a:ext>
                  </a:extLst>
                </a:gridCol>
              </a:tblGrid>
              <a:tr h="742854">
                <a:tc>
                  <a:txBody>
                    <a:bodyPr/>
                    <a:lstStyle/>
                    <a:p>
                      <a:pPr algn="l" fontAlgn="b"/>
                      <a:r>
                        <a:rPr lang="en-US" sz="1200" b="1" u="none" strike="noStrike" dirty="0">
                          <a:solidFill>
                            <a:schemeClr val="bg1"/>
                          </a:solidFill>
                          <a:effectLst/>
                          <a:latin typeface="+mj-lt"/>
                        </a:rPr>
                        <a:t>Total Return (Monthly) </a:t>
                      </a:r>
                    </a:p>
                    <a:p>
                      <a:pPr algn="l" fontAlgn="b"/>
                      <a:r>
                        <a:rPr lang="en-US" sz="1200" b="1" u="none" strike="noStrike" dirty="0">
                          <a:solidFill>
                            <a:schemeClr val="bg1"/>
                          </a:solidFill>
                          <a:effectLst/>
                          <a:latin typeface="+mj-lt"/>
                        </a:rPr>
                        <a:t>10 Years Ending </a:t>
                      </a:r>
                      <a:r>
                        <a:rPr lang="en-US" sz="1200" b="1" u="none" strike="noStrike" baseline="0" dirty="0">
                          <a:solidFill>
                            <a:schemeClr val="bg1"/>
                          </a:solidFill>
                          <a:effectLst/>
                          <a:latin typeface="+mj-lt"/>
                        </a:rPr>
                        <a:t> 06/30/2019</a:t>
                      </a:r>
                      <a:r>
                        <a:rPr lang="en-US" sz="1200" b="1" u="none" strike="noStrike" dirty="0">
                          <a:solidFill>
                            <a:schemeClr val="bg1"/>
                          </a:solidFill>
                          <a:effectLst/>
                          <a:latin typeface="+mj-lt"/>
                        </a:rPr>
                        <a:t>:</a:t>
                      </a:r>
                      <a:endParaRPr lang="en-US" sz="1200" b="1" i="0" u="none" strike="noStrike" dirty="0">
                        <a:solidFill>
                          <a:schemeClr val="bg1"/>
                        </a:solidFill>
                        <a:effectLst/>
                        <a:latin typeface="+mj-lt"/>
                      </a:endParaRPr>
                    </a:p>
                  </a:txBody>
                  <a:tcPr marL="45858" marR="0" marT="0" marB="0" anchor="ctr">
                    <a:solidFill>
                      <a:schemeClr val="tx2"/>
                    </a:solidFill>
                  </a:tcPr>
                </a:tc>
                <a:tc>
                  <a:txBody>
                    <a:bodyPr/>
                    <a:lstStyle/>
                    <a:p>
                      <a:pPr algn="ctr" fontAlgn="b"/>
                      <a:r>
                        <a:rPr lang="en-US" sz="1200" b="1" u="none" strike="noStrike" dirty="0">
                          <a:solidFill>
                            <a:schemeClr val="bg1"/>
                          </a:solidFill>
                          <a:effectLst/>
                          <a:latin typeface="+mj-lt"/>
                        </a:rPr>
                        <a:t> </a:t>
                      </a:r>
                      <a:r>
                        <a:rPr lang="en-US" sz="1200" b="1" u="none" strike="noStrike" dirty="0" err="1">
                          <a:solidFill>
                            <a:schemeClr val="bg1"/>
                          </a:solidFill>
                          <a:effectLst/>
                          <a:latin typeface="+mj-lt"/>
                        </a:rPr>
                        <a:t>iMoneyNet</a:t>
                      </a:r>
                      <a:r>
                        <a:rPr lang="en-US" sz="1200" b="1" u="none" strike="noStrike" dirty="0">
                          <a:solidFill>
                            <a:schemeClr val="bg1"/>
                          </a:solidFill>
                          <a:effectLst/>
                          <a:latin typeface="+mj-lt"/>
                        </a:rPr>
                        <a:t> Money Market</a:t>
                      </a:r>
                      <a:r>
                        <a:rPr lang="en-US" sz="1200" b="1" u="none" strike="noStrike" baseline="0" dirty="0">
                          <a:solidFill>
                            <a:schemeClr val="bg1"/>
                          </a:solidFill>
                          <a:effectLst/>
                          <a:latin typeface="+mj-lt"/>
                        </a:rPr>
                        <a:t> </a:t>
                      </a:r>
                      <a:r>
                        <a:rPr lang="en-US" sz="1200" b="1" u="none" strike="noStrike" dirty="0">
                          <a:solidFill>
                            <a:schemeClr val="bg1"/>
                          </a:solidFill>
                          <a:effectLst/>
                          <a:latin typeface="+mj-lt"/>
                        </a:rPr>
                        <a:t>Index</a:t>
                      </a:r>
                      <a:endParaRPr lang="en-US" sz="1200" b="1" i="0" u="none" strike="noStrike" dirty="0">
                        <a:solidFill>
                          <a:schemeClr val="bg1"/>
                        </a:solidFill>
                        <a:effectLst/>
                        <a:latin typeface="+mj-lt"/>
                      </a:endParaRPr>
                    </a:p>
                  </a:txBody>
                  <a:tcPr marL="0" marR="0" marT="0" marB="0" anchor="ctr">
                    <a:solidFill>
                      <a:schemeClr val="tx2"/>
                    </a:solidFill>
                  </a:tcPr>
                </a:tc>
                <a:tc>
                  <a:txBody>
                    <a:bodyPr/>
                    <a:lstStyle/>
                    <a:p>
                      <a:pPr algn="ctr" fontAlgn="b"/>
                      <a:r>
                        <a:rPr lang="en-US" sz="1200" b="1" u="none" strike="noStrike" kern="1200" dirty="0">
                          <a:solidFill>
                            <a:schemeClr val="bg1"/>
                          </a:solidFill>
                          <a:effectLst/>
                          <a:latin typeface="+mj-lt"/>
                          <a:ea typeface="+mn-ea"/>
                          <a:cs typeface="+mn-cs"/>
                        </a:rPr>
                        <a:t>ICE </a:t>
                      </a:r>
                      <a:r>
                        <a:rPr lang="en-US" sz="1200" b="1" u="none" strike="noStrike" kern="1200" dirty="0" err="1">
                          <a:solidFill>
                            <a:schemeClr val="bg1"/>
                          </a:solidFill>
                          <a:effectLst/>
                          <a:latin typeface="+mj-lt"/>
                          <a:ea typeface="+mn-ea"/>
                          <a:cs typeface="+mn-cs"/>
                        </a:rPr>
                        <a:t>BofAML</a:t>
                      </a:r>
                      <a:r>
                        <a:rPr lang="en-US" sz="1200" b="1" u="none" strike="noStrike" kern="1200" dirty="0">
                          <a:solidFill>
                            <a:schemeClr val="bg1"/>
                          </a:solidFill>
                          <a:effectLst/>
                          <a:latin typeface="+mj-lt"/>
                          <a:ea typeface="+mn-ea"/>
                          <a:cs typeface="+mn-cs"/>
                        </a:rPr>
                        <a:t> </a:t>
                      </a:r>
                    </a:p>
                    <a:p>
                      <a:pPr algn="ctr" fontAlgn="b"/>
                      <a:r>
                        <a:rPr lang="en-US" sz="1200" b="1" u="none" strike="noStrike" kern="1200" dirty="0">
                          <a:solidFill>
                            <a:schemeClr val="bg1"/>
                          </a:solidFill>
                          <a:effectLst/>
                          <a:latin typeface="+mj-lt"/>
                          <a:ea typeface="+mn-ea"/>
                          <a:cs typeface="+mn-cs"/>
                        </a:rPr>
                        <a:t>1-Year Treasury </a:t>
                      </a:r>
                    </a:p>
                  </a:txBody>
                  <a:tcPr marL="0" marR="0" marT="0" marB="0" anchor="ctr">
                    <a:solidFill>
                      <a:schemeClr val="tx2"/>
                    </a:solidFill>
                  </a:tcPr>
                </a:tc>
                <a:tc>
                  <a:txBody>
                    <a:bodyPr/>
                    <a:lstStyle/>
                    <a:p>
                      <a:pPr algn="ctr" fontAlgn="b"/>
                      <a:r>
                        <a:rPr lang="en-US" sz="1200" b="1" u="none" strike="noStrike" kern="1200" dirty="0">
                          <a:solidFill>
                            <a:schemeClr val="bg1"/>
                          </a:solidFill>
                          <a:effectLst/>
                          <a:latin typeface="+mj-lt"/>
                          <a:ea typeface="+mn-ea"/>
                          <a:cs typeface="+mn-cs"/>
                        </a:rPr>
                        <a:t>ICE </a:t>
                      </a:r>
                      <a:r>
                        <a:rPr lang="en-US" sz="1200" b="1" u="none" strike="noStrike" kern="1200" dirty="0" err="1">
                          <a:solidFill>
                            <a:schemeClr val="bg1"/>
                          </a:solidFill>
                          <a:effectLst/>
                          <a:latin typeface="+mj-lt"/>
                          <a:ea typeface="+mn-ea"/>
                          <a:cs typeface="+mn-cs"/>
                        </a:rPr>
                        <a:t>BofAML</a:t>
                      </a:r>
                      <a:r>
                        <a:rPr lang="en-US" sz="1200" b="1" u="none" strike="noStrike" kern="1200" dirty="0">
                          <a:solidFill>
                            <a:schemeClr val="bg1"/>
                          </a:solidFill>
                          <a:effectLst/>
                          <a:latin typeface="+mj-lt"/>
                          <a:ea typeface="+mn-ea"/>
                          <a:cs typeface="+mn-cs"/>
                        </a:rPr>
                        <a:t> </a:t>
                      </a:r>
                    </a:p>
                    <a:p>
                      <a:pPr algn="ctr" fontAlgn="b"/>
                      <a:r>
                        <a:rPr lang="en-US" sz="1200" b="1" u="none" strike="noStrike" kern="1200" dirty="0">
                          <a:solidFill>
                            <a:schemeClr val="bg1"/>
                          </a:solidFill>
                          <a:effectLst/>
                          <a:latin typeface="+mj-lt"/>
                          <a:ea typeface="+mn-ea"/>
                          <a:cs typeface="+mn-cs"/>
                        </a:rPr>
                        <a:t>1-3 Treasury </a:t>
                      </a:r>
                    </a:p>
                  </a:txBody>
                  <a:tcPr marL="0" marR="0" marT="0" marB="0" anchor="ctr">
                    <a:solidFill>
                      <a:schemeClr val="tx2"/>
                    </a:solidFill>
                  </a:tcPr>
                </a:tc>
                <a:tc>
                  <a:txBody>
                    <a:bodyPr/>
                    <a:lstStyle/>
                    <a:p>
                      <a:pPr algn="ctr" fontAlgn="b"/>
                      <a:r>
                        <a:rPr lang="en-US" sz="1200" b="1" u="none" strike="noStrike" kern="1200" dirty="0">
                          <a:solidFill>
                            <a:schemeClr val="bg1"/>
                          </a:solidFill>
                          <a:effectLst/>
                          <a:latin typeface="+mj-lt"/>
                          <a:ea typeface="+mn-ea"/>
                          <a:cs typeface="+mn-cs"/>
                        </a:rPr>
                        <a:t>ICE </a:t>
                      </a:r>
                      <a:r>
                        <a:rPr lang="en-US" sz="1200" b="1" u="none" strike="noStrike" kern="1200" dirty="0" err="1">
                          <a:solidFill>
                            <a:schemeClr val="bg1"/>
                          </a:solidFill>
                          <a:effectLst/>
                          <a:latin typeface="+mj-lt"/>
                          <a:ea typeface="+mn-ea"/>
                          <a:cs typeface="+mn-cs"/>
                        </a:rPr>
                        <a:t>BofAML</a:t>
                      </a:r>
                      <a:endParaRPr lang="en-US" sz="1200" b="1" u="none" strike="noStrike" kern="1200" dirty="0">
                        <a:solidFill>
                          <a:schemeClr val="bg1"/>
                        </a:solidFill>
                        <a:effectLst/>
                        <a:latin typeface="+mj-lt"/>
                        <a:ea typeface="+mn-ea"/>
                        <a:cs typeface="+mn-cs"/>
                      </a:endParaRPr>
                    </a:p>
                    <a:p>
                      <a:pPr algn="ctr" fontAlgn="b"/>
                      <a:r>
                        <a:rPr lang="en-US" sz="1200" b="1" u="none" strike="noStrike" kern="1200" dirty="0">
                          <a:solidFill>
                            <a:schemeClr val="bg1"/>
                          </a:solidFill>
                          <a:effectLst/>
                          <a:latin typeface="+mj-lt"/>
                          <a:ea typeface="+mn-ea"/>
                          <a:cs typeface="+mn-cs"/>
                        </a:rPr>
                        <a:t>1-3 Govt/</a:t>
                      </a:r>
                      <a:r>
                        <a:rPr lang="en-US" sz="1200" b="1" u="none" strike="noStrike" kern="1200" dirty="0" err="1">
                          <a:solidFill>
                            <a:schemeClr val="bg1"/>
                          </a:solidFill>
                          <a:effectLst/>
                          <a:latin typeface="+mj-lt"/>
                          <a:ea typeface="+mn-ea"/>
                          <a:cs typeface="+mn-cs"/>
                        </a:rPr>
                        <a:t>Crdt</a:t>
                      </a:r>
                      <a:r>
                        <a:rPr lang="en-US" sz="1200" b="1" u="none" strike="noStrike" kern="1200" dirty="0">
                          <a:solidFill>
                            <a:schemeClr val="bg1"/>
                          </a:solidFill>
                          <a:effectLst/>
                          <a:latin typeface="+mj-lt"/>
                          <a:ea typeface="+mn-ea"/>
                          <a:cs typeface="+mn-cs"/>
                        </a:rPr>
                        <a:t> </a:t>
                      </a:r>
                    </a:p>
                  </a:txBody>
                  <a:tcPr marL="0" marR="0" marT="0" marB="0" anchor="ctr">
                    <a:solidFill>
                      <a:schemeClr val="tx2"/>
                    </a:solidFill>
                  </a:tcPr>
                </a:tc>
                <a:tc>
                  <a:txBody>
                    <a:bodyPr/>
                    <a:lstStyle/>
                    <a:p>
                      <a:pPr algn="ctr" fontAlgn="b"/>
                      <a:r>
                        <a:rPr lang="en-US" sz="1200" b="1" u="none" strike="noStrike" kern="1200" dirty="0" err="1">
                          <a:solidFill>
                            <a:schemeClr val="bg1"/>
                          </a:solidFill>
                          <a:effectLst/>
                          <a:latin typeface="+mj-lt"/>
                          <a:ea typeface="+mn-ea"/>
                          <a:cs typeface="+mn-cs"/>
                        </a:rPr>
                        <a:t>ICEBofAML</a:t>
                      </a:r>
                      <a:endParaRPr lang="en-US" sz="1200" b="1" u="none" strike="noStrike" kern="1200" dirty="0">
                        <a:solidFill>
                          <a:schemeClr val="bg1"/>
                        </a:solidFill>
                        <a:effectLst/>
                        <a:latin typeface="+mj-lt"/>
                        <a:ea typeface="+mn-ea"/>
                        <a:cs typeface="+mn-cs"/>
                      </a:endParaRPr>
                    </a:p>
                    <a:p>
                      <a:pPr algn="ctr" fontAlgn="b"/>
                      <a:r>
                        <a:rPr lang="en-US" sz="1200" b="1" u="none" strike="noStrike" kern="1200" dirty="0">
                          <a:solidFill>
                            <a:schemeClr val="bg1"/>
                          </a:solidFill>
                          <a:effectLst/>
                          <a:latin typeface="+mj-lt"/>
                          <a:ea typeface="+mn-ea"/>
                          <a:cs typeface="+mn-cs"/>
                        </a:rPr>
                        <a:t>1-5 Govt/</a:t>
                      </a:r>
                      <a:r>
                        <a:rPr lang="en-US" sz="1200" b="1" u="none" strike="noStrike" kern="1200" dirty="0" err="1">
                          <a:solidFill>
                            <a:schemeClr val="bg1"/>
                          </a:solidFill>
                          <a:effectLst/>
                          <a:latin typeface="+mj-lt"/>
                          <a:ea typeface="+mn-ea"/>
                          <a:cs typeface="+mn-cs"/>
                        </a:rPr>
                        <a:t>Crdt</a:t>
                      </a:r>
                      <a:r>
                        <a:rPr lang="en-US" sz="1200" b="1" u="none" strike="noStrike" kern="1200" dirty="0">
                          <a:solidFill>
                            <a:schemeClr val="bg1"/>
                          </a:solidFill>
                          <a:effectLst/>
                          <a:latin typeface="+mj-lt"/>
                          <a:ea typeface="+mn-ea"/>
                          <a:cs typeface="+mn-cs"/>
                        </a:rPr>
                        <a:t> </a:t>
                      </a:r>
                    </a:p>
                  </a:txBody>
                  <a:tcPr marL="0" marR="0" marT="0" marB="0" anchor="ctr">
                    <a:solidFill>
                      <a:schemeClr val="tx2"/>
                    </a:solidFill>
                  </a:tcPr>
                </a:tc>
                <a:tc>
                  <a:txBody>
                    <a:bodyPr/>
                    <a:lstStyle/>
                    <a:p>
                      <a:pPr algn="ctr" fontAlgn="b"/>
                      <a:r>
                        <a:rPr lang="en-US" sz="1200" b="1" u="none" strike="noStrike" kern="1200" dirty="0">
                          <a:solidFill>
                            <a:schemeClr val="bg1"/>
                          </a:solidFill>
                          <a:effectLst/>
                          <a:latin typeface="+mj-lt"/>
                          <a:ea typeface="+mn-ea"/>
                          <a:cs typeface="+mn-cs"/>
                        </a:rPr>
                        <a:t> B.B.</a:t>
                      </a:r>
                    </a:p>
                    <a:p>
                      <a:pPr algn="ctr" fontAlgn="b"/>
                      <a:r>
                        <a:rPr lang="en-US" sz="1200" b="1" u="none" strike="noStrike" kern="1200" dirty="0">
                          <a:solidFill>
                            <a:schemeClr val="bg1"/>
                          </a:solidFill>
                          <a:effectLst/>
                          <a:latin typeface="+mj-lt"/>
                          <a:ea typeface="+mn-ea"/>
                          <a:cs typeface="+mn-cs"/>
                        </a:rPr>
                        <a:t>Aggregate </a:t>
                      </a:r>
                    </a:p>
                  </a:txBody>
                  <a:tcPr marL="0" marR="0" marT="0" marB="0" anchor="ctr">
                    <a:solidFill>
                      <a:schemeClr val="tx2"/>
                    </a:solidFill>
                  </a:tcPr>
                </a:tc>
                <a:extLst>
                  <a:ext uri="{0D108BD9-81ED-4DB2-BD59-A6C34878D82A}">
                    <a16:rowId xmlns:a16="http://schemas.microsoft.com/office/drawing/2014/main" val="10000"/>
                  </a:ext>
                </a:extLst>
              </a:tr>
              <a:tr h="249738">
                <a:tc>
                  <a:txBody>
                    <a:bodyPr/>
                    <a:lstStyle/>
                    <a:p>
                      <a:pPr marL="0" algn="l" defTabSz="820256" rtl="0" eaLnBrk="1" fontAlgn="b" latinLnBrk="0" hangingPunct="1"/>
                      <a:r>
                        <a:rPr lang="en-US" sz="1200" b="1" i="0" u="none" strike="noStrike" kern="1200" dirty="0">
                          <a:solidFill>
                            <a:srgbClr val="1F497D"/>
                          </a:solidFill>
                          <a:effectLst/>
                          <a:latin typeface="+mj-lt"/>
                          <a:ea typeface="+mn-ea"/>
                          <a:cs typeface="+mn-cs"/>
                        </a:rPr>
                        <a:t>Yield-to-Maturity</a:t>
                      </a:r>
                      <a:r>
                        <a:rPr lang="en-US" sz="1200" b="1" i="0" u="none" strike="noStrike" kern="1200" baseline="30000" dirty="0">
                          <a:solidFill>
                            <a:srgbClr val="1F497D"/>
                          </a:solidFill>
                          <a:effectLst/>
                          <a:latin typeface="+mj-lt"/>
                          <a:ea typeface="+mn-ea"/>
                          <a:cs typeface="+mn-cs"/>
                        </a:rPr>
                        <a:t>1</a:t>
                      </a:r>
                      <a:r>
                        <a:rPr lang="en-US" sz="1200" b="1" i="0" u="none" strike="noStrike" kern="1200" dirty="0">
                          <a:solidFill>
                            <a:srgbClr val="1F497D"/>
                          </a:solidFill>
                          <a:effectLst/>
                          <a:latin typeface="+mj-lt"/>
                          <a:ea typeface="+mn-ea"/>
                          <a:cs typeface="+mn-cs"/>
                        </a:rPr>
                        <a:t>:</a:t>
                      </a:r>
                    </a:p>
                  </a:txBody>
                  <a:tcPr marL="45858" marR="0" marT="0" marB="0" anchor="ctr"/>
                </a:tc>
                <a:tc>
                  <a:txBody>
                    <a:bodyPr/>
                    <a:lstStyle/>
                    <a:p>
                      <a:pPr algn="ctr" fontAlgn="b"/>
                      <a:r>
                        <a:rPr lang="en-US" sz="1200" b="1" i="0" u="none" strike="noStrike" dirty="0">
                          <a:solidFill>
                            <a:srgbClr val="1F497D"/>
                          </a:solidFill>
                          <a:effectLst/>
                          <a:latin typeface="+mj-lt"/>
                        </a:rPr>
                        <a:t>2.10%</a:t>
                      </a:r>
                    </a:p>
                  </a:txBody>
                  <a:tcPr marL="9525" marR="9525" marT="9525" marB="0" anchor="ctr"/>
                </a:tc>
                <a:tc>
                  <a:txBody>
                    <a:bodyPr/>
                    <a:lstStyle/>
                    <a:p>
                      <a:pPr algn="ctr" fontAlgn="b"/>
                      <a:r>
                        <a:rPr lang="en-US" sz="1200" b="1" i="0" u="none" strike="noStrike" dirty="0">
                          <a:solidFill>
                            <a:srgbClr val="1F497D"/>
                          </a:solidFill>
                          <a:effectLst/>
                          <a:latin typeface="+mj-lt"/>
                        </a:rPr>
                        <a:t>1.95%</a:t>
                      </a:r>
                    </a:p>
                  </a:txBody>
                  <a:tcPr marL="9525" marR="9525" marT="9525" marB="0" anchor="ctr"/>
                </a:tc>
                <a:tc>
                  <a:txBody>
                    <a:bodyPr/>
                    <a:lstStyle/>
                    <a:p>
                      <a:pPr algn="ctr" fontAlgn="b"/>
                      <a:r>
                        <a:rPr lang="en-US" sz="1200" b="1" i="0" u="none" strike="noStrike" dirty="0">
                          <a:solidFill>
                            <a:srgbClr val="1F497D"/>
                          </a:solidFill>
                          <a:effectLst/>
                          <a:latin typeface="+mj-lt"/>
                        </a:rPr>
                        <a:t>1.81%</a:t>
                      </a:r>
                    </a:p>
                  </a:txBody>
                  <a:tcPr marL="9525" marR="9525" marT="9525" marB="0" anchor="ctr"/>
                </a:tc>
                <a:tc>
                  <a:txBody>
                    <a:bodyPr/>
                    <a:lstStyle/>
                    <a:p>
                      <a:pPr algn="ctr" fontAlgn="b"/>
                      <a:r>
                        <a:rPr lang="en-US" sz="1200" b="1" i="0" u="none" strike="noStrike" dirty="0">
                          <a:solidFill>
                            <a:srgbClr val="1F497D"/>
                          </a:solidFill>
                          <a:effectLst/>
                          <a:latin typeface="+mj-lt"/>
                        </a:rPr>
                        <a:t>2.01%</a:t>
                      </a:r>
                    </a:p>
                  </a:txBody>
                  <a:tcPr marL="9525" marR="9525" marT="9525" marB="0" anchor="ctr"/>
                </a:tc>
                <a:tc>
                  <a:txBody>
                    <a:bodyPr/>
                    <a:lstStyle/>
                    <a:p>
                      <a:pPr algn="ctr" fontAlgn="b"/>
                      <a:r>
                        <a:rPr lang="en-US" sz="1200" b="1" i="0" u="none" strike="noStrike" dirty="0">
                          <a:solidFill>
                            <a:srgbClr val="1F497D"/>
                          </a:solidFill>
                          <a:effectLst/>
                          <a:latin typeface="+mj-lt"/>
                        </a:rPr>
                        <a:t>2.04%</a:t>
                      </a:r>
                    </a:p>
                  </a:txBody>
                  <a:tcPr marL="9525" marR="9525" marT="9525" marB="0" anchor="ctr"/>
                </a:tc>
                <a:tc>
                  <a:txBody>
                    <a:bodyPr/>
                    <a:lstStyle/>
                    <a:p>
                      <a:pPr algn="ctr" fontAlgn="b"/>
                      <a:r>
                        <a:rPr lang="en-US" sz="1200" b="1" i="0" u="none" strike="noStrike" dirty="0">
                          <a:solidFill>
                            <a:srgbClr val="1F497D"/>
                          </a:solidFill>
                          <a:effectLst/>
                          <a:latin typeface="+mj-lt"/>
                        </a:rPr>
                        <a:t>2.49%</a:t>
                      </a:r>
                    </a:p>
                  </a:txBody>
                  <a:tcPr marL="9525" marR="9525" marT="9525" marB="0" anchor="ctr"/>
                </a:tc>
                <a:extLst>
                  <a:ext uri="{0D108BD9-81ED-4DB2-BD59-A6C34878D82A}">
                    <a16:rowId xmlns:a16="http://schemas.microsoft.com/office/drawing/2014/main" val="10001"/>
                  </a:ext>
                </a:extLst>
              </a:tr>
              <a:tr h="249738">
                <a:tc>
                  <a:txBody>
                    <a:bodyPr/>
                    <a:lstStyle/>
                    <a:p>
                      <a:pPr marL="0" algn="l" defTabSz="820256" rtl="0" eaLnBrk="1" fontAlgn="b" latinLnBrk="0" hangingPunct="1"/>
                      <a:r>
                        <a:rPr lang="en-US" sz="1200" b="1" i="0" u="none" strike="noStrike" kern="1200" dirty="0">
                          <a:solidFill>
                            <a:srgbClr val="1F497D"/>
                          </a:solidFill>
                          <a:effectLst/>
                          <a:latin typeface="+mj-lt"/>
                          <a:ea typeface="+mn-ea"/>
                          <a:cs typeface="+mn-cs"/>
                        </a:rPr>
                        <a:t>Duration</a:t>
                      </a:r>
                      <a:r>
                        <a:rPr lang="en-US" sz="1200" b="1" i="0" u="none" strike="noStrike" kern="1200" baseline="30000" dirty="0">
                          <a:solidFill>
                            <a:srgbClr val="1F497D"/>
                          </a:solidFill>
                          <a:effectLst/>
                          <a:latin typeface="+mj-lt"/>
                          <a:ea typeface="+mn-ea"/>
                          <a:cs typeface="+mn-cs"/>
                        </a:rPr>
                        <a:t>1</a:t>
                      </a:r>
                      <a:r>
                        <a:rPr lang="en-US" sz="1200" b="1" i="0" u="none" strike="noStrike" kern="1200" dirty="0">
                          <a:solidFill>
                            <a:srgbClr val="1F497D"/>
                          </a:solidFill>
                          <a:effectLst/>
                          <a:latin typeface="+mj-lt"/>
                          <a:ea typeface="+mn-ea"/>
                          <a:cs typeface="+mn-cs"/>
                        </a:rPr>
                        <a:t>:</a:t>
                      </a:r>
                    </a:p>
                  </a:txBody>
                  <a:tcPr marL="45858" marR="0" marT="0" marB="0" anchor="ctr"/>
                </a:tc>
                <a:tc>
                  <a:txBody>
                    <a:bodyPr/>
                    <a:lstStyle/>
                    <a:p>
                      <a:pPr algn="ctr" fontAlgn="b"/>
                      <a:r>
                        <a:rPr lang="en-US" sz="1200" b="1" i="0" u="none" strike="noStrike">
                          <a:solidFill>
                            <a:srgbClr val="1F497D"/>
                          </a:solidFill>
                          <a:effectLst/>
                          <a:latin typeface="+mj-lt"/>
                        </a:rPr>
                        <a:t>-</a:t>
                      </a:r>
                    </a:p>
                  </a:txBody>
                  <a:tcPr marL="9525" marR="9525" marT="9525" marB="0" anchor="ctr"/>
                </a:tc>
                <a:tc>
                  <a:txBody>
                    <a:bodyPr/>
                    <a:lstStyle/>
                    <a:p>
                      <a:pPr algn="ctr" fontAlgn="b"/>
                      <a:r>
                        <a:rPr lang="en-US" sz="1200" b="1" i="0" u="none" strike="noStrike">
                          <a:solidFill>
                            <a:srgbClr val="1F497D"/>
                          </a:solidFill>
                          <a:effectLst/>
                          <a:latin typeface="+mj-lt"/>
                        </a:rPr>
                        <a:t>0.9 yrs</a:t>
                      </a:r>
                    </a:p>
                  </a:txBody>
                  <a:tcPr marL="9525" marR="9525" marT="9525" marB="0" anchor="ctr"/>
                </a:tc>
                <a:tc>
                  <a:txBody>
                    <a:bodyPr/>
                    <a:lstStyle/>
                    <a:p>
                      <a:pPr algn="ctr" fontAlgn="b"/>
                      <a:r>
                        <a:rPr lang="en-US" sz="1200" b="1" i="0" u="none" strike="noStrike">
                          <a:solidFill>
                            <a:srgbClr val="1F497D"/>
                          </a:solidFill>
                          <a:effectLst/>
                          <a:latin typeface="+mj-lt"/>
                        </a:rPr>
                        <a:t>1.8 yrs</a:t>
                      </a:r>
                    </a:p>
                  </a:txBody>
                  <a:tcPr marL="9525" marR="9525" marT="9525" marB="0" anchor="ctr"/>
                </a:tc>
                <a:tc>
                  <a:txBody>
                    <a:bodyPr/>
                    <a:lstStyle/>
                    <a:p>
                      <a:pPr algn="ctr" fontAlgn="b"/>
                      <a:r>
                        <a:rPr lang="en-US" sz="1200" b="1" i="0" u="none" strike="noStrike">
                          <a:solidFill>
                            <a:srgbClr val="1F497D"/>
                          </a:solidFill>
                          <a:effectLst/>
                          <a:latin typeface="+mj-lt"/>
                        </a:rPr>
                        <a:t>1.8 yrs</a:t>
                      </a:r>
                    </a:p>
                  </a:txBody>
                  <a:tcPr marL="9525" marR="9525" marT="9525" marB="0" anchor="ctr"/>
                </a:tc>
                <a:tc>
                  <a:txBody>
                    <a:bodyPr/>
                    <a:lstStyle/>
                    <a:p>
                      <a:pPr algn="ctr" fontAlgn="b"/>
                      <a:r>
                        <a:rPr lang="en-US" sz="1200" b="1" i="0" u="none" strike="noStrike">
                          <a:solidFill>
                            <a:srgbClr val="1F497D"/>
                          </a:solidFill>
                          <a:effectLst/>
                          <a:latin typeface="+mj-lt"/>
                        </a:rPr>
                        <a:t>2.6 yrs</a:t>
                      </a:r>
                    </a:p>
                  </a:txBody>
                  <a:tcPr marL="9525" marR="9525" marT="9525" marB="0" anchor="ctr"/>
                </a:tc>
                <a:tc>
                  <a:txBody>
                    <a:bodyPr/>
                    <a:lstStyle/>
                    <a:p>
                      <a:pPr algn="ctr" fontAlgn="b"/>
                      <a:r>
                        <a:rPr lang="en-US" sz="1200" b="1" i="0" u="none" strike="noStrike" dirty="0">
                          <a:solidFill>
                            <a:srgbClr val="1F497D"/>
                          </a:solidFill>
                          <a:effectLst/>
                          <a:latin typeface="+mj-lt"/>
                        </a:rPr>
                        <a:t>5.7 </a:t>
                      </a:r>
                      <a:r>
                        <a:rPr lang="en-US" sz="1200" b="1" i="0" u="none" strike="noStrike" dirty="0" err="1">
                          <a:solidFill>
                            <a:srgbClr val="1F497D"/>
                          </a:solidFill>
                          <a:effectLst/>
                          <a:latin typeface="+mj-lt"/>
                        </a:rPr>
                        <a:t>yrs</a:t>
                      </a:r>
                      <a:endParaRPr lang="en-US" sz="1200" b="1" i="0" u="none" strike="noStrike" dirty="0">
                        <a:solidFill>
                          <a:srgbClr val="1F497D"/>
                        </a:solidFill>
                        <a:effectLst/>
                        <a:latin typeface="+mj-lt"/>
                      </a:endParaRPr>
                    </a:p>
                  </a:txBody>
                  <a:tcPr marL="9525" marR="9525" marT="9525" marB="0" anchor="ctr"/>
                </a:tc>
                <a:extLst>
                  <a:ext uri="{0D108BD9-81ED-4DB2-BD59-A6C34878D82A}">
                    <a16:rowId xmlns:a16="http://schemas.microsoft.com/office/drawing/2014/main" val="10002"/>
                  </a:ext>
                </a:extLst>
              </a:tr>
              <a:tr h="217164">
                <a:tc>
                  <a:txBody>
                    <a:bodyPr/>
                    <a:lstStyle/>
                    <a:p>
                      <a:pPr algn="l" fontAlgn="b"/>
                      <a:r>
                        <a:rPr lang="en-US" sz="1200" b="1" u="none" strike="noStrike" dirty="0">
                          <a:effectLst/>
                        </a:rPr>
                        <a:t>Maximum</a:t>
                      </a:r>
                      <a:endParaRPr lang="en-US" sz="1200" b="1" i="0" u="none" strike="noStrike" dirty="0">
                        <a:solidFill>
                          <a:srgbClr val="000000"/>
                        </a:solidFill>
                        <a:effectLst/>
                        <a:latin typeface="Calibri" panose="020F0502020204030204" pitchFamily="34" charset="0"/>
                      </a:endParaRPr>
                    </a:p>
                  </a:txBody>
                  <a:tcPr marL="45858" marR="0" marT="0" marB="0" anchor="ctr"/>
                </a:tc>
                <a:tc>
                  <a:txBody>
                    <a:bodyPr/>
                    <a:lstStyle/>
                    <a:p>
                      <a:pPr algn="ctr" fontAlgn="b"/>
                      <a:r>
                        <a:rPr lang="en-US" sz="1200" b="1" i="0" u="none" strike="noStrike" dirty="0">
                          <a:solidFill>
                            <a:srgbClr val="000000"/>
                          </a:solidFill>
                          <a:effectLst/>
                          <a:latin typeface="Times New Roman" panose="02020603050405020304" pitchFamily="18" charset="0"/>
                        </a:rPr>
                        <a:t>0.20%</a:t>
                      </a:r>
                    </a:p>
                  </a:txBody>
                  <a:tcPr marL="9525" marR="9525" marT="9525" marB="0" anchor="ctr"/>
                </a:tc>
                <a:tc>
                  <a:txBody>
                    <a:bodyPr/>
                    <a:lstStyle/>
                    <a:p>
                      <a:pPr algn="ctr" fontAlgn="b"/>
                      <a:r>
                        <a:rPr lang="en-US" sz="1200" b="1" i="0" u="none" strike="noStrike">
                          <a:solidFill>
                            <a:srgbClr val="000000"/>
                          </a:solidFill>
                          <a:effectLst/>
                          <a:latin typeface="Times New Roman" panose="02020603050405020304" pitchFamily="18" charset="0"/>
                        </a:rPr>
                        <a:t>0.36%</a:t>
                      </a:r>
                    </a:p>
                  </a:txBody>
                  <a:tcPr marL="9525" marR="9525" marT="9525" marB="0" anchor="ctr"/>
                </a:tc>
                <a:tc>
                  <a:txBody>
                    <a:bodyPr/>
                    <a:lstStyle/>
                    <a:p>
                      <a:pPr algn="ctr" fontAlgn="b"/>
                      <a:r>
                        <a:rPr lang="en-US" sz="1200" b="1" i="0" u="none" strike="noStrike">
                          <a:solidFill>
                            <a:srgbClr val="000000"/>
                          </a:solidFill>
                          <a:effectLst/>
                          <a:latin typeface="Times New Roman" panose="02020603050405020304" pitchFamily="18" charset="0"/>
                        </a:rPr>
                        <a:t>0.79%</a:t>
                      </a:r>
                    </a:p>
                  </a:txBody>
                  <a:tcPr marL="9525" marR="9525" marT="9525" marB="0" anchor="ctr"/>
                </a:tc>
                <a:tc>
                  <a:txBody>
                    <a:bodyPr/>
                    <a:lstStyle/>
                    <a:p>
                      <a:pPr algn="ctr" fontAlgn="b"/>
                      <a:r>
                        <a:rPr lang="en-US" sz="1200" b="1" i="0" u="none" strike="noStrike">
                          <a:solidFill>
                            <a:srgbClr val="000000"/>
                          </a:solidFill>
                          <a:effectLst/>
                          <a:latin typeface="Times New Roman" panose="02020603050405020304" pitchFamily="18" charset="0"/>
                        </a:rPr>
                        <a:t>0.81%</a:t>
                      </a:r>
                    </a:p>
                  </a:txBody>
                  <a:tcPr marL="9525" marR="9525" marT="9525" marB="0" anchor="ctr"/>
                </a:tc>
                <a:tc>
                  <a:txBody>
                    <a:bodyPr/>
                    <a:lstStyle/>
                    <a:p>
                      <a:pPr algn="ctr" fontAlgn="b"/>
                      <a:r>
                        <a:rPr lang="en-US" sz="1200" b="1" i="0" u="none" strike="noStrike">
                          <a:solidFill>
                            <a:srgbClr val="000000"/>
                          </a:solidFill>
                          <a:effectLst/>
                          <a:latin typeface="Times New Roman" panose="02020603050405020304" pitchFamily="18" charset="0"/>
                        </a:rPr>
                        <a:t>1.13%</a:t>
                      </a:r>
                    </a:p>
                  </a:txBody>
                  <a:tcPr marL="9525" marR="9525" marT="9525" marB="0" anchor="ctr"/>
                </a:tc>
                <a:tc>
                  <a:txBody>
                    <a:bodyPr/>
                    <a:lstStyle/>
                    <a:p>
                      <a:pPr algn="ctr" fontAlgn="b"/>
                      <a:r>
                        <a:rPr lang="en-US" sz="1200" b="1" i="0" u="none" strike="noStrike">
                          <a:solidFill>
                            <a:srgbClr val="000000"/>
                          </a:solidFill>
                          <a:effectLst/>
                          <a:latin typeface="Times New Roman" panose="02020603050405020304" pitchFamily="18" charset="0"/>
                        </a:rPr>
                        <a:t>2.10%</a:t>
                      </a:r>
                    </a:p>
                  </a:txBody>
                  <a:tcPr marL="9525" marR="9525" marT="9525" marB="0" anchor="ctr"/>
                </a:tc>
                <a:extLst>
                  <a:ext uri="{0D108BD9-81ED-4DB2-BD59-A6C34878D82A}">
                    <a16:rowId xmlns:a16="http://schemas.microsoft.com/office/drawing/2014/main" val="10003"/>
                  </a:ext>
                </a:extLst>
              </a:tr>
              <a:tr h="217164">
                <a:tc>
                  <a:txBody>
                    <a:bodyPr/>
                    <a:lstStyle/>
                    <a:p>
                      <a:pPr algn="l" fontAlgn="b"/>
                      <a:r>
                        <a:rPr lang="en-US" sz="1200" b="1" u="none" strike="noStrike" dirty="0">
                          <a:effectLst/>
                        </a:rPr>
                        <a:t>Minimum</a:t>
                      </a:r>
                      <a:endParaRPr lang="en-US" sz="1200" b="1" i="0" u="none" strike="noStrike" dirty="0">
                        <a:solidFill>
                          <a:srgbClr val="000000"/>
                        </a:solidFill>
                        <a:effectLst/>
                        <a:latin typeface="Calibri" panose="020F0502020204030204" pitchFamily="34" charset="0"/>
                      </a:endParaRPr>
                    </a:p>
                  </a:txBody>
                  <a:tcPr marL="45858" marR="0" marT="0" marB="0" anchor="ctr"/>
                </a:tc>
                <a:tc>
                  <a:txBody>
                    <a:bodyPr/>
                    <a:lstStyle/>
                    <a:p>
                      <a:pPr algn="ctr" fontAlgn="b"/>
                      <a:r>
                        <a:rPr lang="en-US" sz="1200" b="1" i="0" u="none" strike="noStrike">
                          <a:solidFill>
                            <a:srgbClr val="000000"/>
                          </a:solidFill>
                          <a:effectLst/>
                          <a:latin typeface="Times New Roman" panose="02020603050405020304" pitchFamily="18" charset="0"/>
                        </a:rPr>
                        <a:t>0.00%</a:t>
                      </a:r>
                    </a:p>
                  </a:txBody>
                  <a:tcPr marL="9525" marR="9525" marT="9525" marB="0" anchor="ctr"/>
                </a:tc>
                <a:tc>
                  <a:txBody>
                    <a:bodyPr/>
                    <a:lstStyle/>
                    <a:p>
                      <a:pPr algn="ctr" fontAlgn="b"/>
                      <a:r>
                        <a:rPr lang="en-US" sz="1200" b="1" i="0" u="none" strike="noStrike">
                          <a:solidFill>
                            <a:srgbClr val="000000"/>
                          </a:solidFill>
                          <a:effectLst/>
                          <a:latin typeface="Times New Roman" panose="02020603050405020304" pitchFamily="18" charset="0"/>
                        </a:rPr>
                        <a:t>-0.16%</a:t>
                      </a:r>
                    </a:p>
                  </a:txBody>
                  <a:tcPr marL="9525" marR="9525" marT="9525" marB="0" anchor="ctr"/>
                </a:tc>
                <a:tc>
                  <a:txBody>
                    <a:bodyPr/>
                    <a:lstStyle/>
                    <a:p>
                      <a:pPr algn="ctr" fontAlgn="b"/>
                      <a:r>
                        <a:rPr lang="en-US" sz="1200" b="1" i="0" u="none" strike="noStrike">
                          <a:solidFill>
                            <a:srgbClr val="000000"/>
                          </a:solidFill>
                          <a:effectLst/>
                          <a:latin typeface="Times New Roman" panose="02020603050405020304" pitchFamily="18" charset="0"/>
                        </a:rPr>
                        <a:t>-0.79%</a:t>
                      </a:r>
                    </a:p>
                  </a:txBody>
                  <a:tcPr marL="9525" marR="9525" marT="9525" marB="0" anchor="ctr"/>
                </a:tc>
                <a:tc>
                  <a:txBody>
                    <a:bodyPr/>
                    <a:lstStyle/>
                    <a:p>
                      <a:pPr algn="ctr" fontAlgn="b"/>
                      <a:r>
                        <a:rPr lang="en-US" sz="1200" b="1" i="0" u="none" strike="noStrike">
                          <a:solidFill>
                            <a:srgbClr val="000000"/>
                          </a:solidFill>
                          <a:effectLst/>
                          <a:latin typeface="Times New Roman" panose="02020603050405020304" pitchFamily="18" charset="0"/>
                        </a:rPr>
                        <a:t>-0.62%</a:t>
                      </a:r>
                    </a:p>
                  </a:txBody>
                  <a:tcPr marL="9525" marR="9525" marT="9525" marB="0" anchor="ctr"/>
                </a:tc>
                <a:tc>
                  <a:txBody>
                    <a:bodyPr/>
                    <a:lstStyle/>
                    <a:p>
                      <a:pPr algn="ctr" fontAlgn="b"/>
                      <a:r>
                        <a:rPr lang="en-US" sz="1200" b="1" i="0" u="none" strike="noStrike">
                          <a:solidFill>
                            <a:srgbClr val="000000"/>
                          </a:solidFill>
                          <a:effectLst/>
                          <a:latin typeface="Times New Roman" panose="02020603050405020304" pitchFamily="18" charset="0"/>
                        </a:rPr>
                        <a:t>-1.00%</a:t>
                      </a:r>
                    </a:p>
                  </a:txBody>
                  <a:tcPr marL="9525" marR="9525" marT="9525" marB="0" anchor="ctr"/>
                </a:tc>
                <a:tc>
                  <a:txBody>
                    <a:bodyPr/>
                    <a:lstStyle/>
                    <a:p>
                      <a:pPr algn="ctr" fontAlgn="b"/>
                      <a:r>
                        <a:rPr lang="en-US" sz="1200" b="1" i="0" u="none" strike="noStrike">
                          <a:solidFill>
                            <a:srgbClr val="000000"/>
                          </a:solidFill>
                          <a:effectLst/>
                          <a:latin typeface="Times New Roman" panose="02020603050405020304" pitchFamily="18" charset="0"/>
                        </a:rPr>
                        <a:t>-2.37%</a:t>
                      </a:r>
                    </a:p>
                  </a:txBody>
                  <a:tcPr marL="9525" marR="9525" marT="9525" marB="0" anchor="ctr"/>
                </a:tc>
                <a:extLst>
                  <a:ext uri="{0D108BD9-81ED-4DB2-BD59-A6C34878D82A}">
                    <a16:rowId xmlns:a16="http://schemas.microsoft.com/office/drawing/2014/main" val="10004"/>
                  </a:ext>
                </a:extLst>
              </a:tr>
              <a:tr h="217164">
                <a:tc>
                  <a:txBody>
                    <a:bodyPr/>
                    <a:lstStyle/>
                    <a:p>
                      <a:pPr algn="l" fontAlgn="b"/>
                      <a:r>
                        <a:rPr lang="en-US" sz="1200" b="1" u="none" strike="noStrike" dirty="0">
                          <a:solidFill>
                            <a:schemeClr val="tx1"/>
                          </a:solidFill>
                          <a:effectLst/>
                        </a:rPr>
                        <a:t>Average</a:t>
                      </a:r>
                      <a:endParaRPr lang="en-US" sz="1200" b="1" i="0" u="none" strike="noStrike" dirty="0">
                        <a:solidFill>
                          <a:schemeClr val="tx1"/>
                        </a:solidFill>
                        <a:effectLst/>
                        <a:latin typeface="Calibri" panose="020F0502020204030204" pitchFamily="34" charset="0"/>
                      </a:endParaRPr>
                    </a:p>
                  </a:txBody>
                  <a:tcPr marL="45858" marR="0" marT="0" marB="0" anchor="ctr"/>
                </a:tc>
                <a:tc>
                  <a:txBody>
                    <a:bodyPr/>
                    <a:lstStyle/>
                    <a:p>
                      <a:pPr algn="ctr" fontAlgn="b"/>
                      <a:r>
                        <a:rPr lang="en-US" sz="1200" b="1" i="0" u="none" strike="noStrike">
                          <a:solidFill>
                            <a:srgbClr val="000000"/>
                          </a:solidFill>
                          <a:effectLst/>
                          <a:latin typeface="Times New Roman" panose="02020603050405020304" pitchFamily="18" charset="0"/>
                        </a:rPr>
                        <a:t>0.04%</a:t>
                      </a:r>
                    </a:p>
                  </a:txBody>
                  <a:tcPr marL="9525" marR="9525" marT="9525" marB="0" anchor="ctr"/>
                </a:tc>
                <a:tc>
                  <a:txBody>
                    <a:bodyPr/>
                    <a:lstStyle/>
                    <a:p>
                      <a:pPr algn="ctr" fontAlgn="b"/>
                      <a:r>
                        <a:rPr lang="en-US" sz="1200" b="1" i="0" u="none" strike="noStrike" dirty="0">
                          <a:solidFill>
                            <a:srgbClr val="000000"/>
                          </a:solidFill>
                          <a:effectLst/>
                          <a:latin typeface="Times New Roman" panose="02020603050405020304" pitchFamily="18" charset="0"/>
                        </a:rPr>
                        <a:t>0.07%</a:t>
                      </a:r>
                    </a:p>
                  </a:txBody>
                  <a:tcPr marL="9525" marR="9525" marT="9525" marB="0" anchor="ctr"/>
                </a:tc>
                <a:tc>
                  <a:txBody>
                    <a:bodyPr/>
                    <a:lstStyle/>
                    <a:p>
                      <a:pPr algn="ctr" fontAlgn="b"/>
                      <a:r>
                        <a:rPr lang="en-US" sz="1200" b="1" i="0" u="none" strike="noStrike">
                          <a:solidFill>
                            <a:srgbClr val="000000"/>
                          </a:solidFill>
                          <a:effectLst/>
                          <a:latin typeface="Times New Roman" panose="02020603050405020304" pitchFamily="18" charset="0"/>
                        </a:rPr>
                        <a:t>0.10%</a:t>
                      </a:r>
                    </a:p>
                  </a:txBody>
                  <a:tcPr marL="9525" marR="9525" marT="9525" marB="0" anchor="ctr"/>
                </a:tc>
                <a:tc>
                  <a:txBody>
                    <a:bodyPr/>
                    <a:lstStyle/>
                    <a:p>
                      <a:pPr algn="ctr" fontAlgn="b"/>
                      <a:r>
                        <a:rPr lang="en-US" sz="1200" b="1" i="0" u="none" strike="noStrike">
                          <a:solidFill>
                            <a:srgbClr val="000000"/>
                          </a:solidFill>
                          <a:effectLst/>
                          <a:latin typeface="Times New Roman" panose="02020603050405020304" pitchFamily="18" charset="0"/>
                        </a:rPr>
                        <a:t>0.14%</a:t>
                      </a:r>
                    </a:p>
                  </a:txBody>
                  <a:tcPr marL="9525" marR="9525" marT="9525" marB="0" anchor="ctr"/>
                </a:tc>
                <a:tc>
                  <a:txBody>
                    <a:bodyPr/>
                    <a:lstStyle/>
                    <a:p>
                      <a:pPr algn="ctr" fontAlgn="b"/>
                      <a:r>
                        <a:rPr lang="en-US" sz="1200" b="1" i="0" u="none" strike="noStrike">
                          <a:solidFill>
                            <a:srgbClr val="000000"/>
                          </a:solidFill>
                          <a:effectLst/>
                          <a:latin typeface="Times New Roman" panose="02020603050405020304" pitchFamily="18" charset="0"/>
                        </a:rPr>
                        <a:t>0.19%</a:t>
                      </a:r>
                    </a:p>
                  </a:txBody>
                  <a:tcPr marL="9525" marR="9525" marT="9525" marB="0" anchor="ctr"/>
                </a:tc>
                <a:tc>
                  <a:txBody>
                    <a:bodyPr/>
                    <a:lstStyle/>
                    <a:p>
                      <a:pPr algn="ctr" fontAlgn="b"/>
                      <a:r>
                        <a:rPr lang="en-US" sz="1200" b="1" i="0" u="none" strike="noStrike">
                          <a:solidFill>
                            <a:srgbClr val="000000"/>
                          </a:solidFill>
                          <a:effectLst/>
                          <a:latin typeface="Times New Roman" panose="02020603050405020304" pitchFamily="18" charset="0"/>
                        </a:rPr>
                        <a:t>0.32%</a:t>
                      </a:r>
                    </a:p>
                  </a:txBody>
                  <a:tcPr marL="9525" marR="9525" marT="9525" marB="0" anchor="ctr"/>
                </a:tc>
                <a:extLst>
                  <a:ext uri="{0D108BD9-81ED-4DB2-BD59-A6C34878D82A}">
                    <a16:rowId xmlns:a16="http://schemas.microsoft.com/office/drawing/2014/main" val="10005"/>
                  </a:ext>
                </a:extLst>
              </a:tr>
              <a:tr h="249738">
                <a:tc>
                  <a:txBody>
                    <a:bodyPr/>
                    <a:lstStyle/>
                    <a:p>
                      <a:pPr algn="l" fontAlgn="b"/>
                      <a:r>
                        <a:rPr lang="en-US" sz="1200" b="1" u="none" strike="noStrike" dirty="0">
                          <a:solidFill>
                            <a:schemeClr val="tx1"/>
                          </a:solidFill>
                          <a:effectLst/>
                        </a:rPr>
                        <a:t>Std Deviation (monthly)</a:t>
                      </a:r>
                      <a:r>
                        <a:rPr lang="en-US" sz="1200" b="1" u="none" strike="noStrike" baseline="30000" dirty="0">
                          <a:solidFill>
                            <a:schemeClr val="tx1"/>
                          </a:solidFill>
                          <a:effectLst/>
                        </a:rPr>
                        <a:t>2</a:t>
                      </a:r>
                      <a:endParaRPr lang="en-US" sz="1200" b="1" i="0" u="none" strike="noStrike" dirty="0">
                        <a:solidFill>
                          <a:schemeClr val="tx1"/>
                        </a:solidFill>
                        <a:effectLst/>
                        <a:latin typeface="Calibri" panose="020F0502020204030204" pitchFamily="34" charset="0"/>
                      </a:endParaRPr>
                    </a:p>
                  </a:txBody>
                  <a:tcPr marL="45858" marR="0" marT="0" marB="0" anchor="ctr"/>
                </a:tc>
                <a:tc>
                  <a:txBody>
                    <a:bodyPr/>
                    <a:lstStyle/>
                    <a:p>
                      <a:pPr algn="ctr" fontAlgn="b"/>
                      <a:r>
                        <a:rPr lang="en-US" sz="1200" b="1" i="0" u="none" strike="noStrike">
                          <a:solidFill>
                            <a:srgbClr val="000000"/>
                          </a:solidFill>
                          <a:effectLst/>
                          <a:latin typeface="Times New Roman" panose="02020603050405020304" pitchFamily="18" charset="0"/>
                        </a:rPr>
                        <a:t>0.20%</a:t>
                      </a:r>
                    </a:p>
                  </a:txBody>
                  <a:tcPr marL="9525" marR="9525" marT="9525" marB="0" anchor="ctr"/>
                </a:tc>
                <a:tc>
                  <a:txBody>
                    <a:bodyPr/>
                    <a:lstStyle/>
                    <a:p>
                      <a:pPr algn="ctr" fontAlgn="b"/>
                      <a:r>
                        <a:rPr lang="en-US" sz="1200" b="1" i="0" u="none" strike="noStrike">
                          <a:solidFill>
                            <a:srgbClr val="000000"/>
                          </a:solidFill>
                          <a:effectLst/>
                          <a:latin typeface="Times New Roman" panose="02020603050405020304" pitchFamily="18" charset="0"/>
                        </a:rPr>
                        <a:t>0.31%</a:t>
                      </a:r>
                    </a:p>
                  </a:txBody>
                  <a:tcPr marL="9525" marR="9525" marT="9525" marB="0" anchor="ctr"/>
                </a:tc>
                <a:tc>
                  <a:txBody>
                    <a:bodyPr/>
                    <a:lstStyle/>
                    <a:p>
                      <a:pPr algn="ctr" fontAlgn="b"/>
                      <a:r>
                        <a:rPr lang="en-US" sz="1200" b="1" i="0" u="none" strike="noStrike">
                          <a:solidFill>
                            <a:srgbClr val="000000"/>
                          </a:solidFill>
                          <a:effectLst/>
                          <a:latin typeface="Times New Roman" panose="02020603050405020304" pitchFamily="18" charset="0"/>
                        </a:rPr>
                        <a:t>0.83%</a:t>
                      </a:r>
                    </a:p>
                  </a:txBody>
                  <a:tcPr marL="9525" marR="9525" marT="9525" marB="0" anchor="ctr"/>
                </a:tc>
                <a:tc>
                  <a:txBody>
                    <a:bodyPr/>
                    <a:lstStyle/>
                    <a:p>
                      <a:pPr algn="ctr" fontAlgn="b"/>
                      <a:r>
                        <a:rPr lang="en-US" sz="1200" b="1" i="0" u="none" strike="noStrike">
                          <a:solidFill>
                            <a:srgbClr val="000000"/>
                          </a:solidFill>
                          <a:effectLst/>
                          <a:latin typeface="Times New Roman" panose="02020603050405020304" pitchFamily="18" charset="0"/>
                        </a:rPr>
                        <a:t>0.83%</a:t>
                      </a:r>
                    </a:p>
                  </a:txBody>
                  <a:tcPr marL="9525" marR="9525" marT="9525" marB="0" anchor="ctr"/>
                </a:tc>
                <a:tc>
                  <a:txBody>
                    <a:bodyPr/>
                    <a:lstStyle/>
                    <a:p>
                      <a:pPr algn="ctr" fontAlgn="b"/>
                      <a:r>
                        <a:rPr lang="en-US" sz="1200" b="1" i="0" u="none" strike="noStrike">
                          <a:solidFill>
                            <a:srgbClr val="000000"/>
                          </a:solidFill>
                          <a:effectLst/>
                          <a:latin typeface="Times New Roman" panose="02020603050405020304" pitchFamily="18" charset="0"/>
                        </a:rPr>
                        <a:t>1.43%</a:t>
                      </a:r>
                    </a:p>
                  </a:txBody>
                  <a:tcPr marL="9525" marR="9525" marT="9525" marB="0" anchor="ctr"/>
                </a:tc>
                <a:tc>
                  <a:txBody>
                    <a:bodyPr/>
                    <a:lstStyle/>
                    <a:p>
                      <a:pPr algn="ctr" fontAlgn="b"/>
                      <a:r>
                        <a:rPr lang="en-US" sz="1200" b="1" i="0" u="none" strike="noStrike">
                          <a:solidFill>
                            <a:srgbClr val="000000"/>
                          </a:solidFill>
                          <a:effectLst/>
                          <a:latin typeface="Times New Roman" panose="02020603050405020304" pitchFamily="18" charset="0"/>
                        </a:rPr>
                        <a:t>2.89%</a:t>
                      </a:r>
                    </a:p>
                  </a:txBody>
                  <a:tcPr marL="9525" marR="9525" marT="9525" marB="0" anchor="ctr"/>
                </a:tc>
                <a:extLst>
                  <a:ext uri="{0D108BD9-81ED-4DB2-BD59-A6C34878D82A}">
                    <a16:rowId xmlns:a16="http://schemas.microsoft.com/office/drawing/2014/main" val="10006"/>
                  </a:ext>
                </a:extLst>
              </a:tr>
              <a:tr h="196265">
                <a:tc>
                  <a:txBody>
                    <a:bodyPr/>
                    <a:lstStyle/>
                    <a:p>
                      <a:pPr algn="l" fontAlgn="b"/>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45858" marR="0" marT="0" marB="0" anchor="ctr"/>
                </a:tc>
                <a:tc>
                  <a:txBody>
                    <a:bodyPr/>
                    <a:lstStyle/>
                    <a:p>
                      <a:pPr algn="ctr" fontAlgn="b"/>
                      <a:endParaRPr lang="en-US"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b"/>
                      <a:endParaRPr lang="en-US"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b"/>
                      <a:endParaRPr lang="en-US"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b"/>
                      <a:endParaRPr lang="en-US"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b"/>
                      <a:endParaRPr lang="en-US"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b"/>
                      <a:endParaRPr lang="en-US" sz="12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8"/>
                  </a:ext>
                </a:extLst>
              </a:tr>
              <a:tr h="390376">
                <a:tc>
                  <a:txBody>
                    <a:bodyPr/>
                    <a:lstStyle/>
                    <a:p>
                      <a:pPr algn="l" fontAlgn="b"/>
                      <a:r>
                        <a:rPr lang="en-US" sz="1200" b="1" u="none" strike="noStrike" dirty="0">
                          <a:solidFill>
                            <a:schemeClr val="tx1"/>
                          </a:solidFill>
                          <a:effectLst/>
                        </a:rPr>
                        <a:t># of Negative Rolling 12</a:t>
                      </a:r>
                      <a:r>
                        <a:rPr lang="en-US" sz="1200" b="1" u="none" strike="noStrike" baseline="0" dirty="0">
                          <a:solidFill>
                            <a:schemeClr val="tx1"/>
                          </a:solidFill>
                          <a:effectLst/>
                        </a:rPr>
                        <a:t> Months</a:t>
                      </a:r>
                      <a:endParaRPr lang="en-US" sz="1200" b="1" i="0" u="none" strike="noStrike" dirty="0">
                        <a:solidFill>
                          <a:schemeClr val="tx1"/>
                        </a:solidFill>
                        <a:effectLst/>
                        <a:latin typeface="Calibri" panose="020F0502020204030204" pitchFamily="34" charset="0"/>
                      </a:endParaRPr>
                    </a:p>
                  </a:txBody>
                  <a:tcPr marL="45858" marR="0" marT="0" marB="0" anchor="ctr"/>
                </a:tc>
                <a:tc>
                  <a:txBody>
                    <a:bodyPr/>
                    <a:lstStyle/>
                    <a:p>
                      <a:pPr algn="ctr" fontAlgn="b"/>
                      <a:r>
                        <a:rPr lang="en-US" sz="1200" b="1" i="0" u="none" strike="noStrike">
                          <a:solidFill>
                            <a:srgbClr val="000000"/>
                          </a:solidFill>
                          <a:effectLst/>
                          <a:latin typeface="Times New Roman" panose="02020603050405020304" pitchFamily="18" charset="0"/>
                        </a:rPr>
                        <a:t>0</a:t>
                      </a:r>
                    </a:p>
                  </a:txBody>
                  <a:tcPr marL="9525" marR="9525" marT="9525" marB="0" anchor="ctr"/>
                </a:tc>
                <a:tc>
                  <a:txBody>
                    <a:bodyPr/>
                    <a:lstStyle/>
                    <a:p>
                      <a:pPr algn="ctr" fontAlgn="b"/>
                      <a:r>
                        <a:rPr lang="en-US" sz="1200" b="1" i="0" u="none" strike="noStrike">
                          <a:solidFill>
                            <a:srgbClr val="000000"/>
                          </a:solidFill>
                          <a:effectLst/>
                          <a:latin typeface="Times New Roman" panose="02020603050405020304" pitchFamily="18" charset="0"/>
                        </a:rPr>
                        <a:t>0</a:t>
                      </a:r>
                    </a:p>
                  </a:txBody>
                  <a:tcPr marL="9525" marR="9525" marT="9525" marB="0" anchor="ctr"/>
                </a:tc>
                <a:tc>
                  <a:txBody>
                    <a:bodyPr/>
                    <a:lstStyle/>
                    <a:p>
                      <a:pPr algn="ctr" fontAlgn="b"/>
                      <a:r>
                        <a:rPr lang="en-US" sz="1200" b="1" i="0" u="none" strike="noStrike" dirty="0">
                          <a:solidFill>
                            <a:srgbClr val="000000"/>
                          </a:solidFill>
                          <a:effectLst/>
                          <a:latin typeface="Times New Roman" panose="02020603050405020304" pitchFamily="18" charset="0"/>
                        </a:rPr>
                        <a:t>6</a:t>
                      </a:r>
                    </a:p>
                  </a:txBody>
                  <a:tcPr marL="9525" marR="9525" marT="9525" marB="0" anchor="ctr"/>
                </a:tc>
                <a:tc>
                  <a:txBody>
                    <a:bodyPr/>
                    <a:lstStyle/>
                    <a:p>
                      <a:pPr algn="ctr" fontAlgn="b"/>
                      <a:r>
                        <a:rPr lang="en-US" sz="1200" b="1" i="0" u="none" strike="noStrike" dirty="0">
                          <a:solidFill>
                            <a:srgbClr val="000000"/>
                          </a:solidFill>
                          <a:effectLst/>
                          <a:latin typeface="Times New Roman" panose="02020603050405020304" pitchFamily="18" charset="0"/>
                        </a:rPr>
                        <a:t>0</a:t>
                      </a:r>
                    </a:p>
                  </a:txBody>
                  <a:tcPr marL="9525" marR="9525" marT="9525" marB="0" anchor="ctr"/>
                </a:tc>
                <a:tc>
                  <a:txBody>
                    <a:bodyPr/>
                    <a:lstStyle/>
                    <a:p>
                      <a:pPr algn="ctr" fontAlgn="b"/>
                      <a:r>
                        <a:rPr lang="en-US" sz="1200" b="1" i="0" u="none" strike="noStrike">
                          <a:solidFill>
                            <a:srgbClr val="000000"/>
                          </a:solidFill>
                          <a:effectLst/>
                          <a:latin typeface="Times New Roman" panose="02020603050405020304" pitchFamily="18" charset="0"/>
                        </a:rPr>
                        <a:t>7</a:t>
                      </a:r>
                    </a:p>
                  </a:txBody>
                  <a:tcPr marL="9525" marR="9525" marT="9525" marB="0" anchor="ctr"/>
                </a:tc>
                <a:tc>
                  <a:txBody>
                    <a:bodyPr/>
                    <a:lstStyle/>
                    <a:p>
                      <a:pPr algn="ctr" fontAlgn="b"/>
                      <a:r>
                        <a:rPr lang="en-US" sz="1200" b="1" i="0" u="none" strike="noStrike">
                          <a:solidFill>
                            <a:srgbClr val="000000"/>
                          </a:solidFill>
                          <a:effectLst/>
                          <a:latin typeface="Times New Roman" panose="02020603050405020304" pitchFamily="18" charset="0"/>
                        </a:rPr>
                        <a:t>20</a:t>
                      </a:r>
                    </a:p>
                  </a:txBody>
                  <a:tcPr marL="9525" marR="9525" marT="9525" marB="0" anchor="ctr"/>
                </a:tc>
                <a:extLst>
                  <a:ext uri="{0D108BD9-81ED-4DB2-BD59-A6C34878D82A}">
                    <a16:rowId xmlns:a16="http://schemas.microsoft.com/office/drawing/2014/main" val="10009"/>
                  </a:ext>
                </a:extLst>
              </a:tr>
              <a:tr h="217164">
                <a:tc>
                  <a:txBody>
                    <a:bodyPr/>
                    <a:lstStyle/>
                    <a:p>
                      <a:pPr algn="l" fontAlgn="b"/>
                      <a:r>
                        <a:rPr lang="en-US" sz="1200" b="1" u="none" strike="noStrike" dirty="0">
                          <a:solidFill>
                            <a:schemeClr val="tx1"/>
                          </a:solidFill>
                          <a:effectLst/>
                        </a:rPr>
                        <a:t># of Negative Months</a:t>
                      </a:r>
                      <a:endParaRPr lang="en-US" sz="1200" b="1" i="0" u="none" strike="noStrike" dirty="0">
                        <a:solidFill>
                          <a:schemeClr val="tx1"/>
                        </a:solidFill>
                        <a:effectLst/>
                        <a:latin typeface="Calibri" panose="020F0502020204030204" pitchFamily="34" charset="0"/>
                      </a:endParaRPr>
                    </a:p>
                  </a:txBody>
                  <a:tcPr marL="45858" marR="0" marT="0" marB="0" anchor="ctr"/>
                </a:tc>
                <a:tc>
                  <a:txBody>
                    <a:bodyPr/>
                    <a:lstStyle/>
                    <a:p>
                      <a:pPr algn="ctr" fontAlgn="b"/>
                      <a:r>
                        <a:rPr lang="en-US" sz="1200" b="1" i="0" u="none" strike="noStrike">
                          <a:solidFill>
                            <a:srgbClr val="000000"/>
                          </a:solidFill>
                          <a:effectLst/>
                          <a:latin typeface="Times New Roman" panose="02020603050405020304" pitchFamily="18" charset="0"/>
                        </a:rPr>
                        <a:t>0</a:t>
                      </a:r>
                    </a:p>
                  </a:txBody>
                  <a:tcPr marL="9525" marR="9525" marT="9525" marB="0" anchor="ctr"/>
                </a:tc>
                <a:tc>
                  <a:txBody>
                    <a:bodyPr/>
                    <a:lstStyle/>
                    <a:p>
                      <a:pPr algn="ctr" fontAlgn="b"/>
                      <a:r>
                        <a:rPr lang="en-US" sz="1200" b="1" i="0" u="none" strike="noStrike">
                          <a:solidFill>
                            <a:srgbClr val="000000"/>
                          </a:solidFill>
                          <a:effectLst/>
                          <a:latin typeface="Times New Roman" panose="02020603050405020304" pitchFamily="18" charset="0"/>
                        </a:rPr>
                        <a:t>21</a:t>
                      </a:r>
                    </a:p>
                  </a:txBody>
                  <a:tcPr marL="9525" marR="9525" marT="9525" marB="0" anchor="ctr"/>
                </a:tc>
                <a:tc>
                  <a:txBody>
                    <a:bodyPr/>
                    <a:lstStyle/>
                    <a:p>
                      <a:pPr algn="ctr" fontAlgn="b"/>
                      <a:r>
                        <a:rPr lang="en-US" sz="1200" b="1" i="0" u="none" strike="noStrike">
                          <a:solidFill>
                            <a:srgbClr val="000000"/>
                          </a:solidFill>
                          <a:effectLst/>
                          <a:latin typeface="Times New Roman" panose="02020603050405020304" pitchFamily="18" charset="0"/>
                        </a:rPr>
                        <a:t>39</a:t>
                      </a:r>
                    </a:p>
                  </a:txBody>
                  <a:tcPr marL="9525" marR="9525" marT="9525" marB="0" anchor="ctr"/>
                </a:tc>
                <a:tc>
                  <a:txBody>
                    <a:bodyPr/>
                    <a:lstStyle/>
                    <a:p>
                      <a:pPr algn="ctr" fontAlgn="b"/>
                      <a:r>
                        <a:rPr lang="en-US" sz="1200" b="1" i="0" u="none" strike="noStrike">
                          <a:solidFill>
                            <a:srgbClr val="000000"/>
                          </a:solidFill>
                          <a:effectLst/>
                          <a:latin typeface="Times New Roman" panose="02020603050405020304" pitchFamily="18" charset="0"/>
                        </a:rPr>
                        <a:t>36</a:t>
                      </a:r>
                    </a:p>
                  </a:txBody>
                  <a:tcPr marL="9525" marR="9525" marT="9525" marB="0" anchor="ctr"/>
                </a:tc>
                <a:tc>
                  <a:txBody>
                    <a:bodyPr/>
                    <a:lstStyle/>
                    <a:p>
                      <a:pPr algn="ctr" fontAlgn="b"/>
                      <a:r>
                        <a:rPr lang="en-US" sz="1200" b="1" i="0" u="none" strike="noStrike">
                          <a:solidFill>
                            <a:srgbClr val="000000"/>
                          </a:solidFill>
                          <a:effectLst/>
                          <a:latin typeface="Times New Roman" panose="02020603050405020304" pitchFamily="18" charset="0"/>
                        </a:rPr>
                        <a:t>38</a:t>
                      </a:r>
                    </a:p>
                  </a:txBody>
                  <a:tcPr marL="9525" marR="9525" marT="9525" marB="0" anchor="ctr"/>
                </a:tc>
                <a:tc>
                  <a:txBody>
                    <a:bodyPr/>
                    <a:lstStyle/>
                    <a:p>
                      <a:pPr algn="ctr" fontAlgn="b"/>
                      <a:r>
                        <a:rPr lang="en-US" sz="1200" b="1" i="0" u="none" strike="noStrike" dirty="0">
                          <a:solidFill>
                            <a:srgbClr val="000000"/>
                          </a:solidFill>
                          <a:effectLst/>
                          <a:latin typeface="Times New Roman" panose="02020603050405020304" pitchFamily="18" charset="0"/>
                        </a:rPr>
                        <a:t>40</a:t>
                      </a:r>
                    </a:p>
                  </a:txBody>
                  <a:tcPr marL="9525" marR="9525" marT="9525" marB="0" anchor="ctr"/>
                </a:tc>
                <a:extLst>
                  <a:ext uri="{0D108BD9-81ED-4DB2-BD59-A6C34878D82A}">
                    <a16:rowId xmlns:a16="http://schemas.microsoft.com/office/drawing/2014/main" val="10010"/>
                  </a:ext>
                </a:extLst>
              </a:tr>
              <a:tr h="217164">
                <a:tc>
                  <a:txBody>
                    <a:bodyPr/>
                    <a:lstStyle/>
                    <a:p>
                      <a:pPr algn="l" fontAlgn="b"/>
                      <a:r>
                        <a:rPr lang="en-US" sz="1200" b="1" u="none" strike="noStrike" dirty="0">
                          <a:solidFill>
                            <a:schemeClr val="tx1"/>
                          </a:solidFill>
                          <a:effectLst/>
                        </a:rPr>
                        <a:t># of Negative Months in %</a:t>
                      </a:r>
                      <a:endParaRPr lang="en-US" sz="1200" b="1" i="0" u="none" strike="noStrike" dirty="0">
                        <a:solidFill>
                          <a:schemeClr val="tx1"/>
                        </a:solidFill>
                        <a:effectLst/>
                        <a:latin typeface="Calibri" panose="020F0502020204030204" pitchFamily="34" charset="0"/>
                      </a:endParaRPr>
                    </a:p>
                  </a:txBody>
                  <a:tcPr marL="45858" marR="0" marT="0" marB="0" anchor="ctr"/>
                </a:tc>
                <a:tc>
                  <a:txBody>
                    <a:bodyPr/>
                    <a:lstStyle/>
                    <a:p>
                      <a:pPr algn="ctr" fontAlgn="b"/>
                      <a:r>
                        <a:rPr lang="en-US" sz="1200" b="1" i="0" u="none" strike="noStrike" dirty="0">
                          <a:solidFill>
                            <a:srgbClr val="000000"/>
                          </a:solidFill>
                          <a:effectLst/>
                          <a:latin typeface="Times New Roman" panose="02020603050405020304" pitchFamily="18" charset="0"/>
                        </a:rPr>
                        <a:t>0%</a:t>
                      </a:r>
                    </a:p>
                  </a:txBody>
                  <a:tcPr marL="9525" marR="9525" marT="9525" marB="0" anchor="ctr"/>
                </a:tc>
                <a:tc>
                  <a:txBody>
                    <a:bodyPr/>
                    <a:lstStyle/>
                    <a:p>
                      <a:pPr algn="ctr" fontAlgn="b"/>
                      <a:r>
                        <a:rPr lang="en-US" sz="1200" b="1" i="0" u="none" strike="noStrike">
                          <a:solidFill>
                            <a:srgbClr val="000000"/>
                          </a:solidFill>
                          <a:effectLst/>
                          <a:latin typeface="Times New Roman" panose="02020603050405020304" pitchFamily="18" charset="0"/>
                        </a:rPr>
                        <a:t>18%</a:t>
                      </a:r>
                    </a:p>
                  </a:txBody>
                  <a:tcPr marL="9525" marR="9525" marT="9525" marB="0" anchor="ctr"/>
                </a:tc>
                <a:tc>
                  <a:txBody>
                    <a:bodyPr/>
                    <a:lstStyle/>
                    <a:p>
                      <a:pPr algn="ctr" fontAlgn="b"/>
                      <a:r>
                        <a:rPr lang="en-US" sz="1200" b="1" i="0" u="none" strike="noStrike">
                          <a:solidFill>
                            <a:srgbClr val="000000"/>
                          </a:solidFill>
                          <a:effectLst/>
                          <a:latin typeface="Times New Roman" panose="02020603050405020304" pitchFamily="18" charset="0"/>
                        </a:rPr>
                        <a:t>33%</a:t>
                      </a:r>
                    </a:p>
                  </a:txBody>
                  <a:tcPr marL="9525" marR="9525" marT="9525" marB="0" anchor="ctr"/>
                </a:tc>
                <a:tc>
                  <a:txBody>
                    <a:bodyPr/>
                    <a:lstStyle/>
                    <a:p>
                      <a:pPr algn="ctr" fontAlgn="b"/>
                      <a:r>
                        <a:rPr lang="en-US" sz="1200" b="1" i="0" u="none" strike="noStrike">
                          <a:solidFill>
                            <a:srgbClr val="000000"/>
                          </a:solidFill>
                          <a:effectLst/>
                          <a:latin typeface="Times New Roman" panose="02020603050405020304" pitchFamily="18" charset="0"/>
                        </a:rPr>
                        <a:t>30%</a:t>
                      </a:r>
                    </a:p>
                  </a:txBody>
                  <a:tcPr marL="9525" marR="9525" marT="9525" marB="0" anchor="ctr"/>
                </a:tc>
                <a:tc>
                  <a:txBody>
                    <a:bodyPr/>
                    <a:lstStyle/>
                    <a:p>
                      <a:pPr algn="ctr" fontAlgn="b"/>
                      <a:r>
                        <a:rPr lang="en-US" sz="1200" b="1" i="0" u="none" strike="noStrike" dirty="0">
                          <a:solidFill>
                            <a:srgbClr val="000000"/>
                          </a:solidFill>
                          <a:effectLst/>
                          <a:latin typeface="Times New Roman" panose="02020603050405020304" pitchFamily="18" charset="0"/>
                        </a:rPr>
                        <a:t>32%</a:t>
                      </a:r>
                    </a:p>
                  </a:txBody>
                  <a:tcPr marL="9525" marR="9525" marT="9525" marB="0" anchor="ctr"/>
                </a:tc>
                <a:tc>
                  <a:txBody>
                    <a:bodyPr/>
                    <a:lstStyle/>
                    <a:p>
                      <a:pPr algn="ctr" fontAlgn="b"/>
                      <a:r>
                        <a:rPr lang="en-US" sz="1200" b="1" i="0" u="none" strike="noStrike">
                          <a:solidFill>
                            <a:srgbClr val="000000"/>
                          </a:solidFill>
                          <a:effectLst/>
                          <a:latin typeface="Times New Roman" panose="02020603050405020304" pitchFamily="18" charset="0"/>
                        </a:rPr>
                        <a:t>33%</a:t>
                      </a:r>
                    </a:p>
                  </a:txBody>
                  <a:tcPr marL="9525" marR="9525" marT="9525" marB="0" anchor="ctr"/>
                </a:tc>
                <a:extLst>
                  <a:ext uri="{0D108BD9-81ED-4DB2-BD59-A6C34878D82A}">
                    <a16:rowId xmlns:a16="http://schemas.microsoft.com/office/drawing/2014/main" val="10011"/>
                  </a:ext>
                </a:extLst>
              </a:tr>
              <a:tr h="217164">
                <a:tc>
                  <a:txBody>
                    <a:bodyPr/>
                    <a:lstStyle/>
                    <a:p>
                      <a:pPr algn="l" fontAlgn="b"/>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45858" marR="0" marT="0" marB="0" anchor="ctr"/>
                </a:tc>
                <a:tc>
                  <a:txBody>
                    <a:bodyPr/>
                    <a:lstStyle/>
                    <a:p>
                      <a:pPr algn="ctr" fontAlgn="b"/>
                      <a:endParaRPr lang="en-US"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b"/>
                      <a:endParaRPr lang="en-US"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b"/>
                      <a:endParaRPr lang="en-US"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b"/>
                      <a:endParaRPr lang="en-US"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b"/>
                      <a:endParaRPr lang="en-US"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b"/>
                      <a:endParaRPr lang="en-US" sz="1200" b="1"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12"/>
                  </a:ext>
                </a:extLst>
              </a:tr>
              <a:tr h="359522">
                <a:tc>
                  <a:txBody>
                    <a:bodyPr/>
                    <a:lstStyle/>
                    <a:p>
                      <a:pPr algn="l" fontAlgn="b"/>
                      <a:r>
                        <a:rPr lang="en-US" sz="1200" b="1" u="none" strike="noStrike" dirty="0">
                          <a:solidFill>
                            <a:schemeClr val="tx2"/>
                          </a:solidFill>
                          <a:effectLst/>
                          <a:latin typeface="+mj-lt"/>
                        </a:rPr>
                        <a:t>Annualized Trailing Returns </a:t>
                      </a:r>
                      <a:endParaRPr lang="en-US" sz="1200" b="1" i="0" u="none" strike="noStrike" dirty="0">
                        <a:solidFill>
                          <a:schemeClr val="tx2"/>
                        </a:solidFill>
                        <a:effectLst/>
                        <a:latin typeface="+mj-lt"/>
                      </a:endParaRPr>
                    </a:p>
                  </a:txBody>
                  <a:tcPr marL="45858" marR="0" marT="0" marB="0" anchor="ctr"/>
                </a:tc>
                <a:tc>
                  <a:txBody>
                    <a:bodyPr/>
                    <a:lstStyle/>
                    <a:p>
                      <a:pPr algn="ctr" fontAlgn="b"/>
                      <a:endParaRPr lang="en-US"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b"/>
                      <a:endParaRPr lang="en-US"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b"/>
                      <a:endParaRPr lang="en-US"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b"/>
                      <a:endParaRPr lang="en-US"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b"/>
                      <a:endParaRPr lang="en-US"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b"/>
                      <a:endParaRPr lang="en-US" sz="12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13"/>
                  </a:ext>
                </a:extLst>
              </a:tr>
              <a:tr h="217164">
                <a:tc>
                  <a:txBody>
                    <a:bodyPr/>
                    <a:lstStyle/>
                    <a:p>
                      <a:pPr algn="l" fontAlgn="b"/>
                      <a:r>
                        <a:rPr lang="en-US" sz="1200" b="1" u="none" strike="noStrike" dirty="0">
                          <a:solidFill>
                            <a:schemeClr val="tx1"/>
                          </a:solidFill>
                          <a:effectLst/>
                        </a:rPr>
                        <a:t>3 Year</a:t>
                      </a:r>
                      <a:endParaRPr lang="en-US" sz="1200" b="1" i="0" u="none" strike="noStrike" dirty="0">
                        <a:solidFill>
                          <a:schemeClr val="tx1"/>
                        </a:solidFill>
                        <a:effectLst/>
                        <a:latin typeface="Calibri" panose="020F0502020204030204" pitchFamily="34" charset="0"/>
                      </a:endParaRPr>
                    </a:p>
                  </a:txBody>
                  <a:tcPr marL="45858" marR="0" marT="0" marB="0" anchor="ctr"/>
                </a:tc>
                <a:tc>
                  <a:txBody>
                    <a:bodyPr/>
                    <a:lstStyle/>
                    <a:p>
                      <a:pPr algn="ctr" fontAlgn="b"/>
                      <a:r>
                        <a:rPr lang="en-US" sz="1200" b="1" i="0" u="none" strike="noStrike">
                          <a:solidFill>
                            <a:srgbClr val="000000"/>
                          </a:solidFill>
                          <a:effectLst/>
                          <a:latin typeface="Times New Roman" panose="02020603050405020304" pitchFamily="18" charset="0"/>
                        </a:rPr>
                        <a:t>1.29%</a:t>
                      </a:r>
                    </a:p>
                  </a:txBody>
                  <a:tcPr marL="9525" marR="9525" marT="9525" marB="0" anchor="ctr"/>
                </a:tc>
                <a:tc>
                  <a:txBody>
                    <a:bodyPr/>
                    <a:lstStyle/>
                    <a:p>
                      <a:pPr algn="ctr" fontAlgn="b"/>
                      <a:r>
                        <a:rPr lang="en-US" sz="1200" b="1" i="0" u="none" strike="noStrike">
                          <a:solidFill>
                            <a:srgbClr val="000000"/>
                          </a:solidFill>
                          <a:effectLst/>
                          <a:latin typeface="Times New Roman" panose="02020603050405020304" pitchFamily="18" charset="0"/>
                        </a:rPr>
                        <a:t>1.46%</a:t>
                      </a:r>
                    </a:p>
                  </a:txBody>
                  <a:tcPr marL="9525" marR="9525" marT="9525" marB="0" anchor="ctr"/>
                </a:tc>
                <a:tc>
                  <a:txBody>
                    <a:bodyPr/>
                    <a:lstStyle/>
                    <a:p>
                      <a:pPr algn="ctr" fontAlgn="b"/>
                      <a:r>
                        <a:rPr lang="en-US" sz="1200" b="1" i="0" u="none" strike="noStrike">
                          <a:solidFill>
                            <a:srgbClr val="000000"/>
                          </a:solidFill>
                          <a:effectLst/>
                          <a:latin typeface="Times New Roman" panose="02020603050405020304" pitchFamily="18" charset="0"/>
                        </a:rPr>
                        <a:t>1.29%</a:t>
                      </a:r>
                    </a:p>
                  </a:txBody>
                  <a:tcPr marL="9525" marR="9525" marT="9525" marB="0" anchor="ctr"/>
                </a:tc>
                <a:tc>
                  <a:txBody>
                    <a:bodyPr/>
                    <a:lstStyle/>
                    <a:p>
                      <a:pPr algn="ctr" fontAlgn="b"/>
                      <a:r>
                        <a:rPr lang="en-US" sz="1200" b="1" i="0" u="none" strike="noStrike">
                          <a:solidFill>
                            <a:srgbClr val="000000"/>
                          </a:solidFill>
                          <a:effectLst/>
                          <a:latin typeface="Times New Roman" panose="02020603050405020304" pitchFamily="18" charset="0"/>
                        </a:rPr>
                        <a:t>1.61%</a:t>
                      </a:r>
                    </a:p>
                  </a:txBody>
                  <a:tcPr marL="9525" marR="9525" marT="9525" marB="0" anchor="ctr"/>
                </a:tc>
                <a:tc>
                  <a:txBody>
                    <a:bodyPr/>
                    <a:lstStyle/>
                    <a:p>
                      <a:pPr algn="ctr" fontAlgn="b"/>
                      <a:r>
                        <a:rPr lang="en-US" sz="1200" b="1" i="0" u="none" strike="noStrike">
                          <a:solidFill>
                            <a:srgbClr val="000000"/>
                          </a:solidFill>
                          <a:effectLst/>
                          <a:latin typeface="Times New Roman" panose="02020603050405020304" pitchFamily="18" charset="0"/>
                        </a:rPr>
                        <a:t>1.75%</a:t>
                      </a:r>
                    </a:p>
                  </a:txBody>
                  <a:tcPr marL="9525" marR="9525" marT="9525" marB="0" anchor="ctr"/>
                </a:tc>
                <a:tc>
                  <a:txBody>
                    <a:bodyPr/>
                    <a:lstStyle/>
                    <a:p>
                      <a:pPr algn="ctr" fontAlgn="b"/>
                      <a:r>
                        <a:rPr lang="en-US" sz="1200" b="1" i="0" u="none" strike="noStrike" dirty="0">
                          <a:solidFill>
                            <a:srgbClr val="000000"/>
                          </a:solidFill>
                          <a:effectLst/>
                          <a:latin typeface="Times New Roman" panose="02020603050405020304" pitchFamily="18" charset="0"/>
                        </a:rPr>
                        <a:t>2.31%</a:t>
                      </a:r>
                    </a:p>
                  </a:txBody>
                  <a:tcPr marL="9525" marR="9525" marT="9525" marB="0" anchor="ctr"/>
                </a:tc>
                <a:extLst>
                  <a:ext uri="{0D108BD9-81ED-4DB2-BD59-A6C34878D82A}">
                    <a16:rowId xmlns:a16="http://schemas.microsoft.com/office/drawing/2014/main" val="10014"/>
                  </a:ext>
                </a:extLst>
              </a:tr>
              <a:tr h="217164">
                <a:tc>
                  <a:txBody>
                    <a:bodyPr/>
                    <a:lstStyle/>
                    <a:p>
                      <a:pPr algn="l" fontAlgn="b"/>
                      <a:r>
                        <a:rPr lang="en-US" sz="1200" b="1" u="none" strike="noStrike" dirty="0">
                          <a:solidFill>
                            <a:schemeClr val="tx1"/>
                          </a:solidFill>
                          <a:effectLst/>
                        </a:rPr>
                        <a:t>5 Year</a:t>
                      </a:r>
                      <a:endParaRPr lang="en-US" sz="1200" b="1" i="0" u="none" strike="noStrike" dirty="0">
                        <a:solidFill>
                          <a:schemeClr val="tx1"/>
                        </a:solidFill>
                        <a:effectLst/>
                        <a:latin typeface="Calibri" panose="020F0502020204030204" pitchFamily="34" charset="0"/>
                      </a:endParaRPr>
                    </a:p>
                  </a:txBody>
                  <a:tcPr marL="45858" marR="0" marT="0" marB="0" anchor="ctr"/>
                </a:tc>
                <a:tc>
                  <a:txBody>
                    <a:bodyPr/>
                    <a:lstStyle/>
                    <a:p>
                      <a:pPr algn="ctr" fontAlgn="b"/>
                      <a:r>
                        <a:rPr lang="en-US" sz="1200" b="1" i="0" u="none" strike="noStrike">
                          <a:solidFill>
                            <a:srgbClr val="000000"/>
                          </a:solidFill>
                          <a:effectLst/>
                          <a:latin typeface="Times New Roman" panose="02020603050405020304" pitchFamily="18" charset="0"/>
                        </a:rPr>
                        <a:t>0.81%</a:t>
                      </a:r>
                    </a:p>
                  </a:txBody>
                  <a:tcPr marL="9525" marR="9525" marT="9525" marB="0" anchor="ctr"/>
                </a:tc>
                <a:tc>
                  <a:txBody>
                    <a:bodyPr/>
                    <a:lstStyle/>
                    <a:p>
                      <a:pPr algn="ctr" fontAlgn="b"/>
                      <a:r>
                        <a:rPr lang="en-US" sz="1200" b="1" i="0" u="none" strike="noStrike">
                          <a:solidFill>
                            <a:srgbClr val="000000"/>
                          </a:solidFill>
                          <a:effectLst/>
                          <a:latin typeface="Times New Roman" panose="02020603050405020304" pitchFamily="18" charset="0"/>
                        </a:rPr>
                        <a:t>1.06%</a:t>
                      </a:r>
                    </a:p>
                  </a:txBody>
                  <a:tcPr marL="9525" marR="9525" marT="9525" marB="0" anchor="ctr"/>
                </a:tc>
                <a:tc>
                  <a:txBody>
                    <a:bodyPr/>
                    <a:lstStyle/>
                    <a:p>
                      <a:pPr algn="ctr" fontAlgn="b"/>
                      <a:r>
                        <a:rPr lang="en-US" sz="1200" b="1" i="0" u="none" strike="noStrike">
                          <a:solidFill>
                            <a:srgbClr val="000000"/>
                          </a:solidFill>
                          <a:effectLst/>
                          <a:latin typeface="Times New Roman" panose="02020603050405020304" pitchFamily="18" charset="0"/>
                        </a:rPr>
                        <a:t>1.21%</a:t>
                      </a:r>
                    </a:p>
                  </a:txBody>
                  <a:tcPr marL="9525" marR="9525" marT="9525" marB="0" anchor="ctr"/>
                </a:tc>
                <a:tc>
                  <a:txBody>
                    <a:bodyPr/>
                    <a:lstStyle/>
                    <a:p>
                      <a:pPr algn="ctr" fontAlgn="b"/>
                      <a:r>
                        <a:rPr lang="en-US" sz="1200" b="1" i="0" u="none" strike="noStrike">
                          <a:solidFill>
                            <a:srgbClr val="000000"/>
                          </a:solidFill>
                          <a:effectLst/>
                          <a:latin typeface="Times New Roman" panose="02020603050405020304" pitchFamily="18" charset="0"/>
                        </a:rPr>
                        <a:t>1.46%</a:t>
                      </a:r>
                    </a:p>
                  </a:txBody>
                  <a:tcPr marL="9525" marR="9525" marT="9525" marB="0" anchor="ctr"/>
                </a:tc>
                <a:tc>
                  <a:txBody>
                    <a:bodyPr/>
                    <a:lstStyle/>
                    <a:p>
                      <a:pPr algn="ctr" fontAlgn="b"/>
                      <a:r>
                        <a:rPr lang="en-US" sz="1200" b="1" i="0" u="none" strike="noStrike">
                          <a:solidFill>
                            <a:srgbClr val="000000"/>
                          </a:solidFill>
                          <a:effectLst/>
                          <a:latin typeface="Times New Roman" panose="02020603050405020304" pitchFamily="18" charset="0"/>
                        </a:rPr>
                        <a:t>1.85%</a:t>
                      </a:r>
                    </a:p>
                  </a:txBody>
                  <a:tcPr marL="9525" marR="9525" marT="9525" marB="0" anchor="ctr"/>
                </a:tc>
                <a:tc>
                  <a:txBody>
                    <a:bodyPr/>
                    <a:lstStyle/>
                    <a:p>
                      <a:pPr algn="ctr" fontAlgn="b"/>
                      <a:r>
                        <a:rPr lang="en-US" sz="1200" b="1" i="0" u="none" strike="noStrike">
                          <a:solidFill>
                            <a:srgbClr val="000000"/>
                          </a:solidFill>
                          <a:effectLst/>
                          <a:latin typeface="Times New Roman" panose="02020603050405020304" pitchFamily="18" charset="0"/>
                        </a:rPr>
                        <a:t>2.95%</a:t>
                      </a:r>
                    </a:p>
                  </a:txBody>
                  <a:tcPr marL="9525" marR="9525" marT="9525" marB="0" anchor="ctr"/>
                </a:tc>
                <a:extLst>
                  <a:ext uri="{0D108BD9-81ED-4DB2-BD59-A6C34878D82A}">
                    <a16:rowId xmlns:a16="http://schemas.microsoft.com/office/drawing/2014/main" val="10015"/>
                  </a:ext>
                </a:extLst>
              </a:tr>
              <a:tr h="217164">
                <a:tc>
                  <a:txBody>
                    <a:bodyPr/>
                    <a:lstStyle/>
                    <a:p>
                      <a:pPr algn="l" fontAlgn="b"/>
                      <a:r>
                        <a:rPr lang="en-US" sz="1200" b="1" u="none" strike="noStrike" dirty="0">
                          <a:solidFill>
                            <a:schemeClr val="tx1"/>
                          </a:solidFill>
                          <a:effectLst/>
                        </a:rPr>
                        <a:t>10 Year</a:t>
                      </a:r>
                      <a:endParaRPr lang="en-US" sz="1200" b="1" i="0" u="none" strike="noStrike" dirty="0">
                        <a:solidFill>
                          <a:schemeClr val="tx1"/>
                        </a:solidFill>
                        <a:effectLst/>
                        <a:latin typeface="Calibri" panose="020F0502020204030204" pitchFamily="34" charset="0"/>
                      </a:endParaRPr>
                    </a:p>
                  </a:txBody>
                  <a:tcPr marL="45858" marR="0" marT="0" marB="0" anchor="ctr"/>
                </a:tc>
                <a:tc>
                  <a:txBody>
                    <a:bodyPr/>
                    <a:lstStyle/>
                    <a:p>
                      <a:pPr algn="ctr" fontAlgn="b"/>
                      <a:r>
                        <a:rPr lang="en-US" sz="1200" b="1" i="0" u="none" strike="noStrike">
                          <a:solidFill>
                            <a:srgbClr val="000000"/>
                          </a:solidFill>
                          <a:effectLst/>
                          <a:latin typeface="Times New Roman" panose="02020603050405020304" pitchFamily="18" charset="0"/>
                        </a:rPr>
                        <a:t>0.43%</a:t>
                      </a:r>
                    </a:p>
                  </a:txBody>
                  <a:tcPr marL="9525" marR="9525" marT="9525" marB="0" anchor="ctr"/>
                </a:tc>
                <a:tc>
                  <a:txBody>
                    <a:bodyPr/>
                    <a:lstStyle/>
                    <a:p>
                      <a:pPr algn="ctr" fontAlgn="b"/>
                      <a:r>
                        <a:rPr lang="en-US" sz="1200" b="1" i="0" u="none" strike="noStrike">
                          <a:solidFill>
                            <a:srgbClr val="000000"/>
                          </a:solidFill>
                          <a:effectLst/>
                          <a:latin typeface="Times New Roman" panose="02020603050405020304" pitchFamily="18" charset="0"/>
                        </a:rPr>
                        <a:t>0.78%</a:t>
                      </a:r>
                    </a:p>
                  </a:txBody>
                  <a:tcPr marL="9525" marR="9525" marT="9525" marB="0" anchor="ctr"/>
                </a:tc>
                <a:tc>
                  <a:txBody>
                    <a:bodyPr/>
                    <a:lstStyle/>
                    <a:p>
                      <a:pPr algn="ctr" fontAlgn="b"/>
                      <a:r>
                        <a:rPr lang="en-US" sz="1200" b="1" i="0" u="none" strike="noStrike">
                          <a:solidFill>
                            <a:srgbClr val="000000"/>
                          </a:solidFill>
                          <a:effectLst/>
                          <a:latin typeface="Times New Roman" panose="02020603050405020304" pitchFamily="18" charset="0"/>
                        </a:rPr>
                        <a:t>1.20%</a:t>
                      </a:r>
                    </a:p>
                  </a:txBody>
                  <a:tcPr marL="9525" marR="9525" marT="9525" marB="0" anchor="ctr"/>
                </a:tc>
                <a:tc>
                  <a:txBody>
                    <a:bodyPr/>
                    <a:lstStyle/>
                    <a:p>
                      <a:pPr algn="ctr" fontAlgn="b"/>
                      <a:r>
                        <a:rPr lang="en-US" sz="1200" b="1" i="0" u="none" strike="noStrike">
                          <a:solidFill>
                            <a:srgbClr val="000000"/>
                          </a:solidFill>
                          <a:effectLst/>
                          <a:latin typeface="Times New Roman" panose="02020603050405020304" pitchFamily="18" charset="0"/>
                        </a:rPr>
                        <a:t>1.63%</a:t>
                      </a:r>
                    </a:p>
                  </a:txBody>
                  <a:tcPr marL="9525" marR="9525" marT="9525" marB="0" anchor="ctr"/>
                </a:tc>
                <a:tc>
                  <a:txBody>
                    <a:bodyPr/>
                    <a:lstStyle/>
                    <a:p>
                      <a:pPr algn="ctr" fontAlgn="b"/>
                      <a:r>
                        <a:rPr lang="en-US" sz="1200" b="1" i="0" u="none" strike="noStrike">
                          <a:solidFill>
                            <a:srgbClr val="000000"/>
                          </a:solidFill>
                          <a:effectLst/>
                          <a:latin typeface="Times New Roman" panose="02020603050405020304" pitchFamily="18" charset="0"/>
                        </a:rPr>
                        <a:t>2.31%</a:t>
                      </a:r>
                    </a:p>
                  </a:txBody>
                  <a:tcPr marL="9525" marR="9525" marT="9525" marB="0" anchor="ctr"/>
                </a:tc>
                <a:tc>
                  <a:txBody>
                    <a:bodyPr/>
                    <a:lstStyle/>
                    <a:p>
                      <a:pPr algn="ctr" fontAlgn="b"/>
                      <a:r>
                        <a:rPr lang="en-US" sz="1200" b="1" i="0" u="none" strike="noStrike">
                          <a:solidFill>
                            <a:srgbClr val="000000"/>
                          </a:solidFill>
                          <a:effectLst/>
                          <a:latin typeface="Times New Roman" panose="02020603050405020304" pitchFamily="18" charset="0"/>
                        </a:rPr>
                        <a:t>3.90%</a:t>
                      </a:r>
                    </a:p>
                  </a:txBody>
                  <a:tcPr marL="9525" marR="9525" marT="9525" marB="0" anchor="ctr"/>
                </a:tc>
                <a:extLst>
                  <a:ext uri="{0D108BD9-81ED-4DB2-BD59-A6C34878D82A}">
                    <a16:rowId xmlns:a16="http://schemas.microsoft.com/office/drawing/2014/main" val="10016"/>
                  </a:ext>
                </a:extLst>
              </a:tr>
              <a:tr h="212847">
                <a:tc>
                  <a:txBody>
                    <a:bodyPr/>
                    <a:lstStyle/>
                    <a:p>
                      <a:pPr algn="l" fontAlgn="b"/>
                      <a:r>
                        <a:rPr lang="en-US" sz="1200" b="1" u="none" strike="noStrike" dirty="0">
                          <a:solidFill>
                            <a:schemeClr val="tx1"/>
                          </a:solidFill>
                          <a:effectLst/>
                        </a:rPr>
                        <a:t> </a:t>
                      </a:r>
                      <a:endParaRPr lang="en-US" sz="1200" b="1" i="0" u="none" strike="noStrike" dirty="0">
                        <a:solidFill>
                          <a:schemeClr val="tx1"/>
                        </a:solidFill>
                        <a:effectLst/>
                        <a:latin typeface="Calibri" panose="020F0502020204030204" pitchFamily="34" charset="0"/>
                      </a:endParaRPr>
                    </a:p>
                  </a:txBody>
                  <a:tcPr marL="45858" marR="0" marT="0" marB="0" anchor="ctr"/>
                </a:tc>
                <a:tc>
                  <a:txBody>
                    <a:bodyPr/>
                    <a:lstStyle/>
                    <a:p>
                      <a:pPr algn="ctr" fontAlgn="b"/>
                      <a:endParaRPr lang="en-US"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b"/>
                      <a:endParaRPr lang="en-US"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b"/>
                      <a:endParaRPr lang="en-US"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b"/>
                      <a:endParaRPr lang="en-US"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b"/>
                      <a:endParaRPr lang="en-US"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b"/>
                      <a:endParaRPr lang="en-US" sz="12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17"/>
                  </a:ext>
                </a:extLst>
              </a:tr>
              <a:tr h="269805">
                <a:tc>
                  <a:txBody>
                    <a:bodyPr/>
                    <a:lstStyle/>
                    <a:p>
                      <a:pPr algn="l" fontAlgn="b"/>
                      <a:r>
                        <a:rPr lang="en-US" sz="1200" b="1" u="none" strike="noStrike" dirty="0">
                          <a:effectLst/>
                        </a:rPr>
                        <a:t>Sharpe Ratio (10 Year)</a:t>
                      </a:r>
                      <a:endParaRPr lang="en-US" sz="1200" b="1" i="0" u="none" strike="noStrike" dirty="0">
                        <a:solidFill>
                          <a:srgbClr val="000000"/>
                        </a:solidFill>
                        <a:effectLst/>
                        <a:latin typeface="Calibri" panose="020F0502020204030204" pitchFamily="34" charset="0"/>
                      </a:endParaRPr>
                    </a:p>
                  </a:txBody>
                  <a:tcPr marL="45858" marR="0" marT="0" marB="0" anchor="ctr"/>
                </a:tc>
                <a:tc>
                  <a:txBody>
                    <a:bodyPr/>
                    <a:lstStyle/>
                    <a:p>
                      <a:pPr algn="ctr" fontAlgn="b"/>
                      <a:r>
                        <a:rPr lang="en-US" sz="1200" b="1" i="0" u="none" strike="noStrike">
                          <a:solidFill>
                            <a:srgbClr val="000000"/>
                          </a:solidFill>
                          <a:effectLst/>
                          <a:latin typeface="Times New Roman" panose="02020603050405020304" pitchFamily="18" charset="0"/>
                        </a:rPr>
                        <a:t>-</a:t>
                      </a:r>
                    </a:p>
                  </a:txBody>
                  <a:tcPr marL="9525" marR="9525" marT="9525" marB="0" anchor="ctr"/>
                </a:tc>
                <a:tc>
                  <a:txBody>
                    <a:bodyPr/>
                    <a:lstStyle/>
                    <a:p>
                      <a:pPr algn="ctr" fontAlgn="b"/>
                      <a:r>
                        <a:rPr lang="en-US" sz="1200" b="1" i="0" u="none" strike="noStrike">
                          <a:solidFill>
                            <a:srgbClr val="000000"/>
                          </a:solidFill>
                          <a:effectLst/>
                          <a:latin typeface="Times New Roman" panose="02020603050405020304" pitchFamily="18" charset="0"/>
                        </a:rPr>
                        <a:t>1.02</a:t>
                      </a:r>
                    </a:p>
                  </a:txBody>
                  <a:tcPr marL="9525" marR="9525" marT="9525" marB="0" anchor="ctr"/>
                </a:tc>
                <a:tc>
                  <a:txBody>
                    <a:bodyPr/>
                    <a:lstStyle/>
                    <a:p>
                      <a:pPr algn="ctr" fontAlgn="b"/>
                      <a:r>
                        <a:rPr lang="en-US" sz="1200" b="1" i="0" u="none" strike="noStrike">
                          <a:solidFill>
                            <a:srgbClr val="000000"/>
                          </a:solidFill>
                          <a:effectLst/>
                          <a:latin typeface="Times New Roman" panose="02020603050405020304" pitchFamily="18" charset="0"/>
                        </a:rPr>
                        <a:t>0.89</a:t>
                      </a:r>
                    </a:p>
                  </a:txBody>
                  <a:tcPr marL="9525" marR="9525" marT="9525" marB="0" anchor="ctr"/>
                </a:tc>
                <a:tc>
                  <a:txBody>
                    <a:bodyPr/>
                    <a:lstStyle/>
                    <a:p>
                      <a:pPr algn="ctr" fontAlgn="b"/>
                      <a:r>
                        <a:rPr lang="en-US" sz="1200" b="1" i="0" u="none" strike="noStrike" dirty="0">
                          <a:solidFill>
                            <a:srgbClr val="000000"/>
                          </a:solidFill>
                          <a:effectLst/>
                          <a:latin typeface="Times New Roman" panose="02020603050405020304" pitchFamily="18" charset="0"/>
                        </a:rPr>
                        <a:t>1.41</a:t>
                      </a:r>
                    </a:p>
                  </a:txBody>
                  <a:tcPr marL="9525" marR="9525" marT="9525" marB="0" anchor="ctr"/>
                </a:tc>
                <a:tc>
                  <a:txBody>
                    <a:bodyPr/>
                    <a:lstStyle/>
                    <a:p>
                      <a:pPr algn="ctr" fontAlgn="b"/>
                      <a:r>
                        <a:rPr lang="en-US" sz="1200" b="1" i="0" u="none" strike="noStrike" dirty="0">
                          <a:solidFill>
                            <a:srgbClr val="000000"/>
                          </a:solidFill>
                          <a:effectLst/>
                          <a:latin typeface="Times New Roman" panose="02020603050405020304" pitchFamily="18" charset="0"/>
                        </a:rPr>
                        <a:t>1.30</a:t>
                      </a:r>
                    </a:p>
                  </a:txBody>
                  <a:tcPr marL="9525" marR="9525" marT="9525" marB="0" anchor="ctr"/>
                </a:tc>
                <a:tc>
                  <a:txBody>
                    <a:bodyPr/>
                    <a:lstStyle/>
                    <a:p>
                      <a:pPr algn="ctr" fontAlgn="b"/>
                      <a:r>
                        <a:rPr lang="en-US" sz="1200" b="1" i="0" u="none" strike="noStrike" dirty="0">
                          <a:solidFill>
                            <a:srgbClr val="000000"/>
                          </a:solidFill>
                          <a:effectLst/>
                          <a:latin typeface="Times New Roman" panose="02020603050405020304" pitchFamily="18" charset="0"/>
                        </a:rPr>
                        <a:t>1.19</a:t>
                      </a:r>
                    </a:p>
                  </a:txBody>
                  <a:tcPr marL="9525" marR="9525" marT="9525" marB="0" anchor="ctr"/>
                </a:tc>
                <a:extLst>
                  <a:ext uri="{0D108BD9-81ED-4DB2-BD59-A6C34878D82A}">
                    <a16:rowId xmlns:a16="http://schemas.microsoft.com/office/drawing/2014/main" val="10018"/>
                  </a:ext>
                </a:extLst>
              </a:tr>
            </a:tbl>
          </a:graphicData>
        </a:graphic>
      </p:graphicFrame>
      <p:sp>
        <p:nvSpPr>
          <p:cNvPr id="4" name="TextBox 3"/>
          <p:cNvSpPr txBox="1"/>
          <p:nvPr/>
        </p:nvSpPr>
        <p:spPr>
          <a:xfrm>
            <a:off x="607862" y="6374185"/>
            <a:ext cx="7973568" cy="584775"/>
          </a:xfrm>
          <a:prstGeom prst="rect">
            <a:avLst/>
          </a:prstGeom>
          <a:noFill/>
        </p:spPr>
        <p:txBody>
          <a:bodyPr vert="horz" wrap="square" lIns="45720" tIns="45720" rIns="45720" bIns="45720" rtlCol="0">
            <a:spAutoFit/>
          </a:bodyPr>
          <a:lstStyle/>
          <a:p>
            <a:pPr fontAlgn="base">
              <a:spcBef>
                <a:spcPct val="0"/>
              </a:spcBef>
              <a:spcAft>
                <a:spcPct val="0"/>
              </a:spcAft>
            </a:pPr>
            <a:r>
              <a:rPr lang="en-US" i="1" dirty="0">
                <a:solidFill>
                  <a:prstClr val="black"/>
                </a:solidFill>
                <a:latin typeface="+mn-lt"/>
              </a:rPr>
              <a:t>The Sharpe ratio is the average return earned in excess of the risk-free rate per unit of volatility or total risk.</a:t>
            </a:r>
          </a:p>
          <a:p>
            <a:pPr lvl="0"/>
            <a:r>
              <a:rPr lang="en-US" sz="1000" i="1" baseline="30000" dirty="0">
                <a:solidFill>
                  <a:prstClr val="black"/>
                </a:solidFill>
                <a:latin typeface="Times New Roman"/>
              </a:rPr>
              <a:t>1</a:t>
            </a:r>
            <a:r>
              <a:rPr lang="en-US" sz="1000" i="1" dirty="0">
                <a:solidFill>
                  <a:prstClr val="black"/>
                </a:solidFill>
                <a:latin typeface="Times New Roman"/>
              </a:rPr>
              <a:t> As of 6/30/2019. </a:t>
            </a:r>
            <a:r>
              <a:rPr lang="en-US" sz="1000" i="1" baseline="30000" dirty="0">
                <a:solidFill>
                  <a:prstClr val="black"/>
                </a:solidFill>
                <a:latin typeface="Times New Roman"/>
              </a:rPr>
              <a:t>2</a:t>
            </a:r>
            <a:r>
              <a:rPr lang="en-US" sz="1000" i="1" dirty="0">
                <a:solidFill>
                  <a:prstClr val="black"/>
                </a:solidFill>
                <a:latin typeface="Times New Roman"/>
              </a:rPr>
              <a:t> Annualized .</a:t>
            </a:r>
          </a:p>
          <a:p>
            <a:pPr fontAlgn="base">
              <a:spcBef>
                <a:spcPct val="0"/>
              </a:spcBef>
              <a:spcAft>
                <a:spcPct val="0"/>
              </a:spcAft>
            </a:pPr>
            <a:endParaRPr lang="en-US" sz="1050" i="1" dirty="0">
              <a:solidFill>
                <a:prstClr val="black"/>
              </a:solidFill>
              <a:latin typeface="+mn-lt"/>
            </a:endParaRPr>
          </a:p>
        </p:txBody>
      </p:sp>
      <p:sp>
        <p:nvSpPr>
          <p:cNvPr id="5" name="Rectangle 4"/>
          <p:cNvSpPr/>
          <p:nvPr/>
        </p:nvSpPr>
        <p:spPr bwMode="auto">
          <a:xfrm>
            <a:off x="1384301" y="664615"/>
            <a:ext cx="5765800" cy="804836"/>
          </a:xfrm>
          <a:prstGeom prst="rect">
            <a:avLst/>
          </a:prstGeom>
          <a:solidFill>
            <a:srgbClr val="D9E2E9"/>
          </a:solidFill>
          <a:ln w="12700" cap="flat" cmpd="sng" algn="ctr">
            <a:solidFill>
              <a:srgbClr val="9FB6C7"/>
            </a:solidFill>
            <a:prstDash val="solid"/>
            <a:round/>
            <a:headEnd type="none" w="med" len="med"/>
            <a:tailEnd type="none" w="med" len="med"/>
          </a:ln>
          <a:effectLst/>
        </p:spPr>
        <p:txBody>
          <a:bodyPr vert="horz" wrap="square" lIns="137160" tIns="137160" rIns="137160" bIns="137160" numCol="1" rtlCol="0" anchor="t" anchorCtr="0" compatLnSpc="1">
            <a:prstTxWarp prst="textNoShape">
              <a:avLst/>
            </a:prstTxWarp>
            <a:spAutoFit/>
          </a:bodyPr>
          <a:lstStyle/>
          <a:p>
            <a:pPr marL="190500" indent="-190500" fontAlgn="base">
              <a:spcBef>
                <a:spcPct val="0"/>
              </a:spcBef>
              <a:spcAft>
                <a:spcPct val="45000"/>
              </a:spcAft>
              <a:buClr>
                <a:srgbClr val="0C5184"/>
              </a:buClr>
              <a:buSzPct val="120000"/>
              <a:buFont typeface="Wingdings" panose="05000000000000000000" pitchFamily="2" charset="2"/>
              <a:buChar char="§"/>
            </a:pPr>
            <a:r>
              <a:rPr lang="en-US" sz="1400" b="1" dirty="0">
                <a:solidFill>
                  <a:srgbClr val="000000"/>
                </a:solidFill>
                <a:latin typeface="+mn-lt"/>
              </a:rPr>
              <a:t>Extending duration adds yield and return potential</a:t>
            </a:r>
          </a:p>
          <a:p>
            <a:pPr marL="190500" indent="-190500" fontAlgn="base">
              <a:spcBef>
                <a:spcPct val="0"/>
              </a:spcBef>
              <a:spcAft>
                <a:spcPct val="45000"/>
              </a:spcAft>
              <a:buClr>
                <a:srgbClr val="0C5184"/>
              </a:buClr>
              <a:buSzPct val="120000"/>
              <a:buFont typeface="Wingdings" panose="05000000000000000000" pitchFamily="2" charset="2"/>
              <a:buChar char="§"/>
            </a:pPr>
            <a:r>
              <a:rPr lang="en-US" sz="1400" b="1" dirty="0">
                <a:solidFill>
                  <a:srgbClr val="000000"/>
                </a:solidFill>
                <a:latin typeface="+mn-lt"/>
              </a:rPr>
              <a:t>Adding credit improves risk adjusted return profile, or Sharpe Ratio</a:t>
            </a:r>
          </a:p>
        </p:txBody>
      </p:sp>
    </p:spTree>
    <p:extLst>
      <p:ext uri="{BB962C8B-B14F-4D97-AF65-F5344CB8AC3E}">
        <p14:creationId xmlns:p14="http://schemas.microsoft.com/office/powerpoint/2010/main" val="292943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16"/>
          <p:cNvSpPr>
            <a:spLocks noGrp="1" noChangeArrowheads="1"/>
          </p:cNvSpPr>
          <p:nvPr>
            <p:ph type="title"/>
          </p:nvPr>
        </p:nvSpPr>
        <p:spPr/>
        <p:txBody>
          <a:bodyPr/>
          <a:lstStyle/>
          <a:p>
            <a:r>
              <a:rPr lang="en-US" sz="2000" dirty="0"/>
              <a:t>Market Yields</a:t>
            </a:r>
          </a:p>
        </p:txBody>
      </p:sp>
      <p:sp>
        <p:nvSpPr>
          <p:cNvPr id="2" name="Slide Number Placeholder 1"/>
          <p:cNvSpPr>
            <a:spLocks noGrp="1"/>
          </p:cNvSpPr>
          <p:nvPr>
            <p:ph type="sldNum" sz="quarter" idx="4"/>
          </p:nvPr>
        </p:nvSpPr>
        <p:spPr/>
        <p:txBody>
          <a:bodyPr/>
          <a:lstStyle/>
          <a:p>
            <a:r>
              <a:rPr lang="en-US" dirty="0"/>
              <a:t>38</a:t>
            </a:r>
          </a:p>
        </p:txBody>
      </p:sp>
      <p:graphicFrame>
        <p:nvGraphicFramePr>
          <p:cNvPr id="167941" name="Group 5"/>
          <p:cNvGraphicFramePr>
            <a:graphicFrameLocks noGrp="1"/>
          </p:cNvGraphicFramePr>
          <p:nvPr>
            <p:extLst>
              <p:ext uri="{D42A27DB-BD31-4B8C-83A1-F6EECF244321}">
                <p14:modId xmlns:p14="http://schemas.microsoft.com/office/powerpoint/2010/main" val="3979557070"/>
              </p:ext>
            </p:extLst>
          </p:nvPr>
        </p:nvGraphicFramePr>
        <p:xfrm>
          <a:off x="246888" y="1547640"/>
          <a:ext cx="8606657" cy="3439032"/>
        </p:xfrm>
        <a:graphic>
          <a:graphicData uri="http://schemas.openxmlformats.org/drawingml/2006/table">
            <a:tbl>
              <a:tblPr/>
              <a:tblGrid>
                <a:gridCol w="835957">
                  <a:extLst>
                    <a:ext uri="{9D8B030D-6E8A-4147-A177-3AD203B41FA5}">
                      <a16:colId xmlns:a16="http://schemas.microsoft.com/office/drawing/2014/main" val="20000"/>
                    </a:ext>
                  </a:extLst>
                </a:gridCol>
                <a:gridCol w="436389">
                  <a:extLst>
                    <a:ext uri="{9D8B030D-6E8A-4147-A177-3AD203B41FA5}">
                      <a16:colId xmlns:a16="http://schemas.microsoft.com/office/drawing/2014/main" val="20001"/>
                    </a:ext>
                  </a:extLst>
                </a:gridCol>
                <a:gridCol w="515305">
                  <a:extLst>
                    <a:ext uri="{9D8B030D-6E8A-4147-A177-3AD203B41FA5}">
                      <a16:colId xmlns:a16="http://schemas.microsoft.com/office/drawing/2014/main" val="3011569412"/>
                    </a:ext>
                  </a:extLst>
                </a:gridCol>
                <a:gridCol w="515305">
                  <a:extLst>
                    <a:ext uri="{9D8B030D-6E8A-4147-A177-3AD203B41FA5}">
                      <a16:colId xmlns:a16="http://schemas.microsoft.com/office/drawing/2014/main" val="20002"/>
                    </a:ext>
                  </a:extLst>
                </a:gridCol>
                <a:gridCol w="459966">
                  <a:extLst>
                    <a:ext uri="{9D8B030D-6E8A-4147-A177-3AD203B41FA5}">
                      <a16:colId xmlns:a16="http://schemas.microsoft.com/office/drawing/2014/main" val="2112712694"/>
                    </a:ext>
                  </a:extLst>
                </a:gridCol>
                <a:gridCol w="608065">
                  <a:extLst>
                    <a:ext uri="{9D8B030D-6E8A-4147-A177-3AD203B41FA5}">
                      <a16:colId xmlns:a16="http://schemas.microsoft.com/office/drawing/2014/main" val="1281366178"/>
                    </a:ext>
                  </a:extLst>
                </a:gridCol>
                <a:gridCol w="470699">
                  <a:extLst>
                    <a:ext uri="{9D8B030D-6E8A-4147-A177-3AD203B41FA5}">
                      <a16:colId xmlns:a16="http://schemas.microsoft.com/office/drawing/2014/main" val="20005"/>
                    </a:ext>
                  </a:extLst>
                </a:gridCol>
                <a:gridCol w="515305">
                  <a:extLst>
                    <a:ext uri="{9D8B030D-6E8A-4147-A177-3AD203B41FA5}">
                      <a16:colId xmlns:a16="http://schemas.microsoft.com/office/drawing/2014/main" val="20006"/>
                    </a:ext>
                  </a:extLst>
                </a:gridCol>
                <a:gridCol w="475625">
                  <a:extLst>
                    <a:ext uri="{9D8B030D-6E8A-4147-A177-3AD203B41FA5}">
                      <a16:colId xmlns:a16="http://schemas.microsoft.com/office/drawing/2014/main" val="20007"/>
                    </a:ext>
                  </a:extLst>
                </a:gridCol>
                <a:gridCol w="554985">
                  <a:extLst>
                    <a:ext uri="{9D8B030D-6E8A-4147-A177-3AD203B41FA5}">
                      <a16:colId xmlns:a16="http://schemas.microsoft.com/office/drawing/2014/main" val="20008"/>
                    </a:ext>
                  </a:extLst>
                </a:gridCol>
                <a:gridCol w="515305">
                  <a:extLst>
                    <a:ext uri="{9D8B030D-6E8A-4147-A177-3AD203B41FA5}">
                      <a16:colId xmlns:a16="http://schemas.microsoft.com/office/drawing/2014/main" val="20009"/>
                    </a:ext>
                  </a:extLst>
                </a:gridCol>
                <a:gridCol w="561463">
                  <a:extLst>
                    <a:ext uri="{9D8B030D-6E8A-4147-A177-3AD203B41FA5}">
                      <a16:colId xmlns:a16="http://schemas.microsoft.com/office/drawing/2014/main" val="20013"/>
                    </a:ext>
                  </a:extLst>
                </a:gridCol>
                <a:gridCol w="530767">
                  <a:extLst>
                    <a:ext uri="{9D8B030D-6E8A-4147-A177-3AD203B41FA5}">
                      <a16:colId xmlns:a16="http://schemas.microsoft.com/office/drawing/2014/main" val="20014"/>
                    </a:ext>
                  </a:extLst>
                </a:gridCol>
                <a:gridCol w="515305">
                  <a:extLst>
                    <a:ext uri="{9D8B030D-6E8A-4147-A177-3AD203B41FA5}">
                      <a16:colId xmlns:a16="http://schemas.microsoft.com/office/drawing/2014/main" val="20015"/>
                    </a:ext>
                  </a:extLst>
                </a:gridCol>
                <a:gridCol w="515305">
                  <a:extLst>
                    <a:ext uri="{9D8B030D-6E8A-4147-A177-3AD203B41FA5}">
                      <a16:colId xmlns:a16="http://schemas.microsoft.com/office/drawing/2014/main" val="20017"/>
                    </a:ext>
                  </a:extLst>
                </a:gridCol>
                <a:gridCol w="580911">
                  <a:extLst>
                    <a:ext uri="{9D8B030D-6E8A-4147-A177-3AD203B41FA5}">
                      <a16:colId xmlns:a16="http://schemas.microsoft.com/office/drawing/2014/main" val="20018"/>
                    </a:ext>
                  </a:extLst>
                </a:gridCol>
              </a:tblGrid>
              <a:tr h="799144">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bg1"/>
                          </a:solidFill>
                          <a:effectLst/>
                          <a:latin typeface="Arial" charset="0"/>
                        </a:rPr>
                        <a:t> </a:t>
                      </a:r>
                    </a:p>
                  </a:txBody>
                  <a:tcPr marL="45720" marR="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dirty="0" err="1">
                          <a:ln>
                            <a:noFill/>
                          </a:ln>
                          <a:solidFill>
                            <a:schemeClr val="bg1"/>
                          </a:solidFill>
                          <a:effectLst/>
                          <a:latin typeface="+mj-lt"/>
                        </a:rPr>
                        <a:t>Tsy</a:t>
                      </a:r>
                      <a:endParaRPr kumimoji="0" lang="en-US" sz="1000" b="1" i="0" u="none" strike="noStrike" cap="none" normalizeH="0" baseline="0" dirty="0">
                        <a:ln>
                          <a:noFill/>
                        </a:ln>
                        <a:solidFill>
                          <a:schemeClr val="bg1"/>
                        </a:solidFill>
                        <a:effectLst/>
                        <a:latin typeface="+mj-lt"/>
                      </a:endParaRPr>
                    </a:p>
                  </a:txBody>
                  <a:tcPr marL="0" marR="0"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dirty="0" err="1">
                          <a:ln>
                            <a:noFill/>
                          </a:ln>
                          <a:solidFill>
                            <a:schemeClr val="bg1"/>
                          </a:solidFill>
                          <a:effectLst/>
                          <a:latin typeface="+mj-lt"/>
                        </a:rPr>
                        <a:t>Tsy</a:t>
                      </a:r>
                      <a:r>
                        <a:rPr kumimoji="0" lang="en-US" sz="1000" b="1" i="0" u="none" strike="noStrike" cap="none" normalizeH="0" baseline="0" dirty="0">
                          <a:ln>
                            <a:noFill/>
                          </a:ln>
                          <a:solidFill>
                            <a:schemeClr val="bg1"/>
                          </a:solidFill>
                          <a:effectLst/>
                          <a:latin typeface="+mj-lt"/>
                        </a:rPr>
                        <a:t> FRN</a:t>
                      </a:r>
                    </a:p>
                  </a:txBody>
                  <a:tcPr marL="0" marR="0"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bg1"/>
                          </a:solidFill>
                          <a:effectLst/>
                          <a:latin typeface="+mj-lt"/>
                        </a:rPr>
                        <a:t>Agency</a:t>
                      </a:r>
                    </a:p>
                  </a:txBody>
                  <a:tcPr marL="0" marR="0"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bg1"/>
                          </a:solidFill>
                          <a:effectLst/>
                          <a:latin typeface="+mj-lt"/>
                        </a:rPr>
                        <a:t>Dealer Repo</a:t>
                      </a:r>
                    </a:p>
                  </a:txBody>
                  <a:tcPr marL="0" marR="0"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bg1"/>
                          </a:solidFill>
                          <a:effectLst/>
                          <a:latin typeface="+mj-lt"/>
                        </a:rPr>
                        <a:t>Agency </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bg1"/>
                          </a:solidFill>
                          <a:effectLst/>
                          <a:latin typeface="+mj-lt"/>
                        </a:rPr>
                        <a:t>Floater</a:t>
                      </a:r>
                    </a:p>
                  </a:txBody>
                  <a:tcPr marL="0" marR="0"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bg1"/>
                          </a:solidFill>
                          <a:effectLst/>
                          <a:latin typeface="+mj-lt"/>
                        </a:rPr>
                        <a:t>Supra (AAA)</a:t>
                      </a:r>
                    </a:p>
                  </a:txBody>
                  <a:tcPr marL="0" marR="0"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bg1"/>
                          </a:solidFill>
                          <a:effectLst/>
                          <a:latin typeface="+mj-lt"/>
                        </a:rPr>
                        <a:t>CP </a:t>
                      </a:r>
                      <a:br>
                        <a:rPr kumimoji="0" lang="en-US" sz="1000" b="1" i="0" u="none" strike="noStrike" cap="none" normalizeH="0" baseline="0" dirty="0">
                          <a:ln>
                            <a:noFill/>
                          </a:ln>
                          <a:solidFill>
                            <a:schemeClr val="bg1"/>
                          </a:solidFill>
                          <a:effectLst/>
                          <a:latin typeface="+mj-lt"/>
                        </a:rPr>
                      </a:br>
                      <a:r>
                        <a:rPr kumimoji="0" lang="en-US" sz="1000" b="1" i="0" u="none" strike="noStrike" cap="none" normalizeH="0" baseline="0" dirty="0">
                          <a:ln>
                            <a:noFill/>
                          </a:ln>
                          <a:solidFill>
                            <a:schemeClr val="bg1"/>
                          </a:solidFill>
                          <a:effectLst/>
                          <a:latin typeface="+mj-lt"/>
                        </a:rPr>
                        <a:t>(A-1)</a:t>
                      </a:r>
                    </a:p>
                  </a:txBody>
                  <a:tcPr marL="0" marR="0"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bg1"/>
                          </a:solidFill>
                          <a:effectLst/>
                          <a:latin typeface="+mj-lt"/>
                        </a:rPr>
                        <a:t>LIBOR</a:t>
                      </a:r>
                    </a:p>
                  </a:txBody>
                  <a:tcPr marL="0" marR="0"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bg1"/>
                          </a:solidFill>
                          <a:effectLst/>
                          <a:latin typeface="+mj-lt"/>
                        </a:rPr>
                        <a:t>Corp</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bg1"/>
                          </a:solidFill>
                          <a:effectLst/>
                          <a:latin typeface="+mj-lt"/>
                        </a:rPr>
                        <a:t> (A IND)</a:t>
                      </a:r>
                    </a:p>
                  </a:txBody>
                  <a:tcPr marL="0" marR="0"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bg1"/>
                          </a:solidFill>
                          <a:effectLst/>
                          <a:latin typeface="+mj-lt"/>
                        </a:rPr>
                        <a:t>Corp</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bg1"/>
                          </a:solidFill>
                          <a:effectLst/>
                          <a:latin typeface="+mj-lt"/>
                        </a:rPr>
                        <a:t>(A FIN)</a:t>
                      </a:r>
                    </a:p>
                  </a:txBody>
                  <a:tcPr marL="0" marR="0"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bg1"/>
                          </a:solidFill>
                          <a:effectLst/>
                          <a:latin typeface="+mj-lt"/>
                        </a:rPr>
                        <a:t>Corp</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bg1"/>
                          </a:solidFill>
                          <a:effectLst/>
                          <a:latin typeface="+mj-lt"/>
                        </a:rPr>
                        <a:t>FRN (IND)</a:t>
                      </a:r>
                    </a:p>
                  </a:txBody>
                  <a:tcPr marL="0" marR="0"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bg1"/>
                          </a:solidFill>
                          <a:effectLst/>
                          <a:latin typeface="+mj-lt"/>
                        </a:rPr>
                        <a:t>Corp FRN (FIN)</a:t>
                      </a:r>
                    </a:p>
                  </a:txBody>
                  <a:tcPr marL="0" marR="0"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bg1"/>
                          </a:solidFill>
                          <a:effectLst/>
                          <a:latin typeface="+mj-lt"/>
                        </a:rPr>
                        <a:t>Muni</a:t>
                      </a:r>
                    </a:p>
                  </a:txBody>
                  <a:tcPr marL="0" marR="0"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bg1"/>
                          </a:solidFill>
                          <a:effectLst/>
                          <a:latin typeface="+mj-lt"/>
                        </a:rPr>
                        <a:t>ABS (Cards)</a:t>
                      </a:r>
                    </a:p>
                  </a:txBody>
                  <a:tcPr marL="0" marR="0"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bg1"/>
                          </a:solidFill>
                          <a:effectLst/>
                          <a:latin typeface="+mj-lt"/>
                        </a:rPr>
                        <a:t>ABS (Auto)</a:t>
                      </a:r>
                    </a:p>
                  </a:txBody>
                  <a:tcPr marL="0" marR="0"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329986">
                <a:tc>
                  <a:txBody>
                    <a:bodyPr/>
                    <a:lstStyle/>
                    <a:p>
                      <a:pPr algn="l"/>
                      <a:r>
                        <a:rPr lang="en-US" sz="1200" b="1" dirty="0">
                          <a:latin typeface="+mj-lt"/>
                        </a:rPr>
                        <a:t>1-day</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2.13</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endParaRPr lang="en-US" sz="1100" b="1" dirty="0">
                        <a:solidFill>
                          <a:schemeClr val="tx1"/>
                        </a:solidFill>
                        <a:latin typeface="+mj-lt"/>
                      </a:endParaRP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1"/>
                    </a:solidFill>
                  </a:tcPr>
                </a:tc>
                <a:tc>
                  <a:txBody>
                    <a:bodyPr/>
                    <a:lstStyle/>
                    <a:p>
                      <a:pPr algn="ctr"/>
                      <a:r>
                        <a:rPr lang="en-US" sz="1100" b="1" dirty="0">
                          <a:solidFill>
                            <a:schemeClr val="tx1"/>
                          </a:solidFill>
                          <a:latin typeface="+mj-lt"/>
                        </a:rPr>
                        <a:t>2.09</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2.44</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endParaRPr lang="en-US" sz="1100" b="1" dirty="0">
                        <a:solidFill>
                          <a:schemeClr val="tx1"/>
                        </a:solidFill>
                        <a:latin typeface="+mj-lt"/>
                      </a:endParaRP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1"/>
                    </a:solidFill>
                  </a:tcPr>
                </a:tc>
                <a:tc>
                  <a:txBody>
                    <a:bodyPr/>
                    <a:lstStyle/>
                    <a:p>
                      <a:pPr algn="ctr"/>
                      <a:endParaRPr lang="en-US" sz="1100" b="1" dirty="0">
                        <a:solidFill>
                          <a:schemeClr val="tx1"/>
                        </a:solidFill>
                        <a:latin typeface="+mj-lt"/>
                      </a:endParaRP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1"/>
                    </a:solidFill>
                  </a:tcPr>
                </a:tc>
                <a:tc>
                  <a:txBody>
                    <a:bodyPr/>
                    <a:lstStyle/>
                    <a:p>
                      <a:pPr algn="ctr"/>
                      <a:endParaRPr lang="en-US" sz="1100" b="1" dirty="0">
                        <a:solidFill>
                          <a:schemeClr val="tx1"/>
                        </a:solidFill>
                        <a:latin typeface="+mj-lt"/>
                      </a:endParaRP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1"/>
                    </a:solidFill>
                  </a:tcPr>
                </a:tc>
                <a:tc>
                  <a:txBody>
                    <a:bodyPr/>
                    <a:lstStyle/>
                    <a:p>
                      <a:pPr algn="ctr"/>
                      <a:endParaRPr lang="en-US" sz="1100" b="1" dirty="0">
                        <a:solidFill>
                          <a:schemeClr val="tx1"/>
                        </a:solidFill>
                        <a:latin typeface="+mj-lt"/>
                      </a:endParaRP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1"/>
                    </a:solidFill>
                  </a:tcPr>
                </a:tc>
                <a:tc>
                  <a:txBody>
                    <a:bodyPr/>
                    <a:lstStyle/>
                    <a:p>
                      <a:pPr algn="ctr"/>
                      <a:endParaRPr lang="en-US" sz="1100" dirty="0">
                        <a:latin typeface="+mj-lt"/>
                      </a:endParaRP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1"/>
                    </a:solidFill>
                  </a:tcPr>
                </a:tc>
                <a:tc>
                  <a:txBody>
                    <a:bodyPr/>
                    <a:lstStyle/>
                    <a:p>
                      <a:pPr algn="ctr"/>
                      <a:endParaRPr lang="en-US" sz="1100" dirty="0">
                        <a:latin typeface="+mj-lt"/>
                      </a:endParaRP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1"/>
                    </a:solidFill>
                  </a:tcPr>
                </a:tc>
                <a:tc>
                  <a:txBody>
                    <a:bodyPr/>
                    <a:lstStyle/>
                    <a:p>
                      <a:pPr algn="ctr"/>
                      <a:endParaRPr lang="en-US" sz="1100" dirty="0">
                        <a:latin typeface="+mj-lt"/>
                      </a:endParaRP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1"/>
                    </a:solidFill>
                  </a:tcPr>
                </a:tc>
                <a:tc>
                  <a:txBody>
                    <a:bodyPr/>
                    <a:lstStyle/>
                    <a:p>
                      <a:pPr algn="ctr"/>
                      <a:endParaRPr lang="en-US" sz="1100" dirty="0">
                        <a:latin typeface="+mj-lt"/>
                      </a:endParaRP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1"/>
                    </a:solidFill>
                  </a:tcPr>
                </a:tc>
                <a:tc>
                  <a:txBody>
                    <a:bodyPr/>
                    <a:lstStyle/>
                    <a:p>
                      <a:pPr algn="ctr"/>
                      <a:endParaRPr lang="en-US" sz="1100" dirty="0">
                        <a:latin typeface="+mj-lt"/>
                      </a:endParaRP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1"/>
                    </a:solidFill>
                  </a:tcPr>
                </a:tc>
                <a:tc>
                  <a:txBody>
                    <a:bodyPr/>
                    <a:lstStyle/>
                    <a:p>
                      <a:pPr algn="ctr"/>
                      <a:endParaRPr lang="en-US" sz="1100" dirty="0">
                        <a:latin typeface="+mj-lt"/>
                      </a:endParaRP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1"/>
                    </a:solidFill>
                  </a:tcPr>
                </a:tc>
                <a:tc>
                  <a:txBody>
                    <a:bodyPr/>
                    <a:lstStyle/>
                    <a:p>
                      <a:pPr algn="ctr"/>
                      <a:endParaRPr lang="en-US" sz="1100" dirty="0">
                        <a:latin typeface="+mj-lt"/>
                      </a:endParaRP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311141417"/>
                  </a:ext>
                </a:extLst>
              </a:tr>
              <a:tr h="329986">
                <a:tc>
                  <a:txBody>
                    <a:bodyPr/>
                    <a:lstStyle/>
                    <a:p>
                      <a:pPr algn="l"/>
                      <a:r>
                        <a:rPr lang="en-US" sz="1200" b="1" dirty="0">
                          <a:latin typeface="+mj-lt"/>
                        </a:rPr>
                        <a:t>1-month</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2.09</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endParaRPr lang="en-US" sz="1100" b="1" dirty="0">
                        <a:solidFill>
                          <a:schemeClr val="tx1"/>
                        </a:solidFill>
                        <a:latin typeface="+mj-lt"/>
                      </a:endParaRP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1"/>
                    </a:solidFill>
                  </a:tcPr>
                </a:tc>
                <a:tc>
                  <a:txBody>
                    <a:bodyPr/>
                    <a:lstStyle/>
                    <a:p>
                      <a:pPr algn="ctr"/>
                      <a:r>
                        <a:rPr lang="en-US" sz="1100" b="1" dirty="0">
                          <a:solidFill>
                            <a:schemeClr val="tx1"/>
                          </a:solidFill>
                          <a:latin typeface="+mj-lt"/>
                        </a:rPr>
                        <a:t>2.12</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endParaRPr lang="en-US" sz="1100" b="1" dirty="0">
                        <a:solidFill>
                          <a:schemeClr val="tx1"/>
                        </a:solidFill>
                        <a:latin typeface="+mj-lt"/>
                      </a:endParaRP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1"/>
                    </a:solidFill>
                  </a:tcPr>
                </a:tc>
                <a:tc>
                  <a:txBody>
                    <a:bodyPr/>
                    <a:lstStyle/>
                    <a:p>
                      <a:pPr algn="ctr"/>
                      <a:endParaRPr lang="en-US" sz="1100" b="1" dirty="0">
                        <a:solidFill>
                          <a:schemeClr val="tx1"/>
                        </a:solidFill>
                        <a:latin typeface="+mj-lt"/>
                      </a:endParaRP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1"/>
                    </a:solidFill>
                  </a:tcPr>
                </a:tc>
                <a:tc>
                  <a:txBody>
                    <a:bodyPr/>
                    <a:lstStyle/>
                    <a:p>
                      <a:pPr algn="ctr"/>
                      <a:r>
                        <a:rPr lang="en-US" sz="1100" b="1" dirty="0">
                          <a:solidFill>
                            <a:schemeClr val="tx1"/>
                          </a:solidFill>
                          <a:latin typeface="+mj-lt"/>
                        </a:rPr>
                        <a:t> </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1"/>
                    </a:solidFill>
                  </a:tcPr>
                </a:tc>
                <a:tc>
                  <a:txBody>
                    <a:bodyPr/>
                    <a:lstStyle/>
                    <a:p>
                      <a:pPr algn="ctr"/>
                      <a:r>
                        <a:rPr lang="en-US" sz="1100" b="1" dirty="0">
                          <a:solidFill>
                            <a:schemeClr val="tx1"/>
                          </a:solidFill>
                          <a:latin typeface="+mj-lt"/>
                        </a:rPr>
                        <a:t>2.37</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2.40</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dirty="0">
                          <a:latin typeface="+mj-lt"/>
                        </a:rPr>
                        <a:t> </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1"/>
                    </a:solidFill>
                  </a:tcPr>
                </a:tc>
                <a:tc>
                  <a:txBody>
                    <a:bodyPr/>
                    <a:lstStyle/>
                    <a:p>
                      <a:pPr algn="ctr"/>
                      <a:r>
                        <a:rPr lang="en-US" sz="1100" dirty="0">
                          <a:latin typeface="+mj-lt"/>
                        </a:rPr>
                        <a:t> </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1"/>
                    </a:solidFill>
                  </a:tcPr>
                </a:tc>
                <a:tc>
                  <a:txBody>
                    <a:bodyPr/>
                    <a:lstStyle/>
                    <a:p>
                      <a:pPr algn="ctr"/>
                      <a:r>
                        <a:rPr lang="en-US" sz="1100" dirty="0">
                          <a:latin typeface="+mj-lt"/>
                        </a:rPr>
                        <a:t> </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1"/>
                    </a:solidFill>
                  </a:tcPr>
                </a:tc>
                <a:tc>
                  <a:txBody>
                    <a:bodyPr/>
                    <a:lstStyle/>
                    <a:p>
                      <a:pPr algn="ctr"/>
                      <a:r>
                        <a:rPr lang="en-US" sz="1100" dirty="0">
                          <a:latin typeface="+mj-lt"/>
                        </a:rPr>
                        <a:t> </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1"/>
                    </a:solidFill>
                  </a:tcPr>
                </a:tc>
                <a:tc>
                  <a:txBody>
                    <a:bodyPr/>
                    <a:lstStyle/>
                    <a:p>
                      <a:pPr algn="ctr"/>
                      <a:r>
                        <a:rPr lang="en-US" sz="1100" b="1" dirty="0">
                          <a:solidFill>
                            <a:schemeClr val="tx1"/>
                          </a:solidFill>
                          <a:latin typeface="+mj-lt"/>
                        </a:rPr>
                        <a:t>1.24</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2.48</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2.48</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9986">
                <a:tc>
                  <a:txBody>
                    <a:bodyPr/>
                    <a:lstStyle/>
                    <a:p>
                      <a:pPr algn="l"/>
                      <a:r>
                        <a:rPr lang="en-US" sz="1200" b="1" dirty="0">
                          <a:latin typeface="+mj-lt"/>
                        </a:rPr>
                        <a:t>3-month</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2.09</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2.14</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2.03</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endParaRPr lang="en-US" sz="1100" b="1" dirty="0">
                        <a:solidFill>
                          <a:schemeClr val="tx1"/>
                        </a:solidFill>
                        <a:latin typeface="+mj-lt"/>
                      </a:endParaRP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1"/>
                    </a:solidFill>
                  </a:tcPr>
                </a:tc>
                <a:tc>
                  <a:txBody>
                    <a:bodyPr/>
                    <a:lstStyle/>
                    <a:p>
                      <a:pPr algn="ctr"/>
                      <a:endParaRPr lang="en-US" sz="1100" b="1" dirty="0">
                        <a:solidFill>
                          <a:schemeClr val="tx1"/>
                        </a:solidFill>
                        <a:latin typeface="+mj-lt"/>
                      </a:endParaRP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1"/>
                    </a:solidFill>
                  </a:tcPr>
                </a:tc>
                <a:tc>
                  <a:txBody>
                    <a:bodyPr/>
                    <a:lstStyle/>
                    <a:p>
                      <a:pPr algn="ctr"/>
                      <a:r>
                        <a:rPr lang="en-US" sz="1100" b="1" dirty="0">
                          <a:solidFill>
                            <a:schemeClr val="tx1"/>
                          </a:solidFill>
                          <a:latin typeface="+mj-lt"/>
                        </a:rPr>
                        <a:t>2.25</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2.27</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2.32</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2.19</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2.22</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a:solidFill>
                            <a:schemeClr val="tx1"/>
                          </a:solidFill>
                          <a:latin typeface="+mj-lt"/>
                        </a:rPr>
                        <a:t> </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1"/>
                    </a:solidFill>
                  </a:tcPr>
                </a:tc>
                <a:tc>
                  <a:txBody>
                    <a:bodyPr/>
                    <a:lstStyle/>
                    <a:p>
                      <a:pPr algn="ctr"/>
                      <a:r>
                        <a:rPr lang="en-US" sz="1100" b="1" dirty="0">
                          <a:solidFill>
                            <a:schemeClr val="tx1"/>
                          </a:solidFill>
                          <a:latin typeface="+mj-lt"/>
                        </a:rPr>
                        <a:t> </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1"/>
                    </a:solidFill>
                  </a:tcPr>
                </a:tc>
                <a:tc>
                  <a:txBody>
                    <a:bodyPr/>
                    <a:lstStyle/>
                    <a:p>
                      <a:pPr algn="ctr"/>
                      <a:r>
                        <a:rPr lang="en-US" sz="1100" b="1" dirty="0">
                          <a:solidFill>
                            <a:schemeClr val="tx1"/>
                          </a:solidFill>
                          <a:latin typeface="+mj-lt"/>
                        </a:rPr>
                        <a:t>1.24</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2.58</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2.56</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9986">
                <a:tc>
                  <a:txBody>
                    <a:bodyPr/>
                    <a:lstStyle/>
                    <a:p>
                      <a:pPr algn="l"/>
                      <a:r>
                        <a:rPr lang="en-US" sz="1200" b="1" dirty="0">
                          <a:latin typeface="+mj-lt"/>
                        </a:rPr>
                        <a:t>6-month</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2.10</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endParaRPr lang="en-US" sz="1100" b="1" dirty="0">
                        <a:solidFill>
                          <a:schemeClr val="tx1"/>
                        </a:solidFill>
                        <a:latin typeface="+mj-lt"/>
                      </a:endParaRP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1"/>
                    </a:solidFill>
                  </a:tcPr>
                </a:tc>
                <a:tc>
                  <a:txBody>
                    <a:bodyPr/>
                    <a:lstStyle/>
                    <a:p>
                      <a:pPr algn="ctr"/>
                      <a:r>
                        <a:rPr lang="en-US" sz="1100" b="1" dirty="0">
                          <a:solidFill>
                            <a:schemeClr val="tx1"/>
                          </a:solidFill>
                          <a:latin typeface="+mj-lt"/>
                        </a:rPr>
                        <a:t>1.91</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endParaRPr lang="en-US" sz="1100" b="1" dirty="0">
                        <a:solidFill>
                          <a:schemeClr val="tx1"/>
                        </a:solidFill>
                        <a:latin typeface="+mj-lt"/>
                      </a:endParaRP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1"/>
                    </a:solidFill>
                  </a:tcPr>
                </a:tc>
                <a:tc>
                  <a:txBody>
                    <a:bodyPr/>
                    <a:lstStyle/>
                    <a:p>
                      <a:pPr algn="ctr"/>
                      <a:r>
                        <a:rPr lang="en-US" sz="1100" b="1" dirty="0">
                          <a:solidFill>
                            <a:schemeClr val="tx1"/>
                          </a:solidFill>
                          <a:latin typeface="+mj-lt"/>
                        </a:rPr>
                        <a:t>2.19</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2.18</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2.12</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2.21</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2.20</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2.24</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 </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1"/>
                    </a:solidFill>
                  </a:tcPr>
                </a:tc>
                <a:tc>
                  <a:txBody>
                    <a:bodyPr/>
                    <a:lstStyle/>
                    <a:p>
                      <a:pPr algn="ctr"/>
                      <a:r>
                        <a:rPr lang="en-US" sz="1100" b="1" dirty="0">
                          <a:solidFill>
                            <a:schemeClr val="tx1"/>
                          </a:solidFill>
                          <a:latin typeface="+mj-lt"/>
                        </a:rPr>
                        <a:t> </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1"/>
                    </a:solidFill>
                  </a:tcPr>
                </a:tc>
                <a:tc>
                  <a:txBody>
                    <a:bodyPr/>
                    <a:lstStyle/>
                    <a:p>
                      <a:pPr algn="ctr"/>
                      <a:r>
                        <a:rPr lang="en-US" sz="1100" b="1" dirty="0">
                          <a:solidFill>
                            <a:schemeClr val="tx1"/>
                          </a:solidFill>
                          <a:latin typeface="+mj-lt"/>
                        </a:rPr>
                        <a:t>1.24</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2.51</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2.49</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9986">
                <a:tc>
                  <a:txBody>
                    <a:bodyPr/>
                    <a:lstStyle/>
                    <a:p>
                      <a:pPr algn="l"/>
                      <a:r>
                        <a:rPr lang="en-US" sz="1200" b="1" dirty="0">
                          <a:latin typeface="+mj-lt"/>
                        </a:rPr>
                        <a:t>12-month</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1.93</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endParaRPr lang="en-US" sz="1100" b="1" dirty="0">
                        <a:solidFill>
                          <a:schemeClr val="tx1"/>
                        </a:solidFill>
                        <a:latin typeface="+mj-lt"/>
                      </a:endParaRP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1"/>
                    </a:solidFill>
                  </a:tcPr>
                </a:tc>
                <a:tc>
                  <a:txBody>
                    <a:bodyPr/>
                    <a:lstStyle/>
                    <a:p>
                      <a:pPr algn="ctr"/>
                      <a:r>
                        <a:rPr lang="en-US" sz="1100" b="1" dirty="0">
                          <a:solidFill>
                            <a:schemeClr val="tx1"/>
                          </a:solidFill>
                          <a:latin typeface="+mj-lt"/>
                        </a:rPr>
                        <a:t>2.01</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endParaRPr lang="en-US" sz="1100" b="1" dirty="0">
                        <a:solidFill>
                          <a:schemeClr val="tx1"/>
                        </a:solidFill>
                        <a:latin typeface="+mj-lt"/>
                      </a:endParaRP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1"/>
                    </a:solidFill>
                  </a:tcPr>
                </a:tc>
                <a:tc>
                  <a:txBody>
                    <a:bodyPr/>
                    <a:lstStyle/>
                    <a:p>
                      <a:pPr algn="ctr"/>
                      <a:r>
                        <a:rPr lang="en-US" sz="1100" b="1" dirty="0">
                          <a:solidFill>
                            <a:schemeClr val="tx1"/>
                          </a:solidFill>
                          <a:latin typeface="+mj-lt"/>
                        </a:rPr>
                        <a:t>2.19</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2.05</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 </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1"/>
                    </a:solidFill>
                  </a:tcPr>
                </a:tc>
                <a:tc>
                  <a:txBody>
                    <a:bodyPr/>
                    <a:lstStyle/>
                    <a:p>
                      <a:pPr algn="ctr"/>
                      <a:r>
                        <a:rPr lang="en-US" sz="1100" b="1" dirty="0">
                          <a:solidFill>
                            <a:schemeClr val="tx1"/>
                          </a:solidFill>
                          <a:latin typeface="+mj-lt"/>
                        </a:rPr>
                        <a:t>2.18</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2.22</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2.27</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2.63</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2.70</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1.24</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2.38</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2.34</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9986">
                <a:tc>
                  <a:txBody>
                    <a:bodyPr/>
                    <a:lstStyle/>
                    <a:p>
                      <a:pPr algn="l"/>
                      <a:r>
                        <a:rPr lang="en-US" sz="1200" b="1" dirty="0">
                          <a:latin typeface="+mj-lt"/>
                        </a:rPr>
                        <a:t>2-year</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1.76</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2.21</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1.85</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endParaRPr lang="en-US" sz="1100" b="1" dirty="0">
                        <a:solidFill>
                          <a:schemeClr val="tx1"/>
                        </a:solidFill>
                        <a:latin typeface="+mj-lt"/>
                      </a:endParaRP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1"/>
                    </a:solidFill>
                  </a:tcPr>
                </a:tc>
                <a:tc>
                  <a:txBody>
                    <a:bodyPr/>
                    <a:lstStyle/>
                    <a:p>
                      <a:pPr algn="ctr"/>
                      <a:r>
                        <a:rPr lang="en-US" sz="1100" b="1" dirty="0">
                          <a:solidFill>
                            <a:schemeClr val="tx1"/>
                          </a:solidFill>
                          <a:latin typeface="+mj-lt"/>
                        </a:rPr>
                        <a:t>2.23</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1.90</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 </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1"/>
                    </a:solidFill>
                  </a:tcPr>
                </a:tc>
                <a:tc>
                  <a:txBody>
                    <a:bodyPr/>
                    <a:lstStyle/>
                    <a:p>
                      <a:pPr algn="ctr"/>
                      <a:r>
                        <a:rPr lang="en-US" sz="1100" b="1" dirty="0">
                          <a:solidFill>
                            <a:schemeClr val="tx1"/>
                          </a:solidFill>
                          <a:latin typeface="+mj-lt"/>
                        </a:rPr>
                        <a:t> </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1"/>
                    </a:solidFill>
                  </a:tcPr>
                </a:tc>
                <a:tc>
                  <a:txBody>
                    <a:bodyPr/>
                    <a:lstStyle/>
                    <a:p>
                      <a:pPr algn="ctr"/>
                      <a:r>
                        <a:rPr lang="en-US" sz="1100" b="1" dirty="0">
                          <a:solidFill>
                            <a:schemeClr val="tx1"/>
                          </a:solidFill>
                          <a:latin typeface="+mj-lt"/>
                        </a:rPr>
                        <a:t>2.25</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2.31</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2.79</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2.91</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1.25</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2.16</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2.16</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9986">
                <a:tc>
                  <a:txBody>
                    <a:bodyPr/>
                    <a:lstStyle/>
                    <a:p>
                      <a:pPr algn="l"/>
                      <a:r>
                        <a:rPr lang="en-US" sz="1200" b="1" dirty="0">
                          <a:latin typeface="+mj-lt"/>
                        </a:rPr>
                        <a:t>3-year</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1.71</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endParaRPr lang="en-US" sz="1100" b="1" dirty="0">
                        <a:solidFill>
                          <a:schemeClr val="tx1"/>
                        </a:solidFill>
                        <a:latin typeface="+mj-lt"/>
                      </a:endParaRP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1"/>
                    </a:solidFill>
                  </a:tcPr>
                </a:tc>
                <a:tc>
                  <a:txBody>
                    <a:bodyPr/>
                    <a:lstStyle/>
                    <a:p>
                      <a:pPr algn="ctr"/>
                      <a:r>
                        <a:rPr lang="en-US" sz="1100" b="1" dirty="0">
                          <a:solidFill>
                            <a:schemeClr val="tx1"/>
                          </a:solidFill>
                          <a:latin typeface="+mj-lt"/>
                        </a:rPr>
                        <a:t>1.81</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endParaRPr lang="en-US" sz="1100" b="1" dirty="0">
                        <a:solidFill>
                          <a:schemeClr val="tx1"/>
                        </a:solidFill>
                        <a:latin typeface="+mj-lt"/>
                      </a:endParaRP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1"/>
                    </a:solidFill>
                  </a:tcPr>
                </a:tc>
                <a:tc>
                  <a:txBody>
                    <a:bodyPr/>
                    <a:lstStyle/>
                    <a:p>
                      <a:pPr algn="ctr"/>
                      <a:endParaRPr lang="en-US" sz="1100" b="1" dirty="0">
                        <a:solidFill>
                          <a:schemeClr val="tx1"/>
                        </a:solidFill>
                        <a:latin typeface="+mj-lt"/>
                      </a:endParaRP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1"/>
                    </a:solidFill>
                  </a:tcPr>
                </a:tc>
                <a:tc>
                  <a:txBody>
                    <a:bodyPr/>
                    <a:lstStyle/>
                    <a:p>
                      <a:pPr algn="ctr"/>
                      <a:r>
                        <a:rPr lang="en-US" sz="1100" b="1" dirty="0">
                          <a:solidFill>
                            <a:schemeClr val="tx1"/>
                          </a:solidFill>
                          <a:latin typeface="+mj-lt"/>
                        </a:rPr>
                        <a:t>1.85</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 </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1"/>
                    </a:solidFill>
                  </a:tcPr>
                </a:tc>
                <a:tc>
                  <a:txBody>
                    <a:bodyPr/>
                    <a:lstStyle/>
                    <a:p>
                      <a:pPr algn="ctr"/>
                      <a:r>
                        <a:rPr lang="en-US" sz="1100" b="1" dirty="0">
                          <a:solidFill>
                            <a:schemeClr val="tx1"/>
                          </a:solidFill>
                          <a:latin typeface="+mj-lt"/>
                        </a:rPr>
                        <a:t> </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1"/>
                    </a:solidFill>
                  </a:tcPr>
                </a:tc>
                <a:tc>
                  <a:txBody>
                    <a:bodyPr/>
                    <a:lstStyle/>
                    <a:p>
                      <a:pPr algn="ctr"/>
                      <a:r>
                        <a:rPr lang="en-US" sz="1100" b="1" dirty="0">
                          <a:solidFill>
                            <a:schemeClr val="tx1"/>
                          </a:solidFill>
                          <a:latin typeface="+mj-lt"/>
                        </a:rPr>
                        <a:t>2.26</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2.32</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2.85</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2.98</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1.26</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2.17</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2.18</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29986">
                <a:tc>
                  <a:txBody>
                    <a:bodyPr/>
                    <a:lstStyle/>
                    <a:p>
                      <a:pPr algn="l"/>
                      <a:r>
                        <a:rPr lang="en-US" sz="1200" b="1" dirty="0">
                          <a:latin typeface="+mj-lt"/>
                        </a:rPr>
                        <a:t>5-year</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1.77</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endParaRPr lang="en-US" sz="1100" b="1" dirty="0">
                        <a:solidFill>
                          <a:schemeClr val="tx1"/>
                        </a:solidFill>
                        <a:latin typeface="+mj-lt"/>
                      </a:endParaRP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1"/>
                    </a:solidFill>
                  </a:tcPr>
                </a:tc>
                <a:tc>
                  <a:txBody>
                    <a:bodyPr/>
                    <a:lstStyle/>
                    <a:p>
                      <a:pPr algn="ctr"/>
                      <a:r>
                        <a:rPr lang="en-US" sz="1100" b="1" dirty="0">
                          <a:solidFill>
                            <a:schemeClr val="tx1"/>
                          </a:solidFill>
                          <a:latin typeface="+mj-lt"/>
                        </a:rPr>
                        <a:t>1.88</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endParaRPr lang="en-US" sz="1100" b="1" dirty="0">
                        <a:solidFill>
                          <a:schemeClr val="tx1"/>
                        </a:solidFill>
                        <a:latin typeface="+mj-lt"/>
                      </a:endParaRP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1"/>
                    </a:solidFill>
                  </a:tcPr>
                </a:tc>
                <a:tc>
                  <a:txBody>
                    <a:bodyPr/>
                    <a:lstStyle/>
                    <a:p>
                      <a:pPr algn="ctr"/>
                      <a:endParaRPr lang="en-US" sz="1100" b="1" dirty="0">
                        <a:solidFill>
                          <a:schemeClr val="tx1"/>
                        </a:solidFill>
                        <a:latin typeface="+mj-lt"/>
                      </a:endParaRP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1"/>
                    </a:solidFill>
                  </a:tcPr>
                </a:tc>
                <a:tc>
                  <a:txBody>
                    <a:bodyPr/>
                    <a:lstStyle/>
                    <a:p>
                      <a:pPr algn="ctr"/>
                      <a:r>
                        <a:rPr lang="en-US" sz="1100" b="1" dirty="0">
                          <a:solidFill>
                            <a:schemeClr val="tx1"/>
                          </a:solidFill>
                          <a:latin typeface="+mj-lt"/>
                        </a:rPr>
                        <a:t>1.89</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 </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1"/>
                    </a:solidFill>
                  </a:tcPr>
                </a:tc>
                <a:tc>
                  <a:txBody>
                    <a:bodyPr/>
                    <a:lstStyle/>
                    <a:p>
                      <a:pPr algn="ctr"/>
                      <a:r>
                        <a:rPr lang="en-US" sz="1100" b="1" dirty="0">
                          <a:solidFill>
                            <a:schemeClr val="tx1"/>
                          </a:solidFill>
                          <a:latin typeface="+mj-lt"/>
                        </a:rPr>
                        <a:t> </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1"/>
                    </a:solidFill>
                  </a:tcPr>
                </a:tc>
                <a:tc>
                  <a:txBody>
                    <a:bodyPr/>
                    <a:lstStyle/>
                    <a:p>
                      <a:pPr algn="ctr"/>
                      <a:r>
                        <a:rPr lang="en-US" sz="1100" b="1" dirty="0">
                          <a:solidFill>
                            <a:schemeClr val="tx1"/>
                          </a:solidFill>
                          <a:latin typeface="+mj-lt"/>
                        </a:rPr>
                        <a:t>2.41</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2.47</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3.01</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3.14</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1.31</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2.34</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algn="ctr"/>
                      <a:r>
                        <a:rPr lang="en-US" sz="1100" b="1" dirty="0">
                          <a:solidFill>
                            <a:schemeClr val="tx1"/>
                          </a:solidFill>
                          <a:latin typeface="+mj-lt"/>
                        </a:rPr>
                        <a:t> </a:t>
                      </a:r>
                    </a:p>
                  </a:txBody>
                  <a:tcPr marL="28575" marR="28575" marT="28575" marB="2857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7"/>
                  </a:ext>
                </a:extLst>
              </a:tr>
            </a:tbl>
          </a:graphicData>
        </a:graphic>
      </p:graphicFrame>
      <p:sp>
        <p:nvSpPr>
          <p:cNvPr id="8" name="Rectangle 7"/>
          <p:cNvSpPr/>
          <p:nvPr/>
        </p:nvSpPr>
        <p:spPr bwMode="auto">
          <a:xfrm>
            <a:off x="246888" y="4991238"/>
            <a:ext cx="4754855" cy="357789"/>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900" i="1" u="none" strike="noStrike" cap="none" normalizeH="0" baseline="0" dirty="0">
                <a:ln>
                  <a:noFill/>
                </a:ln>
                <a:effectLst/>
                <a:latin typeface="+mn-lt"/>
                <a:cs typeface="Calibri" pitchFamily="34" charset="0"/>
              </a:rPr>
              <a:t>Yields are Payden </a:t>
            </a:r>
            <a:r>
              <a:rPr lang="en-US" sz="900" i="1" dirty="0">
                <a:latin typeface="+mn-lt"/>
                <a:cs typeface="Calibri" pitchFamily="34" charset="0"/>
              </a:rPr>
              <a:t>estimates and </a:t>
            </a:r>
            <a:r>
              <a:rPr kumimoji="0" lang="en-US" sz="900" i="1" u="none" strike="noStrike" cap="none" normalizeH="0" baseline="0" dirty="0">
                <a:ln>
                  <a:noFill/>
                </a:ln>
                <a:effectLst/>
                <a:latin typeface="+mn-lt"/>
                <a:cs typeface="Calibri" pitchFamily="34" charset="0"/>
              </a:rPr>
              <a:t>should not be relied upon</a:t>
            </a:r>
            <a:r>
              <a:rPr kumimoji="0" lang="en-US" sz="900" i="1" u="none" strike="noStrike" cap="none" normalizeH="0" dirty="0">
                <a:ln>
                  <a:noFill/>
                </a:ln>
                <a:effectLst/>
                <a:latin typeface="+mn-lt"/>
                <a:cs typeface="Calibri" pitchFamily="34" charset="0"/>
              </a:rPr>
              <a:t> for investment decision making</a:t>
            </a:r>
            <a:endParaRPr kumimoji="0" lang="en-US" sz="900" i="1" u="none" strike="noStrike" cap="none" normalizeH="0" baseline="0" dirty="0">
              <a:ln>
                <a:noFill/>
              </a:ln>
              <a:effectLst/>
              <a:latin typeface="+mn-lt"/>
              <a:cs typeface="Calibri" pitchFamily="34" charset="0"/>
            </a:endParaRPr>
          </a:p>
        </p:txBody>
      </p:sp>
      <p:sp>
        <p:nvSpPr>
          <p:cNvPr id="7" name="TextBox 6">
            <a:extLst>
              <a:ext uri="{FF2B5EF4-FFF2-40B4-BE49-F238E27FC236}">
                <a16:creationId xmlns:a16="http://schemas.microsoft.com/office/drawing/2014/main" id="{B855A302-3E52-4998-8330-113E142928E7}"/>
              </a:ext>
            </a:extLst>
          </p:cNvPr>
          <p:cNvSpPr txBox="1"/>
          <p:nvPr/>
        </p:nvSpPr>
        <p:spPr>
          <a:xfrm>
            <a:off x="246888" y="649224"/>
            <a:ext cx="7973568" cy="307777"/>
          </a:xfrm>
          <a:prstGeom prst="rect">
            <a:avLst/>
          </a:prstGeom>
          <a:noFill/>
        </p:spPr>
        <p:txBody>
          <a:bodyPr vert="horz" wrap="square" lIns="0" tIns="45720" rIns="45720" bIns="45720" rtlCol="0" anchor="t">
            <a:spAutoFit/>
          </a:bodyPr>
          <a:lstStyle/>
          <a:p>
            <a:r>
              <a:rPr lang="en-US" sz="1400" b="1" dirty="0">
                <a:solidFill>
                  <a:schemeClr val="tx2"/>
                </a:solidFill>
                <a:latin typeface="+mj-lt"/>
              </a:rPr>
              <a:t>As of June 30, 2019</a:t>
            </a:r>
          </a:p>
        </p:txBody>
      </p:sp>
    </p:spTree>
    <p:extLst>
      <p:ext uri="{BB962C8B-B14F-4D97-AF65-F5344CB8AC3E}">
        <p14:creationId xmlns:p14="http://schemas.microsoft.com/office/powerpoint/2010/main" val="1765340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4"/>
          </p:nvPr>
        </p:nvSpPr>
        <p:spPr/>
        <p:txBody>
          <a:bodyPr/>
          <a:lstStyle/>
          <a:p>
            <a:fld id="{EAFB3C29-4469-4ECE-A8ED-D40B5AD31533}" type="slidenum">
              <a:rPr lang="en-US" smtClean="0"/>
              <a:pPr/>
              <a:t>36</a:t>
            </a:fld>
            <a:endParaRPr lang="en-US" dirty="0"/>
          </a:p>
        </p:txBody>
      </p:sp>
      <p:sp>
        <p:nvSpPr>
          <p:cNvPr id="2" name="Title 1"/>
          <p:cNvSpPr>
            <a:spLocks noGrp="1"/>
          </p:cNvSpPr>
          <p:nvPr>
            <p:ph type="title"/>
          </p:nvPr>
        </p:nvSpPr>
        <p:spPr/>
        <p:txBody>
          <a:bodyPr/>
          <a:lstStyle/>
          <a:p>
            <a:r>
              <a:rPr lang="en-US" dirty="0"/>
              <a:t>Why Should Investors Consider a Short Bond Specialist?</a:t>
            </a:r>
          </a:p>
        </p:txBody>
      </p:sp>
      <p:grpSp>
        <p:nvGrpSpPr>
          <p:cNvPr id="12" name="Group 11">
            <a:extLst>
              <a:ext uri="{FF2B5EF4-FFF2-40B4-BE49-F238E27FC236}">
                <a16:creationId xmlns:a16="http://schemas.microsoft.com/office/drawing/2014/main" id="{8A25AAF3-E6CF-4CAA-B793-BEDD4F032FE9}"/>
              </a:ext>
            </a:extLst>
          </p:cNvPr>
          <p:cNvGrpSpPr/>
          <p:nvPr/>
        </p:nvGrpSpPr>
        <p:grpSpPr>
          <a:xfrm>
            <a:off x="773724" y="1634314"/>
            <a:ext cx="7596553" cy="434368"/>
            <a:chOff x="773724" y="1634314"/>
            <a:chExt cx="7596553" cy="434368"/>
          </a:xfrm>
        </p:grpSpPr>
        <p:sp>
          <p:nvSpPr>
            <p:cNvPr id="3" name="Rectangle 2"/>
            <p:cNvSpPr/>
            <p:nvPr/>
          </p:nvSpPr>
          <p:spPr bwMode="auto">
            <a:xfrm>
              <a:off x="773724" y="1634314"/>
              <a:ext cx="2110154" cy="434368"/>
            </a:xfrm>
            <a:prstGeom prst="rect">
              <a:avLst/>
            </a:prstGeom>
            <a:solidFill>
              <a:schemeClr val="accent1">
                <a:lumMod val="75000"/>
              </a:schemeClr>
            </a:solidFill>
            <a:ln w="12700" cap="flat" cmpd="sng" algn="ctr">
              <a:solidFill>
                <a:srgbClr val="9FB6C7"/>
              </a:solidFill>
              <a:prstDash val="solid"/>
              <a:round/>
              <a:headEnd type="none" w="med" len="med"/>
              <a:tailEnd type="none" w="med" len="med"/>
            </a:ln>
            <a:effectLst/>
          </p:spPr>
          <p:txBody>
            <a:bodyPr vert="horz" wrap="square" lIns="42203" tIns="42203" rIns="42203" bIns="42203" numCol="1" rtlCol="0" anchor="ctr" anchorCtr="0" compatLnSpc="1">
              <a:prstTxWarp prst="textNoShape">
                <a:avLst/>
              </a:prstTxWarp>
              <a:noAutofit/>
            </a:bodyPr>
            <a:lstStyle/>
            <a:p>
              <a:r>
                <a:rPr lang="en-US" sz="1400" b="1" dirty="0">
                  <a:solidFill>
                    <a:schemeClr val="bg1"/>
                  </a:solidFill>
                  <a:latin typeface="+mj-lt"/>
                </a:rPr>
                <a:t>Front-end Yield Curve </a:t>
              </a:r>
              <a:r>
                <a:rPr lang="en-US" sz="1400" b="1" dirty="0" err="1">
                  <a:solidFill>
                    <a:schemeClr val="bg1"/>
                  </a:solidFill>
                  <a:latin typeface="+mj-lt"/>
                </a:rPr>
                <a:t>Technicals</a:t>
              </a:r>
              <a:endParaRPr lang="en-US" sz="1400" b="1" dirty="0">
                <a:solidFill>
                  <a:schemeClr val="bg1"/>
                </a:solidFill>
                <a:latin typeface="+mj-lt"/>
              </a:endParaRPr>
            </a:p>
          </p:txBody>
        </p:sp>
        <p:cxnSp>
          <p:nvCxnSpPr>
            <p:cNvPr id="4" name="Straight Connector 3"/>
            <p:cNvCxnSpPr/>
            <p:nvPr/>
          </p:nvCxnSpPr>
          <p:spPr bwMode="auto">
            <a:xfrm>
              <a:off x="2799471" y="1637442"/>
              <a:ext cx="5570806" cy="0"/>
            </a:xfrm>
            <a:prstGeom prst="line">
              <a:avLst/>
            </a:prstGeom>
            <a:solidFill>
              <a:schemeClr val="accent1"/>
            </a:solidFill>
            <a:ln w="12700" cap="flat" cmpd="sng" algn="ctr">
              <a:solidFill>
                <a:srgbClr val="9FB6C7"/>
              </a:solidFill>
              <a:prstDash val="solid"/>
              <a:round/>
              <a:headEnd type="none" w="med" len="med"/>
              <a:tailEnd type="none" w="med" len="med"/>
            </a:ln>
            <a:effectLst/>
          </p:spPr>
        </p:cxnSp>
        <p:sp>
          <p:nvSpPr>
            <p:cNvPr id="5" name="TextBox 4"/>
            <p:cNvSpPr txBox="1"/>
            <p:nvPr/>
          </p:nvSpPr>
          <p:spPr>
            <a:xfrm>
              <a:off x="2907323" y="1637443"/>
              <a:ext cx="5462954" cy="255691"/>
            </a:xfrm>
            <a:prstGeom prst="rect">
              <a:avLst/>
            </a:prstGeom>
            <a:noFill/>
          </p:spPr>
          <p:txBody>
            <a:bodyPr vert="horz" wrap="square" lIns="42203" tIns="42203" rIns="42203" bIns="42203" rtlCol="0" anchor="t">
              <a:noAutofit/>
            </a:bodyPr>
            <a:lstStyle/>
            <a:p>
              <a:pPr marL="293084" lvl="1" indent="-175851">
                <a:spcBef>
                  <a:spcPct val="25000"/>
                </a:spcBef>
                <a:buClr>
                  <a:srgbClr val="0C5184"/>
                </a:buClr>
                <a:buSzPct val="120000"/>
                <a:buFont typeface="Wingdings"/>
                <a:buChar char="§"/>
              </a:pPr>
              <a:r>
                <a:rPr lang="en-US" sz="1400" b="1" dirty="0">
                  <a:latin typeface="Times New Roman" pitchFamily="18" charset="0"/>
                </a:rPr>
                <a:t>Flexible use of yield curve opportunities</a:t>
              </a:r>
            </a:p>
            <a:p>
              <a:pPr marL="293084" lvl="1" indent="-175851">
                <a:spcBef>
                  <a:spcPct val="25000"/>
                </a:spcBef>
                <a:buClr>
                  <a:srgbClr val="0C5184"/>
                </a:buClr>
                <a:buSzPct val="120000"/>
                <a:buFont typeface="Wingdings"/>
                <a:buChar char="§"/>
              </a:pPr>
              <a:r>
                <a:rPr lang="en-US" sz="1400" b="1" dirty="0">
                  <a:latin typeface="Times New Roman" pitchFamily="18" charset="0"/>
                </a:rPr>
                <a:t>Pull-to-par characteristics of short maturity investments</a:t>
              </a:r>
            </a:p>
            <a:p>
              <a:pPr marL="293084" lvl="1" indent="-175851">
                <a:spcBef>
                  <a:spcPct val="25000"/>
                </a:spcBef>
                <a:buClr>
                  <a:srgbClr val="0C5184"/>
                </a:buClr>
                <a:buSzPct val="120000"/>
                <a:buFont typeface="Wingdings"/>
                <a:buChar char="§"/>
              </a:pPr>
              <a:r>
                <a:rPr lang="en-US" sz="1400" b="1" dirty="0">
                  <a:latin typeface="Times New Roman" pitchFamily="18" charset="0"/>
                </a:rPr>
                <a:t>Active management captures mispricing</a:t>
              </a:r>
            </a:p>
          </p:txBody>
        </p:sp>
      </p:grpSp>
      <p:grpSp>
        <p:nvGrpSpPr>
          <p:cNvPr id="22" name="Group 21">
            <a:extLst>
              <a:ext uri="{FF2B5EF4-FFF2-40B4-BE49-F238E27FC236}">
                <a16:creationId xmlns:a16="http://schemas.microsoft.com/office/drawing/2014/main" id="{856AC556-EBD4-4573-AF8A-77AB84F8F443}"/>
              </a:ext>
            </a:extLst>
          </p:cNvPr>
          <p:cNvGrpSpPr/>
          <p:nvPr/>
        </p:nvGrpSpPr>
        <p:grpSpPr>
          <a:xfrm>
            <a:off x="773723" y="3520819"/>
            <a:ext cx="7596554" cy="295422"/>
            <a:chOff x="773723" y="3458579"/>
            <a:chExt cx="7596554" cy="295422"/>
          </a:xfrm>
        </p:grpSpPr>
        <p:sp>
          <p:nvSpPr>
            <p:cNvPr id="6" name="Rectangle 5"/>
            <p:cNvSpPr/>
            <p:nvPr/>
          </p:nvSpPr>
          <p:spPr bwMode="auto">
            <a:xfrm>
              <a:off x="773723" y="3458579"/>
              <a:ext cx="2110154" cy="295422"/>
            </a:xfrm>
            <a:prstGeom prst="rect">
              <a:avLst/>
            </a:prstGeom>
            <a:solidFill>
              <a:schemeClr val="accent1">
                <a:lumMod val="75000"/>
              </a:schemeClr>
            </a:solidFill>
            <a:ln w="12700" cap="flat" cmpd="sng" algn="ctr">
              <a:solidFill>
                <a:srgbClr val="9FB6C7"/>
              </a:solidFill>
              <a:prstDash val="solid"/>
              <a:round/>
              <a:headEnd type="none" w="med" len="med"/>
              <a:tailEnd type="none" w="med" len="med"/>
            </a:ln>
            <a:effectLst/>
          </p:spPr>
          <p:txBody>
            <a:bodyPr vert="horz" wrap="none" lIns="42203" tIns="42203" rIns="42203" bIns="42203" numCol="1" rtlCol="0" anchor="ctr" anchorCtr="0" compatLnSpc="1">
              <a:prstTxWarp prst="textNoShape">
                <a:avLst/>
              </a:prstTxWarp>
            </a:bodyPr>
            <a:lstStyle/>
            <a:p>
              <a:r>
                <a:rPr lang="en-US" sz="1400" b="1" dirty="0">
                  <a:solidFill>
                    <a:schemeClr val="bg1"/>
                  </a:solidFill>
                  <a:latin typeface="+mj-lt"/>
                </a:rPr>
                <a:t>New Issue Marketplace</a:t>
              </a:r>
            </a:p>
          </p:txBody>
        </p:sp>
        <p:cxnSp>
          <p:nvCxnSpPr>
            <p:cNvPr id="7" name="Straight Connector 6"/>
            <p:cNvCxnSpPr/>
            <p:nvPr/>
          </p:nvCxnSpPr>
          <p:spPr bwMode="auto">
            <a:xfrm>
              <a:off x="2799471" y="3458579"/>
              <a:ext cx="5570806" cy="0"/>
            </a:xfrm>
            <a:prstGeom prst="line">
              <a:avLst/>
            </a:prstGeom>
            <a:solidFill>
              <a:schemeClr val="accent1"/>
            </a:solidFill>
            <a:ln w="12700" cap="flat" cmpd="sng" algn="ctr">
              <a:solidFill>
                <a:srgbClr val="9FB6C7"/>
              </a:solidFill>
              <a:prstDash val="solid"/>
              <a:round/>
              <a:headEnd type="none" w="med" len="med"/>
              <a:tailEnd type="none" w="med" len="med"/>
            </a:ln>
            <a:effectLst/>
          </p:spPr>
        </p:cxnSp>
        <p:sp>
          <p:nvSpPr>
            <p:cNvPr id="8" name="TextBox 7"/>
            <p:cNvSpPr txBox="1"/>
            <p:nvPr/>
          </p:nvSpPr>
          <p:spPr>
            <a:xfrm>
              <a:off x="2907323" y="3458581"/>
              <a:ext cx="5462954" cy="255691"/>
            </a:xfrm>
            <a:prstGeom prst="rect">
              <a:avLst/>
            </a:prstGeom>
            <a:noFill/>
          </p:spPr>
          <p:txBody>
            <a:bodyPr vert="horz" wrap="square" lIns="42203" tIns="42203" rIns="42203" bIns="42203" rtlCol="0" anchor="t">
              <a:noAutofit/>
            </a:bodyPr>
            <a:lstStyle/>
            <a:p>
              <a:pPr marL="293084" lvl="1" indent="-175851">
                <a:spcBef>
                  <a:spcPts val="554"/>
                </a:spcBef>
                <a:buClr>
                  <a:srgbClr val="0C5184"/>
                </a:buClr>
                <a:buSzPct val="120000"/>
                <a:buFont typeface="Wingdings"/>
                <a:buChar char="§"/>
              </a:pPr>
              <a:r>
                <a:rPr lang="en-US" sz="1400" b="1" dirty="0">
                  <a:latin typeface="Times New Roman" pitchFamily="18" charset="0"/>
                </a:rPr>
                <a:t>Consistent participation captures selling concession</a:t>
              </a:r>
            </a:p>
            <a:p>
              <a:pPr marL="293084" lvl="1" indent="-175851">
                <a:spcBef>
                  <a:spcPts val="554"/>
                </a:spcBef>
                <a:buClr>
                  <a:srgbClr val="0C5184"/>
                </a:buClr>
                <a:buSzPct val="120000"/>
                <a:buFont typeface="Wingdings"/>
                <a:buChar char="§"/>
              </a:pPr>
              <a:r>
                <a:rPr lang="en-US" sz="1400" b="1" dirty="0">
                  <a:latin typeface="Times New Roman" pitchFamily="18" charset="0"/>
                </a:rPr>
                <a:t>Opportunities for reverse-inquiry issuance</a:t>
              </a:r>
            </a:p>
          </p:txBody>
        </p:sp>
      </p:grpSp>
      <p:grpSp>
        <p:nvGrpSpPr>
          <p:cNvPr id="23" name="Group 22">
            <a:extLst>
              <a:ext uri="{FF2B5EF4-FFF2-40B4-BE49-F238E27FC236}">
                <a16:creationId xmlns:a16="http://schemas.microsoft.com/office/drawing/2014/main" id="{3AE50403-D95E-466E-B45A-21B02BE5C7A6}"/>
              </a:ext>
            </a:extLst>
          </p:cNvPr>
          <p:cNvGrpSpPr/>
          <p:nvPr/>
        </p:nvGrpSpPr>
        <p:grpSpPr>
          <a:xfrm>
            <a:off x="761022" y="4372121"/>
            <a:ext cx="7676942" cy="339570"/>
            <a:chOff x="773722" y="4312289"/>
            <a:chExt cx="7676942" cy="339570"/>
          </a:xfrm>
        </p:grpSpPr>
        <p:sp>
          <p:nvSpPr>
            <p:cNvPr id="9" name="Rectangle 8"/>
            <p:cNvSpPr/>
            <p:nvPr/>
          </p:nvSpPr>
          <p:spPr bwMode="auto">
            <a:xfrm>
              <a:off x="773722" y="4312289"/>
              <a:ext cx="2248877" cy="339570"/>
            </a:xfrm>
            <a:prstGeom prst="rect">
              <a:avLst/>
            </a:prstGeom>
            <a:solidFill>
              <a:schemeClr val="accent1">
                <a:lumMod val="75000"/>
              </a:schemeClr>
            </a:solidFill>
            <a:ln w="12700" cap="flat" cmpd="sng" algn="ctr">
              <a:solidFill>
                <a:srgbClr val="9FB6C7"/>
              </a:solidFill>
              <a:prstDash val="solid"/>
              <a:round/>
              <a:headEnd type="none" w="med" len="med"/>
              <a:tailEnd type="none" w="med" len="med"/>
            </a:ln>
            <a:effectLst/>
          </p:spPr>
          <p:txBody>
            <a:bodyPr vert="horz" wrap="none" lIns="42203" tIns="42203" rIns="42203" bIns="42203" numCol="1" rtlCol="0" anchor="ctr" anchorCtr="0" compatLnSpc="1">
              <a:prstTxWarp prst="textNoShape">
                <a:avLst/>
              </a:prstTxWarp>
            </a:bodyPr>
            <a:lstStyle/>
            <a:p>
              <a:r>
                <a:rPr lang="en-US" sz="1400" b="1" dirty="0">
                  <a:solidFill>
                    <a:schemeClr val="bg1"/>
                  </a:solidFill>
                  <a:latin typeface="+mj-lt"/>
                </a:rPr>
                <a:t>Segmented Investor Base</a:t>
              </a:r>
            </a:p>
          </p:txBody>
        </p:sp>
        <p:cxnSp>
          <p:nvCxnSpPr>
            <p:cNvPr id="10" name="Straight Connector 9"/>
            <p:cNvCxnSpPr/>
            <p:nvPr/>
          </p:nvCxnSpPr>
          <p:spPr bwMode="auto">
            <a:xfrm>
              <a:off x="2799471" y="4312290"/>
              <a:ext cx="5570806" cy="0"/>
            </a:xfrm>
            <a:prstGeom prst="line">
              <a:avLst/>
            </a:prstGeom>
            <a:solidFill>
              <a:schemeClr val="accent1"/>
            </a:solidFill>
            <a:ln w="12700" cap="flat" cmpd="sng" algn="ctr">
              <a:solidFill>
                <a:srgbClr val="9FB6C7"/>
              </a:solidFill>
              <a:prstDash val="solid"/>
              <a:round/>
              <a:headEnd type="none" w="med" len="med"/>
              <a:tailEnd type="none" w="med" len="med"/>
            </a:ln>
            <a:effectLst/>
          </p:spPr>
        </p:cxnSp>
        <p:sp>
          <p:nvSpPr>
            <p:cNvPr id="11" name="TextBox 10"/>
            <p:cNvSpPr txBox="1"/>
            <p:nvPr/>
          </p:nvSpPr>
          <p:spPr>
            <a:xfrm>
              <a:off x="2907323" y="4312292"/>
              <a:ext cx="5543341" cy="255691"/>
            </a:xfrm>
            <a:prstGeom prst="rect">
              <a:avLst/>
            </a:prstGeom>
            <a:noFill/>
          </p:spPr>
          <p:txBody>
            <a:bodyPr vert="horz" wrap="square" lIns="42203" tIns="42203" rIns="42203" bIns="42203" rtlCol="0" anchor="t">
              <a:noAutofit/>
            </a:bodyPr>
            <a:lstStyle/>
            <a:p>
              <a:pPr marL="293084" lvl="1" indent="-175851">
                <a:spcBef>
                  <a:spcPts val="554"/>
                </a:spcBef>
                <a:buClr>
                  <a:srgbClr val="0C5184"/>
                </a:buClr>
                <a:buSzPct val="120000"/>
                <a:buFont typeface="Wingdings"/>
                <a:buChar char="§"/>
              </a:pPr>
              <a:r>
                <a:rPr lang="en-US" sz="1400" b="1" dirty="0">
                  <a:latin typeface="Times New Roman" pitchFamily="18" charset="0"/>
                </a:rPr>
                <a:t>Money market funds and non-traditional investors have different motivations for what they buy</a:t>
              </a:r>
            </a:p>
            <a:p>
              <a:pPr marL="293084" lvl="1" indent="-175851">
                <a:spcBef>
                  <a:spcPts val="554"/>
                </a:spcBef>
                <a:buClr>
                  <a:srgbClr val="0C5184"/>
                </a:buClr>
                <a:buSzPct val="120000"/>
                <a:buFont typeface="Wingdings"/>
                <a:buChar char="§"/>
              </a:pPr>
              <a:r>
                <a:rPr lang="en-US" sz="1400" b="1" dirty="0">
                  <a:latin typeface="Times New Roman" pitchFamily="18" charset="0"/>
                </a:rPr>
                <a:t>You benefit from other investor’s restrictions  (i.e. buying securities just past other buyers limitations) </a:t>
              </a:r>
            </a:p>
          </p:txBody>
        </p:sp>
      </p:grpSp>
      <p:grpSp>
        <p:nvGrpSpPr>
          <p:cNvPr id="21" name="Group 20">
            <a:extLst>
              <a:ext uri="{FF2B5EF4-FFF2-40B4-BE49-F238E27FC236}">
                <a16:creationId xmlns:a16="http://schemas.microsoft.com/office/drawing/2014/main" id="{2E9D21B2-2A79-40C9-B46A-7A016653E105}"/>
              </a:ext>
            </a:extLst>
          </p:cNvPr>
          <p:cNvGrpSpPr/>
          <p:nvPr/>
        </p:nvGrpSpPr>
        <p:grpSpPr>
          <a:xfrm>
            <a:off x="773723" y="2555211"/>
            <a:ext cx="7704406" cy="307522"/>
            <a:chOff x="773723" y="2631075"/>
            <a:chExt cx="7704406" cy="307522"/>
          </a:xfrm>
        </p:grpSpPr>
        <p:sp>
          <p:nvSpPr>
            <p:cNvPr id="14" name="Rectangle 13"/>
            <p:cNvSpPr/>
            <p:nvPr/>
          </p:nvSpPr>
          <p:spPr bwMode="auto">
            <a:xfrm>
              <a:off x="773723" y="2643175"/>
              <a:ext cx="2110154" cy="295422"/>
            </a:xfrm>
            <a:prstGeom prst="rect">
              <a:avLst/>
            </a:prstGeom>
            <a:solidFill>
              <a:schemeClr val="accent1">
                <a:lumMod val="75000"/>
              </a:schemeClr>
            </a:solidFill>
            <a:ln w="12700" cap="flat" cmpd="sng" algn="ctr">
              <a:solidFill>
                <a:srgbClr val="9FB6C7"/>
              </a:solidFill>
              <a:prstDash val="solid"/>
              <a:round/>
              <a:headEnd type="none" w="med" len="med"/>
              <a:tailEnd type="none" w="med" len="med"/>
            </a:ln>
            <a:effectLst/>
          </p:spPr>
          <p:txBody>
            <a:bodyPr vert="horz" wrap="none" lIns="42203" tIns="42203" rIns="42203" bIns="42203" numCol="1" rtlCol="0" anchor="ctr" anchorCtr="0" compatLnSpc="1">
              <a:prstTxWarp prst="textNoShape">
                <a:avLst/>
              </a:prstTxWarp>
            </a:bodyPr>
            <a:lstStyle/>
            <a:p>
              <a:r>
                <a:rPr lang="en-US" sz="1400" b="1" dirty="0">
                  <a:solidFill>
                    <a:schemeClr val="bg1"/>
                  </a:solidFill>
                  <a:latin typeface="+mj-lt"/>
                </a:rPr>
                <a:t>Additional Security Types</a:t>
              </a:r>
            </a:p>
          </p:txBody>
        </p:sp>
        <p:cxnSp>
          <p:nvCxnSpPr>
            <p:cNvPr id="15" name="Straight Connector 14"/>
            <p:cNvCxnSpPr/>
            <p:nvPr/>
          </p:nvCxnSpPr>
          <p:spPr bwMode="auto">
            <a:xfrm>
              <a:off x="2859763" y="2643175"/>
              <a:ext cx="5570806" cy="0"/>
            </a:xfrm>
            <a:prstGeom prst="line">
              <a:avLst/>
            </a:prstGeom>
            <a:solidFill>
              <a:schemeClr val="accent1"/>
            </a:solidFill>
            <a:ln w="12700" cap="flat" cmpd="sng" algn="ctr">
              <a:solidFill>
                <a:srgbClr val="9FB6C7"/>
              </a:solidFill>
              <a:prstDash val="solid"/>
              <a:round/>
              <a:headEnd type="none" w="med" len="med"/>
              <a:tailEnd type="none" w="med" len="med"/>
            </a:ln>
            <a:effectLst/>
          </p:spPr>
        </p:cxnSp>
        <p:sp>
          <p:nvSpPr>
            <p:cNvPr id="16" name="TextBox 15"/>
            <p:cNvSpPr txBox="1"/>
            <p:nvPr/>
          </p:nvSpPr>
          <p:spPr>
            <a:xfrm>
              <a:off x="2907323" y="2631075"/>
              <a:ext cx="5570806" cy="255691"/>
            </a:xfrm>
            <a:prstGeom prst="rect">
              <a:avLst/>
            </a:prstGeom>
            <a:noFill/>
          </p:spPr>
          <p:txBody>
            <a:bodyPr vert="horz" wrap="square" lIns="42203" tIns="42203" rIns="42203" bIns="42203" rtlCol="0" anchor="t">
              <a:noAutofit/>
            </a:bodyPr>
            <a:lstStyle/>
            <a:p>
              <a:pPr marL="293084" lvl="1" indent="-175851">
                <a:spcBef>
                  <a:spcPts val="554"/>
                </a:spcBef>
                <a:buClr>
                  <a:srgbClr val="0C5184"/>
                </a:buClr>
                <a:buSzPct val="120000"/>
                <a:buFont typeface="Wingdings"/>
                <a:buChar char="§"/>
              </a:pPr>
              <a:r>
                <a:rPr lang="en-US" sz="1400" b="1" dirty="0">
                  <a:latin typeface="Times New Roman" pitchFamily="18" charset="0"/>
                </a:rPr>
                <a:t>Floating-rate securities used to manage interest rate duration</a:t>
              </a:r>
            </a:p>
            <a:p>
              <a:pPr marL="293084" lvl="1" indent="-175851">
                <a:spcBef>
                  <a:spcPts val="554"/>
                </a:spcBef>
                <a:buClr>
                  <a:srgbClr val="0C5184"/>
                </a:buClr>
                <a:buSzPct val="120000"/>
                <a:buFont typeface="Wingdings"/>
                <a:buChar char="§"/>
              </a:pPr>
              <a:r>
                <a:rPr lang="en-US" sz="1400" b="1" dirty="0">
                  <a:latin typeface="Times New Roman" pitchFamily="18" charset="0"/>
                </a:rPr>
                <a:t>Use of structured products like AAA-rated consumer ABS as a corporate bond diversifier </a:t>
              </a:r>
            </a:p>
          </p:txBody>
        </p:sp>
      </p:grpSp>
      <p:grpSp>
        <p:nvGrpSpPr>
          <p:cNvPr id="24" name="Group 23">
            <a:extLst>
              <a:ext uri="{FF2B5EF4-FFF2-40B4-BE49-F238E27FC236}">
                <a16:creationId xmlns:a16="http://schemas.microsoft.com/office/drawing/2014/main" id="{246B2CF9-035D-41C0-B57A-887C4C4E412A}"/>
              </a:ext>
            </a:extLst>
          </p:cNvPr>
          <p:cNvGrpSpPr/>
          <p:nvPr/>
        </p:nvGrpSpPr>
        <p:grpSpPr>
          <a:xfrm>
            <a:off x="773723" y="5495327"/>
            <a:ext cx="7596554" cy="295422"/>
            <a:chOff x="773723" y="5313576"/>
            <a:chExt cx="7596554" cy="295422"/>
          </a:xfrm>
        </p:grpSpPr>
        <p:sp>
          <p:nvSpPr>
            <p:cNvPr id="17" name="Rectangle 16"/>
            <p:cNvSpPr/>
            <p:nvPr/>
          </p:nvSpPr>
          <p:spPr bwMode="auto">
            <a:xfrm>
              <a:off x="773723" y="5313576"/>
              <a:ext cx="2110154" cy="295422"/>
            </a:xfrm>
            <a:prstGeom prst="rect">
              <a:avLst/>
            </a:prstGeom>
            <a:solidFill>
              <a:schemeClr val="accent1">
                <a:lumMod val="75000"/>
              </a:schemeClr>
            </a:solidFill>
            <a:ln w="12700" cap="flat" cmpd="sng" algn="ctr">
              <a:solidFill>
                <a:srgbClr val="9FB6C7"/>
              </a:solidFill>
              <a:prstDash val="solid"/>
              <a:round/>
              <a:headEnd type="none" w="med" len="med"/>
              <a:tailEnd type="none" w="med" len="med"/>
            </a:ln>
            <a:effectLst/>
          </p:spPr>
          <p:txBody>
            <a:bodyPr vert="horz" wrap="none" lIns="42203" tIns="42203" rIns="42203" bIns="42203" numCol="1" rtlCol="0" anchor="ctr" anchorCtr="0" compatLnSpc="1">
              <a:prstTxWarp prst="textNoShape">
                <a:avLst/>
              </a:prstTxWarp>
            </a:bodyPr>
            <a:lstStyle/>
            <a:p>
              <a:r>
                <a:rPr lang="en-US" sz="1400" b="1" dirty="0">
                  <a:solidFill>
                    <a:schemeClr val="bg1"/>
                  </a:solidFill>
                  <a:latin typeface="+mj-lt"/>
                </a:rPr>
                <a:t>Liquidity</a:t>
              </a:r>
            </a:p>
          </p:txBody>
        </p:sp>
        <p:cxnSp>
          <p:nvCxnSpPr>
            <p:cNvPr id="18" name="Straight Connector 17"/>
            <p:cNvCxnSpPr/>
            <p:nvPr/>
          </p:nvCxnSpPr>
          <p:spPr bwMode="auto">
            <a:xfrm>
              <a:off x="2799471" y="5313576"/>
              <a:ext cx="5570806" cy="0"/>
            </a:xfrm>
            <a:prstGeom prst="line">
              <a:avLst/>
            </a:prstGeom>
            <a:solidFill>
              <a:schemeClr val="accent1"/>
            </a:solidFill>
            <a:ln w="12700" cap="flat" cmpd="sng" algn="ctr">
              <a:solidFill>
                <a:srgbClr val="9FB6C7"/>
              </a:solidFill>
              <a:prstDash val="solid"/>
              <a:round/>
              <a:headEnd type="none" w="med" len="med"/>
              <a:tailEnd type="none" w="med" len="med"/>
            </a:ln>
            <a:effectLst/>
          </p:spPr>
        </p:cxnSp>
        <p:sp>
          <p:nvSpPr>
            <p:cNvPr id="19" name="TextBox 18"/>
            <p:cNvSpPr txBox="1"/>
            <p:nvPr/>
          </p:nvSpPr>
          <p:spPr>
            <a:xfrm>
              <a:off x="2907323" y="5313578"/>
              <a:ext cx="5462954" cy="255691"/>
            </a:xfrm>
            <a:prstGeom prst="rect">
              <a:avLst/>
            </a:prstGeom>
            <a:noFill/>
          </p:spPr>
          <p:txBody>
            <a:bodyPr vert="horz" wrap="square" lIns="42203" tIns="42203" rIns="42203" bIns="42203" rtlCol="0" anchor="t">
              <a:noAutofit/>
            </a:bodyPr>
            <a:lstStyle/>
            <a:p>
              <a:pPr marL="293084" lvl="1" indent="-175851">
                <a:spcBef>
                  <a:spcPts val="554"/>
                </a:spcBef>
                <a:buClr>
                  <a:srgbClr val="0C5184"/>
                </a:buClr>
                <a:buSzPct val="120000"/>
                <a:buFont typeface="Wingdings"/>
                <a:buChar char="§"/>
              </a:pPr>
              <a:r>
                <a:rPr lang="en-US" sz="1400" b="1" dirty="0">
                  <a:latin typeface="Times New Roman" pitchFamily="18" charset="0"/>
                </a:rPr>
                <a:t>Relative value analysis factors in liquidity:  less liquid ≡ more compensation</a:t>
              </a:r>
            </a:p>
            <a:p>
              <a:pPr marL="293084" lvl="1" indent="-175851">
                <a:spcBef>
                  <a:spcPts val="554"/>
                </a:spcBef>
                <a:buClr>
                  <a:srgbClr val="0C5184"/>
                </a:buClr>
                <a:buSzPct val="120000"/>
                <a:buFont typeface="Wingdings"/>
                <a:buChar char="§"/>
              </a:pPr>
              <a:r>
                <a:rPr lang="en-US" sz="1400" b="1" dirty="0">
                  <a:latin typeface="Times New Roman" pitchFamily="18" charset="0"/>
                </a:rPr>
                <a:t>Front-end specialization leads to better broker relationships</a:t>
              </a:r>
            </a:p>
          </p:txBody>
        </p:sp>
      </p:grpSp>
      <p:sp>
        <p:nvSpPr>
          <p:cNvPr id="20" name="TextBox 19"/>
          <p:cNvSpPr txBox="1"/>
          <p:nvPr/>
        </p:nvSpPr>
        <p:spPr>
          <a:xfrm>
            <a:off x="702534" y="662554"/>
            <a:ext cx="8533960" cy="516117"/>
          </a:xfrm>
          <a:prstGeom prst="rect">
            <a:avLst/>
          </a:prstGeom>
          <a:noFill/>
        </p:spPr>
        <p:txBody>
          <a:bodyPr vert="horz" wrap="square" lIns="0" tIns="42203" rIns="42203" bIns="42203" rtlCol="0" anchor="t">
            <a:spAutoFit/>
          </a:bodyPr>
          <a:lstStyle/>
          <a:p>
            <a:r>
              <a:rPr lang="en-US" sz="1400" b="1" dirty="0">
                <a:solidFill>
                  <a:schemeClr val="tx2"/>
                </a:solidFill>
                <a:latin typeface="Century Gothic" panose="020B0502020202020204" pitchFamily="34" charset="0"/>
              </a:rPr>
              <a:t>An active approach to cash management can enhance performance without compromising liquidity and stability</a:t>
            </a:r>
          </a:p>
        </p:txBody>
      </p:sp>
    </p:spTree>
    <p:extLst>
      <p:ext uri="{BB962C8B-B14F-4D97-AF65-F5344CB8AC3E}">
        <p14:creationId xmlns:p14="http://schemas.microsoft.com/office/powerpoint/2010/main" val="25581266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2"/>
          <p:cNvGraphicFramePr>
            <a:graphicFrameLocks noChangeAspect="1"/>
          </p:cNvGraphicFramePr>
          <p:nvPr>
            <p:extLst>
              <p:ext uri="{D42A27DB-BD31-4B8C-83A1-F6EECF244321}">
                <p14:modId xmlns:p14="http://schemas.microsoft.com/office/powerpoint/2010/main" val="1039947846"/>
              </p:ext>
            </p:extLst>
          </p:nvPr>
        </p:nvGraphicFramePr>
        <p:xfrm>
          <a:off x="250307" y="4574511"/>
          <a:ext cx="4429958" cy="2339346"/>
        </p:xfrm>
        <a:graphic>
          <a:graphicData uri="http://schemas.openxmlformats.org/drawingml/2006/chart">
            <c:chart xmlns:c="http://schemas.openxmlformats.org/drawingml/2006/chart" xmlns:r="http://schemas.openxmlformats.org/officeDocument/2006/relationships" r:id="rId3"/>
          </a:graphicData>
        </a:graphic>
      </p:graphicFrame>
      <p:sp>
        <p:nvSpPr>
          <p:cNvPr id="189449" name="Rectangle 11"/>
          <p:cNvSpPr>
            <a:spLocks noChangeArrowheads="1"/>
          </p:cNvSpPr>
          <p:nvPr/>
        </p:nvSpPr>
        <p:spPr bwMode="auto">
          <a:xfrm>
            <a:off x="194508" y="1141854"/>
            <a:ext cx="4235450" cy="1438855"/>
          </a:xfrm>
          <a:prstGeom prst="rect">
            <a:avLst/>
          </a:prstGeom>
          <a:noFill/>
          <a:ln w="12700">
            <a:noFill/>
            <a:miter lim="800000"/>
            <a:headEnd/>
            <a:tailEnd/>
          </a:ln>
        </p:spPr>
        <p:txBody>
          <a:bodyPr>
            <a:spAutoFit/>
          </a:bodyPr>
          <a:lstStyle/>
          <a:p>
            <a:pPr algn="just">
              <a:spcBef>
                <a:spcPct val="75000"/>
              </a:spcBef>
            </a:pPr>
            <a:r>
              <a:rPr lang="en-US" sz="1000" b="1" dirty="0">
                <a:solidFill>
                  <a:schemeClr val="tx2"/>
                </a:solidFill>
                <a:latin typeface="+mj-lt"/>
              </a:rPr>
              <a:t>Investment Objective:</a:t>
            </a:r>
            <a:r>
              <a:rPr lang="en-US" sz="1000" dirty="0">
                <a:solidFill>
                  <a:schemeClr val="tx2"/>
                </a:solidFill>
                <a:latin typeface="+mj-lt"/>
              </a:rPr>
              <a:t> </a:t>
            </a:r>
            <a:r>
              <a:rPr lang="en-US" sz="1000" dirty="0">
                <a:latin typeface="+mj-lt"/>
              </a:rPr>
              <a:t>This $1 NAV money market fund provides investors with liquidity, stable share price and as high a level of current income as is consistent with preservation of principal and liquidity.</a:t>
            </a:r>
          </a:p>
          <a:p>
            <a:pPr algn="just">
              <a:spcBef>
                <a:spcPct val="75000"/>
              </a:spcBef>
            </a:pPr>
            <a:r>
              <a:rPr lang="en-US" sz="1000" b="1" dirty="0">
                <a:solidFill>
                  <a:schemeClr val="tx2"/>
                </a:solidFill>
                <a:latin typeface="+mj-lt"/>
              </a:rPr>
              <a:t>Portfolio Characteristics:</a:t>
            </a:r>
            <a:r>
              <a:rPr lang="en-US" sz="1000" dirty="0">
                <a:solidFill>
                  <a:schemeClr val="tx2"/>
                </a:solidFill>
                <a:latin typeface="+mj-lt"/>
              </a:rPr>
              <a:t> </a:t>
            </a:r>
            <a:r>
              <a:rPr lang="en-US" sz="1000" dirty="0">
                <a:latin typeface="+mj-lt"/>
              </a:rPr>
              <a:t>Average fund maturity will not exceed 60 days. Investments are focused on US Government securities (US Treasuries, agencies and repurchase agreements) as well as short-term corporates and commercial paper.</a:t>
            </a:r>
          </a:p>
        </p:txBody>
      </p:sp>
      <p:sp>
        <p:nvSpPr>
          <p:cNvPr id="189450" name="TextBox 12"/>
          <p:cNvSpPr txBox="1">
            <a:spLocks noChangeArrowheads="1"/>
          </p:cNvSpPr>
          <p:nvPr/>
        </p:nvSpPr>
        <p:spPr bwMode="auto">
          <a:xfrm>
            <a:off x="270461" y="6118699"/>
            <a:ext cx="1485123" cy="553998"/>
          </a:xfrm>
          <a:prstGeom prst="rect">
            <a:avLst/>
          </a:prstGeom>
          <a:noFill/>
          <a:ln w="9525">
            <a:noFill/>
            <a:miter lim="800000"/>
            <a:headEnd/>
            <a:tailEnd/>
          </a:ln>
        </p:spPr>
        <p:txBody>
          <a:bodyPr wrap="square">
            <a:spAutoFit/>
          </a:bodyPr>
          <a:lstStyle/>
          <a:p>
            <a:r>
              <a:rPr lang="en-US" sz="1000" b="1" dirty="0">
                <a:solidFill>
                  <a:schemeClr val="tx2"/>
                </a:solidFill>
                <a:latin typeface="+mj-lt"/>
              </a:rPr>
              <a:t>38% Govt/Govt </a:t>
            </a:r>
            <a:r>
              <a:rPr lang="en-US" sz="1000" b="1" dirty="0" err="1">
                <a:solidFill>
                  <a:schemeClr val="tx2"/>
                </a:solidFill>
                <a:latin typeface="+mj-lt"/>
              </a:rPr>
              <a:t>Gntd</a:t>
            </a:r>
            <a:endParaRPr lang="en-US" sz="1000" b="1" dirty="0">
              <a:solidFill>
                <a:schemeClr val="tx2"/>
              </a:solidFill>
              <a:latin typeface="+mj-lt"/>
            </a:endParaRPr>
          </a:p>
          <a:p>
            <a:endParaRPr lang="en-US" sz="1000" b="1" dirty="0">
              <a:solidFill>
                <a:schemeClr val="tx2"/>
              </a:solidFill>
              <a:latin typeface="+mj-lt"/>
            </a:endParaRPr>
          </a:p>
          <a:p>
            <a:r>
              <a:rPr lang="en-US" sz="1000" b="1" dirty="0">
                <a:solidFill>
                  <a:schemeClr val="tx2"/>
                </a:solidFill>
                <a:latin typeface="+mj-lt"/>
              </a:rPr>
              <a:t>22% Floating Rate</a:t>
            </a:r>
          </a:p>
        </p:txBody>
      </p:sp>
      <p:graphicFrame>
        <p:nvGraphicFramePr>
          <p:cNvPr id="13" name="Object 11"/>
          <p:cNvGraphicFramePr>
            <a:graphicFrameLocks noChangeAspect="1"/>
          </p:cNvGraphicFramePr>
          <p:nvPr>
            <p:extLst>
              <p:ext uri="{D42A27DB-BD31-4B8C-83A1-F6EECF244321}">
                <p14:modId xmlns:p14="http://schemas.microsoft.com/office/powerpoint/2010/main" val="2308059832"/>
              </p:ext>
            </p:extLst>
          </p:nvPr>
        </p:nvGraphicFramePr>
        <p:xfrm>
          <a:off x="4680265" y="4691428"/>
          <a:ext cx="3866178" cy="2318451"/>
        </p:xfrm>
        <a:graphic>
          <a:graphicData uri="http://schemas.openxmlformats.org/drawingml/2006/chart">
            <c:chart xmlns:c="http://schemas.openxmlformats.org/drawingml/2006/chart" xmlns:r="http://schemas.openxmlformats.org/officeDocument/2006/relationships" r:id="rId4"/>
          </a:graphicData>
        </a:graphic>
      </p:graphicFrame>
      <p:sp>
        <p:nvSpPr>
          <p:cNvPr id="189455" name="Text Box 15"/>
          <p:cNvSpPr txBox="1">
            <a:spLocks noChangeArrowheads="1"/>
          </p:cNvSpPr>
          <p:nvPr/>
        </p:nvSpPr>
        <p:spPr bwMode="auto">
          <a:xfrm>
            <a:off x="1596960" y="919126"/>
            <a:ext cx="5988178" cy="276999"/>
          </a:xfrm>
          <a:prstGeom prst="rect">
            <a:avLst/>
          </a:prstGeom>
          <a:noFill/>
          <a:ln w="9525">
            <a:noFill/>
            <a:miter lim="800000"/>
            <a:headEnd/>
            <a:tailEnd/>
          </a:ln>
          <a:effectLst/>
        </p:spPr>
        <p:txBody>
          <a:bodyPr wrap="none" lIns="45720" rIns="45720">
            <a:spAutoFit/>
          </a:bodyPr>
          <a:lstStyle/>
          <a:p>
            <a:pPr algn="ctr"/>
            <a:r>
              <a:rPr lang="en-US" sz="1200" b="1" dirty="0">
                <a:solidFill>
                  <a:schemeClr val="tx2"/>
                </a:solidFill>
                <a:latin typeface="+mj-lt"/>
              </a:rPr>
              <a:t>Government Focused </a:t>
            </a:r>
            <a:r>
              <a:rPr lang="en-US" sz="1200" b="1" dirty="0">
                <a:solidFill>
                  <a:schemeClr val="tx2"/>
                </a:solidFill>
                <a:latin typeface="+mj-lt"/>
                <a:cs typeface="Arial" charset="0"/>
              </a:rPr>
              <a:t>- Daily Liquidity – Stable NAV - Fitch Rating and Oversight</a:t>
            </a:r>
          </a:p>
        </p:txBody>
      </p:sp>
      <p:sp>
        <p:nvSpPr>
          <p:cNvPr id="14" name="Rectangle 13"/>
          <p:cNvSpPr/>
          <p:nvPr/>
        </p:nvSpPr>
        <p:spPr bwMode="auto">
          <a:xfrm>
            <a:off x="348936" y="4344184"/>
            <a:ext cx="4114800" cy="333425"/>
          </a:xfrm>
          <a:prstGeom prst="rect">
            <a:avLst/>
          </a:prstGeom>
          <a:noFill/>
          <a:ln w="12700" cap="flat" cmpd="sng" algn="ctr">
            <a:noFill/>
            <a:prstDash val="solid"/>
            <a:round/>
            <a:headEnd type="none" w="med" len="med"/>
            <a:tailEnd type="none" w="med" len="med"/>
          </a:ln>
          <a:effectLst/>
        </p:spPr>
        <p:txBody>
          <a:bodyPr vert="horz" wrap="square" lIns="73660" tIns="73660" rIns="73660" bIns="73660" numCol="1" rtlCol="0" anchor="b"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200" b="1" strike="noStrike" cap="none" normalizeH="0" baseline="0" dirty="0">
                <a:ln>
                  <a:noFill/>
                </a:ln>
                <a:solidFill>
                  <a:schemeClr val="tx2"/>
                </a:solidFill>
                <a:effectLst/>
                <a:latin typeface="Century Gothic" panose="020B0502020202020204" pitchFamily="34" charset="0"/>
              </a:rPr>
              <a:t>Sector</a:t>
            </a:r>
            <a:r>
              <a:rPr kumimoji="0" lang="en-US" sz="1200" b="1" strike="noStrike" cap="none" normalizeH="0" dirty="0">
                <a:ln>
                  <a:noFill/>
                </a:ln>
                <a:solidFill>
                  <a:schemeClr val="tx2"/>
                </a:solidFill>
                <a:effectLst/>
                <a:latin typeface="Century Gothic" panose="020B0502020202020204" pitchFamily="34" charset="0"/>
              </a:rPr>
              <a:t> Allocation </a:t>
            </a:r>
            <a:r>
              <a:rPr kumimoji="0" lang="en-US" sz="1200" strike="noStrike" cap="none" normalizeH="0" dirty="0">
                <a:ln>
                  <a:noFill/>
                </a:ln>
                <a:solidFill>
                  <a:schemeClr val="tx2"/>
                </a:solidFill>
                <a:effectLst/>
                <a:latin typeface="Century Gothic" panose="020B0502020202020204" pitchFamily="34" charset="0"/>
              </a:rPr>
              <a:t>(% of Portfolio Assets)</a:t>
            </a:r>
            <a:endParaRPr kumimoji="0" lang="en-US" sz="1200" b="1" strike="noStrike" cap="none" normalizeH="0" baseline="0" dirty="0">
              <a:ln>
                <a:noFill/>
              </a:ln>
              <a:solidFill>
                <a:schemeClr val="tx2"/>
              </a:solidFill>
              <a:effectLst/>
              <a:latin typeface="Century Gothic" panose="020B0502020202020204" pitchFamily="34" charset="0"/>
            </a:endParaRPr>
          </a:p>
        </p:txBody>
      </p:sp>
      <p:cxnSp>
        <p:nvCxnSpPr>
          <p:cNvPr id="15" name="Straight Connector 14"/>
          <p:cNvCxnSpPr>
            <a:cxnSpLocks/>
          </p:cNvCxnSpPr>
          <p:nvPr/>
        </p:nvCxnSpPr>
        <p:spPr bwMode="auto">
          <a:xfrm>
            <a:off x="395279" y="4636040"/>
            <a:ext cx="3657600" cy="0"/>
          </a:xfrm>
          <a:prstGeom prst="line">
            <a:avLst/>
          </a:prstGeom>
          <a:solidFill>
            <a:schemeClr val="accent1"/>
          </a:solidFill>
          <a:ln w="12700" cap="flat" cmpd="sng" algn="ctr">
            <a:solidFill>
              <a:schemeClr val="tx2"/>
            </a:solidFill>
            <a:prstDash val="sysDot"/>
            <a:round/>
            <a:headEnd type="none" w="med" len="med"/>
            <a:tailEnd type="none" w="med" len="med"/>
          </a:ln>
          <a:effectLst/>
        </p:spPr>
      </p:cxnSp>
      <p:sp>
        <p:nvSpPr>
          <p:cNvPr id="16" name="Rectangle 15"/>
          <p:cNvSpPr/>
          <p:nvPr/>
        </p:nvSpPr>
        <p:spPr bwMode="auto">
          <a:xfrm>
            <a:off x="4819650" y="4344184"/>
            <a:ext cx="4114800" cy="333425"/>
          </a:xfrm>
          <a:prstGeom prst="rect">
            <a:avLst/>
          </a:prstGeom>
          <a:noFill/>
          <a:ln w="12700" cap="flat" cmpd="sng" algn="ctr">
            <a:noFill/>
            <a:prstDash val="solid"/>
            <a:round/>
            <a:headEnd type="none" w="med" len="med"/>
            <a:tailEnd type="none" w="med" len="med"/>
          </a:ln>
          <a:effectLst/>
        </p:spPr>
        <p:txBody>
          <a:bodyPr vert="horz" wrap="square" lIns="73660" tIns="73660" rIns="73660" bIns="73660" numCol="1" rtlCol="0" anchor="b"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lang="en-US" sz="1200" b="1" dirty="0">
                <a:solidFill>
                  <a:schemeClr val="tx2"/>
                </a:solidFill>
                <a:latin typeface="Century Gothic" panose="020B0502020202020204" pitchFamily="34" charset="0"/>
              </a:rPr>
              <a:t>Maturity Distribution </a:t>
            </a:r>
            <a:r>
              <a:rPr kumimoji="0" lang="en-US" sz="1200" strike="noStrike" cap="none" normalizeH="0" dirty="0">
                <a:ln>
                  <a:noFill/>
                </a:ln>
                <a:solidFill>
                  <a:schemeClr val="tx2"/>
                </a:solidFill>
                <a:effectLst/>
                <a:latin typeface="Century Gothic" panose="020B0502020202020204" pitchFamily="34" charset="0"/>
              </a:rPr>
              <a:t>(% of Portfolio Assets)</a:t>
            </a:r>
            <a:endParaRPr kumimoji="0" lang="en-US" sz="1200" b="1" strike="noStrike" cap="none" normalizeH="0" baseline="0" dirty="0">
              <a:ln>
                <a:noFill/>
              </a:ln>
              <a:solidFill>
                <a:schemeClr val="tx2"/>
              </a:solidFill>
              <a:effectLst/>
              <a:latin typeface="Century Gothic" panose="020B0502020202020204" pitchFamily="34" charset="0"/>
            </a:endParaRPr>
          </a:p>
        </p:txBody>
      </p:sp>
      <p:cxnSp>
        <p:nvCxnSpPr>
          <p:cNvPr id="17" name="Straight Connector 16"/>
          <p:cNvCxnSpPr>
            <a:cxnSpLocks/>
          </p:cNvCxnSpPr>
          <p:nvPr/>
        </p:nvCxnSpPr>
        <p:spPr bwMode="auto">
          <a:xfrm>
            <a:off x="4888843" y="4644422"/>
            <a:ext cx="3657600" cy="2286"/>
          </a:xfrm>
          <a:prstGeom prst="line">
            <a:avLst/>
          </a:prstGeom>
          <a:solidFill>
            <a:schemeClr val="accent1"/>
          </a:solidFill>
          <a:ln w="12700" cap="flat" cmpd="sng" algn="ctr">
            <a:solidFill>
              <a:schemeClr val="tx2"/>
            </a:solidFill>
            <a:prstDash val="sysDot"/>
            <a:round/>
            <a:headEnd type="none" w="med" len="med"/>
            <a:tailEnd type="none" w="med" len="med"/>
          </a:ln>
          <a:effectLst/>
        </p:spPr>
      </p:cxnSp>
      <p:sp>
        <p:nvSpPr>
          <p:cNvPr id="3" name="Rectangle 2"/>
          <p:cNvSpPr/>
          <p:nvPr/>
        </p:nvSpPr>
        <p:spPr>
          <a:xfrm>
            <a:off x="779997" y="4142648"/>
            <a:ext cx="1771639" cy="230832"/>
          </a:xfrm>
          <a:prstGeom prst="rect">
            <a:avLst/>
          </a:prstGeom>
        </p:spPr>
        <p:txBody>
          <a:bodyPr wrap="none">
            <a:spAutoFit/>
          </a:bodyPr>
          <a:lstStyle/>
          <a:p>
            <a:r>
              <a:rPr lang="en-US" sz="900" i="1" dirty="0">
                <a:latin typeface="Times New Roman"/>
              </a:rPr>
              <a:t>Periods over one year annualized.</a:t>
            </a:r>
          </a:p>
        </p:txBody>
      </p:sp>
      <p:graphicFrame>
        <p:nvGraphicFramePr>
          <p:cNvPr id="26" name="Table 25">
            <a:extLst>
              <a:ext uri="{FF2B5EF4-FFF2-40B4-BE49-F238E27FC236}">
                <a16:creationId xmlns:a16="http://schemas.microsoft.com/office/drawing/2014/main" id="{65741F11-E56C-4BCD-A65A-5AC6D396FB7A}"/>
              </a:ext>
            </a:extLst>
          </p:cNvPr>
          <p:cNvGraphicFramePr>
            <a:graphicFrameLocks noGrp="1"/>
          </p:cNvGraphicFramePr>
          <p:nvPr>
            <p:extLst>
              <p:ext uri="{D42A27DB-BD31-4B8C-83A1-F6EECF244321}">
                <p14:modId xmlns:p14="http://schemas.microsoft.com/office/powerpoint/2010/main" val="122022406"/>
              </p:ext>
            </p:extLst>
          </p:nvPr>
        </p:nvGraphicFramePr>
        <p:xfrm>
          <a:off x="4680265" y="1174744"/>
          <a:ext cx="3476248" cy="1411199"/>
        </p:xfrm>
        <a:graphic>
          <a:graphicData uri="http://schemas.openxmlformats.org/drawingml/2006/table">
            <a:tbl>
              <a:tblPr firstRow="1" firstCol="1" bandRow="1">
                <a:tableStyleId>{5C22544A-7EE6-4342-B048-85BDC9FD1C3A}</a:tableStyleId>
              </a:tblPr>
              <a:tblGrid>
                <a:gridCol w="1921337">
                  <a:extLst>
                    <a:ext uri="{9D8B030D-6E8A-4147-A177-3AD203B41FA5}">
                      <a16:colId xmlns:a16="http://schemas.microsoft.com/office/drawing/2014/main" val="426540747"/>
                    </a:ext>
                  </a:extLst>
                </a:gridCol>
                <a:gridCol w="1554911">
                  <a:extLst>
                    <a:ext uri="{9D8B030D-6E8A-4147-A177-3AD203B41FA5}">
                      <a16:colId xmlns:a16="http://schemas.microsoft.com/office/drawing/2014/main" val="1781051265"/>
                    </a:ext>
                  </a:extLst>
                </a:gridCol>
              </a:tblGrid>
              <a:tr h="304873">
                <a:tc>
                  <a:txBody>
                    <a:bodyPr/>
                    <a:lstStyle/>
                    <a:p>
                      <a:r>
                        <a:rPr lang="en-US" sz="1000" dirty="0">
                          <a:solidFill>
                            <a:schemeClr val="bg1"/>
                          </a:solidFill>
                          <a:latin typeface="+mj-lt"/>
                        </a:rPr>
                        <a:t>Portfolio Characteristics</a:t>
                      </a:r>
                    </a:p>
                  </a:txBody>
                  <a:tcPr anchor="ct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2"/>
                    </a:solidFill>
                  </a:tcPr>
                </a:tc>
                <a:tc>
                  <a:txBody>
                    <a:bodyPr/>
                    <a:lstStyle/>
                    <a:p>
                      <a:pPr algn="ctr"/>
                      <a:endParaRPr lang="en-US" sz="1000" b="1" kern="1200" dirty="0">
                        <a:solidFill>
                          <a:schemeClr val="lt1"/>
                        </a:solidFill>
                        <a:latin typeface="+mj-lt"/>
                        <a:ea typeface="+mn-ea"/>
                        <a:cs typeface="+mn-cs"/>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3136126411"/>
                  </a:ext>
                </a:extLst>
              </a:tr>
              <a:tr h="304873">
                <a:tc>
                  <a:txBody>
                    <a:bodyPr/>
                    <a:lstStyle/>
                    <a:p>
                      <a:pPr algn="l"/>
                      <a:r>
                        <a:rPr lang="en-US" sz="1000" dirty="0">
                          <a:solidFill>
                            <a:schemeClr val="bg1"/>
                          </a:solidFill>
                          <a:latin typeface="+mj-lt"/>
                        </a:rPr>
                        <a:t>Portfolio Market Value</a:t>
                      </a:r>
                    </a:p>
                  </a:txBody>
                  <a:tcPr anchor="ctr">
                    <a:lnT w="12700" cap="flat" cmpd="sng" algn="ctr">
                      <a:solidFill>
                        <a:schemeClr val="bg1"/>
                      </a:solidFill>
                      <a:prstDash val="solid"/>
                      <a:round/>
                      <a:headEnd type="none" w="med" len="med"/>
                      <a:tailEnd type="none" w="med" len="med"/>
                    </a:lnT>
                  </a:tcPr>
                </a:tc>
                <a:tc>
                  <a:txBody>
                    <a:bodyPr/>
                    <a:lstStyle/>
                    <a:p>
                      <a:pPr algn="ctr" fontAlgn="b"/>
                      <a:r>
                        <a:rPr lang="en-US" sz="1000" b="0" i="0" u="none" strike="noStrike" dirty="0">
                          <a:solidFill>
                            <a:srgbClr val="000000"/>
                          </a:solidFill>
                          <a:effectLst/>
                          <a:latin typeface="+mj-lt"/>
                        </a:rPr>
                        <a:t>$763.8 million</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40226604"/>
                  </a:ext>
                </a:extLst>
              </a:tr>
              <a:tr h="248290">
                <a:tc>
                  <a:txBody>
                    <a:bodyPr/>
                    <a:lstStyle/>
                    <a:p>
                      <a:pPr algn="l"/>
                      <a:r>
                        <a:rPr lang="en-US" sz="1000" dirty="0">
                          <a:solidFill>
                            <a:schemeClr val="bg1"/>
                          </a:solidFill>
                          <a:latin typeface="+mj-lt"/>
                        </a:rPr>
                        <a:t>Fitch Rating</a:t>
                      </a:r>
                    </a:p>
                  </a:txBody>
                  <a:tcPr anchor="ctr"/>
                </a:tc>
                <a:tc>
                  <a:txBody>
                    <a:bodyPr/>
                    <a:lstStyle/>
                    <a:p>
                      <a:pPr algn="ctr" fontAlgn="b"/>
                      <a:r>
                        <a:rPr lang="en-US" sz="1000" b="0" i="0" u="none" strike="noStrike" dirty="0">
                          <a:solidFill>
                            <a:srgbClr val="000000"/>
                          </a:solidFill>
                          <a:effectLst/>
                          <a:latin typeface="+mj-lt"/>
                        </a:rPr>
                        <a:t>AAA </a:t>
                      </a:r>
                      <a:r>
                        <a:rPr lang="en-US" sz="1000" b="0" i="0" u="none" strike="noStrike" dirty="0" err="1">
                          <a:solidFill>
                            <a:srgbClr val="000000"/>
                          </a:solidFill>
                          <a:effectLst/>
                          <a:latin typeface="+mj-lt"/>
                        </a:rPr>
                        <a:t>mmf</a:t>
                      </a:r>
                      <a:endParaRPr lang="en-US" sz="1000" b="0" i="0" u="none" strike="noStrike" dirty="0">
                        <a:solidFill>
                          <a:srgbClr val="000000"/>
                        </a:solidFill>
                        <a:effectLst/>
                        <a:latin typeface="+mj-lt"/>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97842870"/>
                  </a:ext>
                </a:extLst>
              </a:tr>
              <a:tr h="248290">
                <a:tc>
                  <a:txBody>
                    <a:bodyPr/>
                    <a:lstStyle/>
                    <a:p>
                      <a:pPr algn="l"/>
                      <a:r>
                        <a:rPr lang="en-US" sz="1000" dirty="0">
                          <a:solidFill>
                            <a:schemeClr val="bg1"/>
                          </a:solidFill>
                          <a:latin typeface="+mj-lt"/>
                        </a:rPr>
                        <a:t>Days to Maturity</a:t>
                      </a:r>
                    </a:p>
                  </a:txBody>
                  <a:tcPr anchor="ctr"/>
                </a:tc>
                <a:tc>
                  <a:txBody>
                    <a:bodyPr/>
                    <a:lstStyle/>
                    <a:p>
                      <a:pPr algn="ctr" fontAlgn="b"/>
                      <a:r>
                        <a:rPr lang="en-US" sz="1000" b="0" i="0" u="none" strike="noStrike" dirty="0">
                          <a:solidFill>
                            <a:srgbClr val="000000"/>
                          </a:solidFill>
                          <a:effectLst/>
                          <a:latin typeface="+mj-lt"/>
                        </a:rPr>
                        <a:t>28 days</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72465289"/>
                  </a:ext>
                </a:extLst>
              </a:tr>
              <a:tr h="304873">
                <a:tc>
                  <a:txBody>
                    <a:bodyPr/>
                    <a:lstStyle/>
                    <a:p>
                      <a:pPr algn="l"/>
                      <a:r>
                        <a:rPr lang="en-US" sz="1000" dirty="0">
                          <a:solidFill>
                            <a:schemeClr val="bg1"/>
                          </a:solidFill>
                          <a:latin typeface="+mj-lt"/>
                        </a:rPr>
                        <a:t>SEC 7 Day Yield (net)</a:t>
                      </a:r>
                    </a:p>
                  </a:txBody>
                  <a:tcPr anchor="ctr"/>
                </a:tc>
                <a:tc>
                  <a:txBody>
                    <a:bodyPr/>
                    <a:lstStyle/>
                    <a:p>
                      <a:pPr algn="ctr" fontAlgn="b"/>
                      <a:r>
                        <a:rPr lang="en-US" sz="1000" b="0" i="0" u="none" strike="noStrike" dirty="0">
                          <a:solidFill>
                            <a:srgbClr val="000000"/>
                          </a:solidFill>
                          <a:effectLst/>
                          <a:latin typeface="+mj-lt"/>
                        </a:rPr>
                        <a:t>2.43%</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614695651"/>
                  </a:ext>
                </a:extLst>
              </a:tr>
            </a:tbl>
          </a:graphicData>
        </a:graphic>
      </p:graphicFrame>
      <p:sp>
        <p:nvSpPr>
          <p:cNvPr id="28" name="TextBox 27">
            <a:extLst>
              <a:ext uri="{FF2B5EF4-FFF2-40B4-BE49-F238E27FC236}">
                <a16:creationId xmlns:a16="http://schemas.microsoft.com/office/drawing/2014/main" id="{513077A4-F6F1-423C-9F44-ACAF7EFF059F}"/>
              </a:ext>
            </a:extLst>
          </p:cNvPr>
          <p:cNvSpPr txBox="1"/>
          <p:nvPr/>
        </p:nvSpPr>
        <p:spPr>
          <a:xfrm>
            <a:off x="1140347" y="2911704"/>
            <a:ext cx="7079836" cy="507831"/>
          </a:xfrm>
          <a:prstGeom prst="rect">
            <a:avLst/>
          </a:prstGeom>
          <a:noFill/>
        </p:spPr>
        <p:txBody>
          <a:bodyPr vert="horz" wrap="square" lIns="45720" tIns="45720" rIns="45720" bIns="0" rtlCol="0" anchor="b">
            <a:spAutoFit/>
          </a:bodyPr>
          <a:lstStyle/>
          <a:p>
            <a:pPr marL="0" marR="0" lvl="0" indent="0" defTabSz="914400" eaLnBrk="1" fontAlgn="auto" latinLnBrk="0" hangingPunct="1">
              <a:lnSpc>
                <a:spcPct val="100000"/>
              </a:lnSpc>
              <a:spcBef>
                <a:spcPts val="0"/>
              </a:spcBef>
              <a:spcAft>
                <a:spcPts val="0"/>
              </a:spcAft>
              <a:buClrTx/>
              <a:buSzTx/>
              <a:buNone/>
              <a:tabLst>
                <a:tab pos="1606550" algn="ctr"/>
                <a:tab pos="2227263" algn="ctr"/>
                <a:tab pos="2978150" algn="ctr"/>
                <a:tab pos="3775075" algn="ctr"/>
                <a:tab pos="4518025" algn="ctr"/>
                <a:tab pos="5368925" algn="ctr"/>
                <a:tab pos="6061075" algn="ctr"/>
              </a:tabLst>
              <a:defRPr/>
            </a:pPr>
            <a:r>
              <a:rPr lang="en-US" sz="1000" b="1" dirty="0">
                <a:solidFill>
                  <a:schemeClr val="tx2"/>
                </a:solidFill>
                <a:latin typeface="Century Gothic" panose="020B0502020202020204" pitchFamily="34" charset="0"/>
              </a:rPr>
              <a:t>	     	  </a:t>
            </a:r>
            <a:r>
              <a:rPr lang="en-US" sz="1000" b="1" dirty="0">
                <a:solidFill>
                  <a:schemeClr val="tx2"/>
                </a:solidFill>
                <a:latin typeface="+mj-lt"/>
                <a:cs typeface="Arial" panose="020B0604020202020204" pitchFamily="34" charset="0"/>
              </a:rPr>
              <a:t>	     	 			           Since			     YTD	</a:t>
            </a:r>
            <a:r>
              <a:rPr lang="en-US" sz="1000" b="1" dirty="0">
                <a:solidFill>
                  <a:schemeClr val="tx2"/>
                </a:solidFill>
                <a:cs typeface="Arial" panose="020B0604020202020204" pitchFamily="34" charset="0"/>
              </a:rPr>
              <a:t> Trailing </a:t>
            </a:r>
            <a:r>
              <a:rPr lang="en-US" sz="1000" b="1" dirty="0">
                <a:solidFill>
                  <a:schemeClr val="tx2"/>
                </a:solidFill>
                <a:latin typeface="+mj-lt"/>
                <a:cs typeface="Arial" panose="020B0604020202020204" pitchFamily="34" charset="0"/>
              </a:rPr>
              <a:t>	</a:t>
            </a:r>
            <a:r>
              <a:rPr lang="en-US" sz="1000" b="1" dirty="0">
                <a:solidFill>
                  <a:schemeClr val="tx2"/>
                </a:solidFill>
                <a:cs typeface="Arial" panose="020B0604020202020204" pitchFamily="34" charset="0"/>
              </a:rPr>
              <a:t>Trailing </a:t>
            </a:r>
            <a:r>
              <a:rPr lang="en-US" sz="1000" b="1" dirty="0">
                <a:solidFill>
                  <a:schemeClr val="tx2"/>
                </a:solidFill>
                <a:latin typeface="+mj-lt"/>
                <a:cs typeface="Arial" panose="020B0604020202020204" pitchFamily="34" charset="0"/>
              </a:rPr>
              <a:t>	Trailing	         Inception</a:t>
            </a:r>
          </a:p>
          <a:p>
            <a:pPr marL="0" marR="0" lvl="0" indent="0" defTabSz="914400" eaLnBrk="1" fontAlgn="auto" latinLnBrk="0" hangingPunct="1">
              <a:lnSpc>
                <a:spcPct val="100000"/>
              </a:lnSpc>
              <a:spcBef>
                <a:spcPts val="0"/>
              </a:spcBef>
              <a:spcAft>
                <a:spcPts val="0"/>
              </a:spcAft>
              <a:buClrTx/>
              <a:buSzTx/>
              <a:buNone/>
              <a:tabLst>
                <a:tab pos="1606550" algn="ctr"/>
                <a:tab pos="2227263" algn="ctr"/>
                <a:tab pos="2978150" algn="ctr"/>
                <a:tab pos="3775075" algn="ctr"/>
                <a:tab pos="4518025" algn="ctr"/>
                <a:tab pos="5368925" algn="ctr"/>
                <a:tab pos="6061075" algn="ctr"/>
              </a:tabLst>
              <a:defRPr/>
            </a:pPr>
            <a:r>
              <a:rPr lang="en-US" sz="1000" b="1" dirty="0">
                <a:solidFill>
                  <a:schemeClr val="tx2"/>
                </a:solidFill>
                <a:latin typeface="+mj-lt"/>
                <a:cs typeface="Arial" panose="020B0604020202020204" pitchFamily="34" charset="0"/>
              </a:rPr>
              <a:t>			     2019	1 Year	3 Years	5 Years	         (1/13/09</a:t>
            </a:r>
            <a:r>
              <a:rPr lang="en-US" sz="1000" dirty="0">
                <a:solidFill>
                  <a:schemeClr val="tx2"/>
                </a:solidFill>
                <a:latin typeface="+mj-lt"/>
                <a:cs typeface="Arial" panose="020B0604020202020204" pitchFamily="34" charset="0"/>
              </a:rPr>
              <a:t>)</a:t>
            </a:r>
          </a:p>
        </p:txBody>
      </p:sp>
      <p:sp>
        <p:nvSpPr>
          <p:cNvPr id="29" name="TextBox 28">
            <a:extLst>
              <a:ext uri="{FF2B5EF4-FFF2-40B4-BE49-F238E27FC236}">
                <a16:creationId xmlns:a16="http://schemas.microsoft.com/office/drawing/2014/main" id="{37D10BCF-2F25-4007-AF93-47EDDA2E717E}"/>
              </a:ext>
            </a:extLst>
          </p:cNvPr>
          <p:cNvSpPr txBox="1"/>
          <p:nvPr/>
        </p:nvSpPr>
        <p:spPr>
          <a:xfrm>
            <a:off x="721216" y="3426651"/>
            <a:ext cx="7282437" cy="754053"/>
          </a:xfrm>
          <a:prstGeom prst="rect">
            <a:avLst/>
          </a:prstGeom>
          <a:noFill/>
        </p:spPr>
        <p:txBody>
          <a:bodyPr vert="horz" wrap="square" lIns="45720" tIns="45720" rIns="45720" bIns="45720" rtlCol="0" anchor="t">
            <a:spAutoFit/>
          </a:bodyPr>
          <a:lstStyle/>
          <a:p>
            <a:pPr marL="0" marR="0" lvl="0" indent="0" defTabSz="887413" eaLnBrk="1" fontAlgn="auto" latinLnBrk="0" hangingPunct="1">
              <a:lnSpc>
                <a:spcPct val="100000"/>
              </a:lnSpc>
              <a:spcBef>
                <a:spcPts val="0"/>
              </a:spcBef>
              <a:spcAft>
                <a:spcPts val="600"/>
              </a:spcAft>
              <a:buClrTx/>
              <a:buSzTx/>
              <a:buNone/>
              <a:tabLst>
                <a:tab pos="1946275" algn="dec"/>
                <a:tab pos="2566988" algn="dec"/>
                <a:tab pos="3435350" algn="dec"/>
                <a:tab pos="4114800" algn="dec"/>
                <a:tab pos="4854575" algn="dec"/>
                <a:tab pos="5721350" algn="dec"/>
              </a:tabLst>
              <a:defRPr/>
            </a:pPr>
            <a:r>
              <a:rPr lang="en-US" b="1" dirty="0">
                <a:latin typeface="+mj-lt"/>
                <a:cs typeface="Arial" panose="020B0604020202020204" pitchFamily="34" charset="0"/>
              </a:rPr>
              <a:t>    </a:t>
            </a:r>
            <a:r>
              <a:rPr lang="en-US" dirty="0">
                <a:latin typeface="+mn-lt"/>
                <a:cs typeface="Arial" panose="020B0604020202020204" pitchFamily="34" charset="0"/>
              </a:rPr>
              <a:t>Day to Day Total Return (gross)		1.32%	2.51%	1.63%	1.10%              0.67%    </a:t>
            </a:r>
          </a:p>
          <a:p>
            <a:pPr defTabSz="887413" fontAlgn="auto">
              <a:spcBef>
                <a:spcPts val="0"/>
              </a:spcBef>
              <a:spcAft>
                <a:spcPts val="600"/>
              </a:spcAft>
              <a:tabLst>
                <a:tab pos="1946275" algn="dec"/>
                <a:tab pos="2566988" algn="dec"/>
                <a:tab pos="3435350" algn="dec"/>
                <a:tab pos="4114800" algn="dec"/>
                <a:tab pos="4854575" algn="dec"/>
                <a:tab pos="5721350" algn="dec"/>
              </a:tabLst>
            </a:pPr>
            <a:r>
              <a:rPr lang="en-US" dirty="0">
                <a:latin typeface="+mn-lt"/>
                <a:cs typeface="Arial" panose="020B0604020202020204" pitchFamily="34" charset="0"/>
              </a:rPr>
              <a:t>     Day to Day Total Return (net)			1.26%	2.39%	1.53%	  0.99%              0.56%</a:t>
            </a:r>
          </a:p>
          <a:p>
            <a:pPr defTabSz="887413" fontAlgn="auto">
              <a:spcBef>
                <a:spcPts val="0"/>
              </a:spcBef>
              <a:spcAft>
                <a:spcPts val="600"/>
              </a:spcAft>
              <a:tabLst>
                <a:tab pos="1946275" algn="dec"/>
                <a:tab pos="2566988" algn="dec"/>
                <a:tab pos="3435350" algn="dec"/>
                <a:tab pos="4114800" algn="dec"/>
                <a:tab pos="4854575" algn="dec"/>
                <a:tab pos="5721350" algn="dec"/>
              </a:tabLst>
            </a:pPr>
            <a:r>
              <a:rPr lang="en-US" i="1" dirty="0">
                <a:latin typeface="+mn-lt"/>
                <a:cs typeface="Arial" panose="020B0604020202020204" pitchFamily="34" charset="0"/>
              </a:rPr>
              <a:t>     </a:t>
            </a:r>
            <a:r>
              <a:rPr lang="en-US" i="1" dirty="0">
                <a:solidFill>
                  <a:prstClr val="black"/>
                </a:solidFill>
                <a:latin typeface="+mn-lt"/>
              </a:rPr>
              <a:t>ICE </a:t>
            </a:r>
            <a:r>
              <a:rPr lang="en-US" i="1" dirty="0" err="1">
                <a:solidFill>
                  <a:prstClr val="black"/>
                </a:solidFill>
                <a:latin typeface="+mn-lt"/>
              </a:rPr>
              <a:t>BofAML</a:t>
            </a:r>
            <a:r>
              <a:rPr lang="en-US" i="1" dirty="0">
                <a:solidFill>
                  <a:prstClr val="black"/>
                </a:solidFill>
                <a:latin typeface="+mn-lt"/>
              </a:rPr>
              <a:t> 3 Month Treasury Bill </a:t>
            </a:r>
            <a:r>
              <a:rPr lang="en-US" i="1" dirty="0">
                <a:solidFill>
                  <a:schemeClr val="tx1">
                    <a:lumMod val="95000"/>
                    <a:lumOff val="5000"/>
                  </a:schemeClr>
                </a:solidFill>
                <a:latin typeface="+mn-lt"/>
                <a:cs typeface="Arial" panose="020B0604020202020204" pitchFamily="34" charset="0"/>
              </a:rPr>
              <a:t>	        	1.24%	2.31%	1.38%	0.87%              0.47%</a:t>
            </a:r>
            <a:endParaRPr lang="en-US" dirty="0">
              <a:solidFill>
                <a:schemeClr val="tx1">
                  <a:lumMod val="95000"/>
                  <a:lumOff val="5000"/>
                </a:schemeClr>
              </a:solidFill>
              <a:latin typeface="+mn-lt"/>
              <a:cs typeface="Arial" panose="020B0604020202020204" pitchFamily="34" charset="0"/>
            </a:endParaRPr>
          </a:p>
        </p:txBody>
      </p:sp>
      <p:cxnSp>
        <p:nvCxnSpPr>
          <p:cNvPr id="34" name="Straight Connector 33">
            <a:extLst>
              <a:ext uri="{FF2B5EF4-FFF2-40B4-BE49-F238E27FC236}">
                <a16:creationId xmlns:a16="http://schemas.microsoft.com/office/drawing/2014/main" id="{A972DF0E-5253-4CE6-9509-E39805F559CB}"/>
              </a:ext>
            </a:extLst>
          </p:cNvPr>
          <p:cNvCxnSpPr>
            <a:cxnSpLocks/>
          </p:cNvCxnSpPr>
          <p:nvPr/>
        </p:nvCxnSpPr>
        <p:spPr bwMode="auto">
          <a:xfrm>
            <a:off x="841627" y="3431911"/>
            <a:ext cx="7225679" cy="11958"/>
          </a:xfrm>
          <a:prstGeom prst="line">
            <a:avLst/>
          </a:prstGeom>
          <a:solidFill>
            <a:schemeClr val="accent1"/>
          </a:solidFill>
          <a:ln w="0" cap="flat" cmpd="sng" algn="ctr">
            <a:solidFill>
              <a:schemeClr val="accent1">
                <a:lumMod val="75000"/>
                <a:alpha val="95000"/>
              </a:schemeClr>
            </a:solidFill>
            <a:prstDash val="sysDash"/>
            <a:round/>
            <a:headEnd type="none" w="med" len="med"/>
            <a:tailEnd type="none" w="med" len="med"/>
          </a:ln>
          <a:effectLst/>
        </p:spPr>
      </p:cxnSp>
      <p:sp>
        <p:nvSpPr>
          <p:cNvPr id="23" name="Rectangle 22">
            <a:extLst>
              <a:ext uri="{FF2B5EF4-FFF2-40B4-BE49-F238E27FC236}">
                <a16:creationId xmlns:a16="http://schemas.microsoft.com/office/drawing/2014/main" id="{D44D931C-CEAE-410F-B786-DB9D46838429}"/>
              </a:ext>
            </a:extLst>
          </p:cNvPr>
          <p:cNvSpPr/>
          <p:nvPr/>
        </p:nvSpPr>
        <p:spPr bwMode="auto">
          <a:xfrm>
            <a:off x="841627" y="2926821"/>
            <a:ext cx="7201074" cy="1253883"/>
          </a:xfrm>
          <a:prstGeom prst="rect">
            <a:avLst/>
          </a:prstGeom>
          <a:noFill/>
          <a:ln w="6350" cap="sq" cmpd="sng" algn="ctr">
            <a:solidFill>
              <a:srgbClr val="0C5184"/>
            </a:solidFill>
            <a:prstDash val="dot"/>
            <a:round/>
            <a:headEnd type="none" w="med" len="med"/>
            <a:tailEnd type="none" w="med" len="med"/>
          </a:ln>
          <a:effectLst/>
          <a:extLst>
            <a:ext uri="{909E8E84-426E-40DD-AFC4-6F175D3DCCD1}">
              <a14:hiddenFill xmlns:a14="http://schemas.microsoft.com/office/drawing/2010/main">
                <a:solidFill>
                  <a:schemeClr val="accent1">
                    <a:lumMod val="75000"/>
                  </a:schemeClr>
                </a:solidFill>
              </a14:hiddenFill>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err="1">
              <a:ln>
                <a:noFill/>
              </a:ln>
              <a:solidFill>
                <a:schemeClr val="bg1"/>
              </a:solidFill>
              <a:effectLst/>
              <a:latin typeface="Century Gothic" panose="020B0502020202020204" pitchFamily="34" charset="0"/>
            </a:endParaRPr>
          </a:p>
        </p:txBody>
      </p:sp>
      <p:sp>
        <p:nvSpPr>
          <p:cNvPr id="4" name="Title 3">
            <a:extLst>
              <a:ext uri="{FF2B5EF4-FFF2-40B4-BE49-F238E27FC236}">
                <a16:creationId xmlns:a16="http://schemas.microsoft.com/office/drawing/2014/main" id="{502006BC-BCA9-4622-BF4E-86DEB8CE17EC}"/>
              </a:ext>
            </a:extLst>
          </p:cNvPr>
          <p:cNvSpPr>
            <a:spLocks noGrp="1"/>
          </p:cNvSpPr>
          <p:nvPr>
            <p:ph type="title"/>
          </p:nvPr>
        </p:nvSpPr>
        <p:spPr/>
        <p:txBody>
          <a:bodyPr/>
          <a:lstStyle/>
          <a:p>
            <a:r>
              <a:rPr lang="en-US" dirty="0"/>
              <a:t>Florida Trust Day to Day Fund</a:t>
            </a:r>
          </a:p>
        </p:txBody>
      </p:sp>
      <p:sp>
        <p:nvSpPr>
          <p:cNvPr id="27" name="Rectangle 26">
            <a:extLst>
              <a:ext uri="{FF2B5EF4-FFF2-40B4-BE49-F238E27FC236}">
                <a16:creationId xmlns:a16="http://schemas.microsoft.com/office/drawing/2014/main" id="{450A37B6-6AB8-4D5E-AD6B-4EDF134DA1AA}"/>
              </a:ext>
            </a:extLst>
          </p:cNvPr>
          <p:cNvSpPr/>
          <p:nvPr/>
        </p:nvSpPr>
        <p:spPr bwMode="auto">
          <a:xfrm>
            <a:off x="841627" y="2662528"/>
            <a:ext cx="7201074" cy="274320"/>
          </a:xfrm>
          <a:prstGeom prst="rect">
            <a:avLst/>
          </a:prstGeom>
          <a:solidFill>
            <a:schemeClr val="tx2"/>
          </a:solidFill>
          <a:ln w="0" cap="flat" cmpd="sng" algn="ctr">
            <a:solidFill>
              <a:srgbClr val="668BA6"/>
            </a:solidFill>
            <a:prstDash val="solid"/>
            <a:round/>
            <a:headEnd type="none" w="med" len="med"/>
            <a:tailEnd type="none" w="med" len="med"/>
          </a:ln>
          <a:effectLst/>
        </p:spPr>
        <p:txBody>
          <a:bodyPr vert="horz" wrap="square" lIns="73660" tIns="73660" rIns="73660" bIns="73660" numCol="1" rtlCol="0" anchor="ctr"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200" b="1" strike="noStrike" cap="none" normalizeH="0" baseline="0" dirty="0">
                <a:ln>
                  <a:noFill/>
                </a:ln>
                <a:solidFill>
                  <a:srgbClr val="FFFFFF"/>
                </a:solidFill>
                <a:effectLst/>
                <a:latin typeface="+mj-lt"/>
                <a:cs typeface="Arial" panose="020B0604020202020204" pitchFamily="34" charset="0"/>
              </a:rPr>
              <a:t>Portfolio Returns</a:t>
            </a:r>
          </a:p>
        </p:txBody>
      </p:sp>
      <p:sp>
        <p:nvSpPr>
          <p:cNvPr id="7" name="Rectangle 6">
            <a:extLst>
              <a:ext uri="{FF2B5EF4-FFF2-40B4-BE49-F238E27FC236}">
                <a16:creationId xmlns:a16="http://schemas.microsoft.com/office/drawing/2014/main" id="{140916A1-9EC2-4A2A-B685-1B1299E92D7F}"/>
              </a:ext>
            </a:extLst>
          </p:cNvPr>
          <p:cNvSpPr/>
          <p:nvPr/>
        </p:nvSpPr>
        <p:spPr>
          <a:xfrm>
            <a:off x="72110" y="666959"/>
            <a:ext cx="1826141" cy="307777"/>
          </a:xfrm>
          <a:prstGeom prst="rect">
            <a:avLst/>
          </a:prstGeom>
        </p:spPr>
        <p:txBody>
          <a:bodyPr wrap="none">
            <a:spAutoFit/>
          </a:bodyPr>
          <a:lstStyle/>
          <a:p>
            <a:r>
              <a:rPr lang="en-US" sz="1400" b="1" dirty="0">
                <a:solidFill>
                  <a:schemeClr val="tx2"/>
                </a:solidFill>
                <a:latin typeface="+mj-lt"/>
              </a:rPr>
              <a:t>As of June 30, 2019</a:t>
            </a:r>
          </a:p>
        </p:txBody>
      </p:sp>
      <p:sp>
        <p:nvSpPr>
          <p:cNvPr id="8" name="Slide Number Placeholder 7">
            <a:extLst>
              <a:ext uri="{FF2B5EF4-FFF2-40B4-BE49-F238E27FC236}">
                <a16:creationId xmlns:a16="http://schemas.microsoft.com/office/drawing/2014/main" id="{6540EA3E-2D16-491E-B0FB-A0893055F6D7}"/>
              </a:ext>
            </a:extLst>
          </p:cNvPr>
          <p:cNvSpPr>
            <a:spLocks noGrp="1"/>
          </p:cNvSpPr>
          <p:nvPr>
            <p:ph type="sldNum" sz="quarter" idx="4"/>
          </p:nvPr>
        </p:nvSpPr>
        <p:spPr/>
        <p:txBody>
          <a:bodyPr/>
          <a:lstStyle/>
          <a:p>
            <a:fld id="{EAFB3C29-4469-4ECE-A8ED-D40B5AD31533}" type="slidenum">
              <a:rPr lang="en-US" smtClean="0"/>
              <a:pPr/>
              <a:t>37</a:t>
            </a:fld>
            <a:endParaRPr lang="en-US"/>
          </a:p>
        </p:txBody>
      </p:sp>
    </p:spTree>
    <p:extLst>
      <p:ext uri="{BB962C8B-B14F-4D97-AF65-F5344CB8AC3E}">
        <p14:creationId xmlns:p14="http://schemas.microsoft.com/office/powerpoint/2010/main" val="27384868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 name="Object 110"/>
          <p:cNvGraphicFramePr>
            <a:graphicFrameLocks noChangeAspect="1"/>
          </p:cNvGraphicFramePr>
          <p:nvPr>
            <p:extLst>
              <p:ext uri="{D42A27DB-BD31-4B8C-83A1-F6EECF244321}">
                <p14:modId xmlns:p14="http://schemas.microsoft.com/office/powerpoint/2010/main" val="2934518483"/>
              </p:ext>
            </p:extLst>
          </p:nvPr>
        </p:nvGraphicFramePr>
        <p:xfrm>
          <a:off x="135355" y="1750726"/>
          <a:ext cx="8819147" cy="3501106"/>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4"/>
          </p:nvPr>
        </p:nvSpPr>
        <p:spPr/>
        <p:txBody>
          <a:bodyPr/>
          <a:lstStyle/>
          <a:p>
            <a:fld id="{EAFB3C29-4469-4ECE-A8ED-D40B5AD31533}" type="slidenum">
              <a:rPr lang="en-US" smtClean="0"/>
              <a:pPr/>
              <a:t>38</a:t>
            </a:fld>
            <a:endParaRPr lang="en-US" dirty="0"/>
          </a:p>
        </p:txBody>
      </p:sp>
      <p:sp>
        <p:nvSpPr>
          <p:cNvPr id="67" name="Rectangle 66"/>
          <p:cNvSpPr/>
          <p:nvPr/>
        </p:nvSpPr>
        <p:spPr bwMode="auto">
          <a:xfrm>
            <a:off x="325299" y="1416671"/>
            <a:ext cx="7524243" cy="333425"/>
          </a:xfrm>
          <a:prstGeom prst="rect">
            <a:avLst/>
          </a:prstGeom>
          <a:noFill/>
          <a:ln w="12700" cap="flat" cmpd="sng" algn="ctr">
            <a:noFill/>
            <a:prstDash val="solid"/>
            <a:round/>
            <a:headEnd type="none" w="med" len="med"/>
            <a:tailEnd type="none" w="med" len="med"/>
          </a:ln>
          <a:effectLst/>
        </p:spPr>
        <p:txBody>
          <a:bodyPr vert="horz" wrap="square" lIns="73660" tIns="73660" rIns="73660" bIns="73660" numCol="1" rtlCol="0" anchor="b"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lang="en-US" sz="1200" b="1" dirty="0">
                <a:solidFill>
                  <a:schemeClr val="tx2"/>
                </a:solidFill>
                <a:latin typeface="Century Gothic" panose="020B0502020202020204" pitchFamily="34" charset="0"/>
              </a:rPr>
              <a:t>Day to Day Fund Net 7-Day SEC Yield, Since Inception vs. Crane Money Fund Average Yield* </a:t>
            </a:r>
            <a:endParaRPr kumimoji="0" lang="en-US" sz="1200" b="1" strike="noStrike" cap="none" normalizeH="0" baseline="0" dirty="0">
              <a:ln>
                <a:noFill/>
              </a:ln>
              <a:solidFill>
                <a:schemeClr val="tx2"/>
              </a:solidFill>
              <a:effectLst/>
              <a:latin typeface="Century Gothic" panose="020B0502020202020204" pitchFamily="34" charset="0"/>
            </a:endParaRPr>
          </a:p>
        </p:txBody>
      </p:sp>
      <p:cxnSp>
        <p:nvCxnSpPr>
          <p:cNvPr id="72" name="Straight Connector 71"/>
          <p:cNvCxnSpPr/>
          <p:nvPr/>
        </p:nvCxnSpPr>
        <p:spPr bwMode="auto">
          <a:xfrm flipV="1">
            <a:off x="390374" y="1696473"/>
            <a:ext cx="8309110" cy="21336"/>
          </a:xfrm>
          <a:prstGeom prst="line">
            <a:avLst/>
          </a:prstGeom>
          <a:solidFill>
            <a:schemeClr val="accent1"/>
          </a:solidFill>
          <a:ln w="12700" cap="flat" cmpd="sng" algn="ctr">
            <a:solidFill>
              <a:schemeClr val="tx2"/>
            </a:solidFill>
            <a:prstDash val="sysDot"/>
            <a:round/>
            <a:headEnd type="none" w="med" len="med"/>
            <a:tailEnd type="none" w="med" len="med"/>
          </a:ln>
          <a:effectLst/>
        </p:spPr>
      </p:cxnSp>
      <p:sp>
        <p:nvSpPr>
          <p:cNvPr id="66" name="TextBox 65"/>
          <p:cNvSpPr txBox="1"/>
          <p:nvPr/>
        </p:nvSpPr>
        <p:spPr>
          <a:xfrm>
            <a:off x="701407" y="4994851"/>
            <a:ext cx="4201212" cy="230832"/>
          </a:xfrm>
          <a:prstGeom prst="rect">
            <a:avLst/>
          </a:prstGeom>
          <a:noFill/>
        </p:spPr>
        <p:txBody>
          <a:bodyPr wrap="square" rtlCol="0">
            <a:spAutoFit/>
          </a:bodyPr>
          <a:lstStyle/>
          <a:p>
            <a:r>
              <a:rPr lang="en-US" sz="900" i="1" dirty="0">
                <a:latin typeface="+mn-lt"/>
              </a:rPr>
              <a:t>*Institutional (government) 7-day yields </a:t>
            </a:r>
          </a:p>
        </p:txBody>
      </p:sp>
      <p:sp>
        <p:nvSpPr>
          <p:cNvPr id="78" name="TextBox 77"/>
          <p:cNvSpPr txBox="1"/>
          <p:nvPr/>
        </p:nvSpPr>
        <p:spPr>
          <a:xfrm>
            <a:off x="6400473" y="2737435"/>
            <a:ext cx="846701" cy="731520"/>
          </a:xfrm>
          <a:prstGeom prst="rect">
            <a:avLst/>
          </a:prstGeom>
          <a:solidFill>
            <a:schemeClr val="bg1"/>
          </a:solidFill>
          <a:ln w="6350">
            <a:solidFill>
              <a:schemeClr val="tx2"/>
            </a:solidFill>
          </a:ln>
        </p:spPr>
        <p:txBody>
          <a:bodyPr wrap="square" rtlCol="0">
            <a:spAutoFit/>
          </a:bodyPr>
          <a:lstStyle/>
          <a:p>
            <a:pPr algn="ctr"/>
            <a:r>
              <a:rPr lang="en-US" sz="800" dirty="0">
                <a:solidFill>
                  <a:schemeClr val="tx2"/>
                </a:solidFill>
                <a:latin typeface="+mj-lt"/>
                <a:cs typeface="Arial" panose="020B0604020202020204" pitchFamily="34" charset="0"/>
              </a:rPr>
              <a:t>New 2a-7 Money Market Fund rules take effect (10-16)</a:t>
            </a:r>
          </a:p>
        </p:txBody>
      </p:sp>
      <p:sp>
        <p:nvSpPr>
          <p:cNvPr id="79" name="TextBox 78"/>
          <p:cNvSpPr txBox="1"/>
          <p:nvPr/>
        </p:nvSpPr>
        <p:spPr>
          <a:xfrm>
            <a:off x="943747" y="2385076"/>
            <a:ext cx="1379844" cy="594360"/>
          </a:xfrm>
          <a:prstGeom prst="rect">
            <a:avLst/>
          </a:prstGeom>
          <a:solidFill>
            <a:schemeClr val="bg1"/>
          </a:solidFill>
          <a:ln w="6350">
            <a:solidFill>
              <a:schemeClr val="tx2"/>
            </a:solidFill>
          </a:ln>
        </p:spPr>
        <p:txBody>
          <a:bodyPr wrap="square" rtlCol="0">
            <a:spAutoFit/>
          </a:bodyPr>
          <a:lstStyle/>
          <a:p>
            <a:pPr algn="ctr"/>
            <a:r>
              <a:rPr lang="en-US" sz="800" dirty="0">
                <a:solidFill>
                  <a:schemeClr val="tx2"/>
                </a:solidFill>
                <a:latin typeface="+mj-lt"/>
                <a:cs typeface="Arial" panose="020B0604020202020204" pitchFamily="34" charset="0"/>
              </a:rPr>
              <a:t>First round of SEC Reforms target 2a-7 Money Market Fund guidelines(01-10)</a:t>
            </a:r>
          </a:p>
        </p:txBody>
      </p:sp>
      <p:sp>
        <p:nvSpPr>
          <p:cNvPr id="80" name="TextBox 79"/>
          <p:cNvSpPr txBox="1"/>
          <p:nvPr/>
        </p:nvSpPr>
        <p:spPr>
          <a:xfrm>
            <a:off x="4913189" y="2988016"/>
            <a:ext cx="754657" cy="1097280"/>
          </a:xfrm>
          <a:prstGeom prst="rect">
            <a:avLst/>
          </a:prstGeom>
          <a:solidFill>
            <a:schemeClr val="bg1"/>
          </a:solidFill>
          <a:ln w="6350">
            <a:solidFill>
              <a:schemeClr val="tx2"/>
            </a:solidFill>
          </a:ln>
        </p:spPr>
        <p:txBody>
          <a:bodyPr wrap="square" rtlCol="0">
            <a:spAutoFit/>
          </a:bodyPr>
          <a:lstStyle/>
          <a:p>
            <a:pPr algn="ctr"/>
            <a:r>
              <a:rPr lang="en-US" sz="800" dirty="0">
                <a:solidFill>
                  <a:schemeClr val="tx2"/>
                </a:solidFill>
                <a:latin typeface="+mj-lt"/>
                <a:cs typeface="Arial" panose="020B0604020202020204" pitchFamily="34" charset="0"/>
              </a:rPr>
              <a:t>SEC New </a:t>
            </a:r>
          </a:p>
          <a:p>
            <a:pPr algn="ctr"/>
            <a:r>
              <a:rPr lang="en-US" sz="800" dirty="0">
                <a:solidFill>
                  <a:schemeClr val="tx2"/>
                </a:solidFill>
                <a:latin typeface="+mj-lt"/>
                <a:cs typeface="Arial" panose="020B0604020202020204" pitchFamily="34" charset="0"/>
              </a:rPr>
              <a:t>2a-7 Money Market Fund rules announced </a:t>
            </a:r>
          </a:p>
          <a:p>
            <a:pPr algn="ctr"/>
            <a:r>
              <a:rPr lang="en-US" sz="800" dirty="0">
                <a:solidFill>
                  <a:schemeClr val="tx2"/>
                </a:solidFill>
                <a:latin typeface="+mj-lt"/>
                <a:cs typeface="Arial" panose="020B0604020202020204" pitchFamily="34" charset="0"/>
              </a:rPr>
              <a:t>(07-14 )</a:t>
            </a:r>
          </a:p>
        </p:txBody>
      </p:sp>
      <p:sp>
        <p:nvSpPr>
          <p:cNvPr id="81" name="TextBox 80"/>
          <p:cNvSpPr txBox="1"/>
          <p:nvPr/>
        </p:nvSpPr>
        <p:spPr>
          <a:xfrm>
            <a:off x="5710730" y="2321482"/>
            <a:ext cx="637979" cy="1645920"/>
          </a:xfrm>
          <a:prstGeom prst="rect">
            <a:avLst/>
          </a:prstGeom>
          <a:solidFill>
            <a:schemeClr val="bg1"/>
          </a:solidFill>
          <a:ln w="6350">
            <a:solidFill>
              <a:schemeClr val="tx2"/>
            </a:solidFill>
          </a:ln>
        </p:spPr>
        <p:txBody>
          <a:bodyPr wrap="square" rtlCol="0">
            <a:spAutoFit/>
          </a:bodyPr>
          <a:lstStyle/>
          <a:p>
            <a:pPr algn="ctr"/>
            <a:r>
              <a:rPr lang="en-US" sz="800" dirty="0">
                <a:solidFill>
                  <a:schemeClr val="tx2"/>
                </a:solidFill>
                <a:latin typeface="+mj-lt"/>
                <a:cs typeface="Arial" panose="020B0604020202020204" pitchFamily="34" charset="0"/>
              </a:rPr>
              <a:t>The Fed raises rates 25 basis points, ending seven years of zero interest rate policy </a:t>
            </a:r>
          </a:p>
          <a:p>
            <a:pPr algn="ctr"/>
            <a:r>
              <a:rPr lang="en-US" sz="800" dirty="0">
                <a:solidFill>
                  <a:schemeClr val="tx2"/>
                </a:solidFill>
                <a:latin typeface="+mj-lt"/>
                <a:cs typeface="Arial" panose="020B0604020202020204" pitchFamily="34" charset="0"/>
              </a:rPr>
              <a:t>(12-15)</a:t>
            </a:r>
          </a:p>
        </p:txBody>
      </p:sp>
      <p:sp>
        <p:nvSpPr>
          <p:cNvPr id="82" name="TextBox 81"/>
          <p:cNvSpPr txBox="1"/>
          <p:nvPr/>
        </p:nvSpPr>
        <p:spPr>
          <a:xfrm>
            <a:off x="2980701" y="3196921"/>
            <a:ext cx="1308420" cy="338554"/>
          </a:xfrm>
          <a:prstGeom prst="rect">
            <a:avLst/>
          </a:prstGeom>
          <a:solidFill>
            <a:schemeClr val="bg1"/>
          </a:solidFill>
          <a:ln w="6350">
            <a:solidFill>
              <a:schemeClr val="tx2"/>
            </a:solidFill>
          </a:ln>
        </p:spPr>
        <p:txBody>
          <a:bodyPr wrap="square" rtlCol="0">
            <a:spAutoFit/>
          </a:bodyPr>
          <a:lstStyle/>
          <a:p>
            <a:pPr algn="ctr"/>
            <a:r>
              <a:rPr lang="en-US" sz="800" dirty="0">
                <a:solidFill>
                  <a:schemeClr val="tx2"/>
                </a:solidFill>
                <a:latin typeface="+mj-lt"/>
                <a:cs typeface="Arial" panose="020B0604020202020204" pitchFamily="34" charset="0"/>
              </a:rPr>
              <a:t>Fed extends Operation Twist (06-12)</a:t>
            </a:r>
          </a:p>
        </p:txBody>
      </p:sp>
      <p:sp>
        <p:nvSpPr>
          <p:cNvPr id="83" name="TextBox 82"/>
          <p:cNvSpPr txBox="1"/>
          <p:nvPr/>
        </p:nvSpPr>
        <p:spPr>
          <a:xfrm>
            <a:off x="3518321" y="2408781"/>
            <a:ext cx="1216180" cy="707886"/>
          </a:xfrm>
          <a:prstGeom prst="rect">
            <a:avLst/>
          </a:prstGeom>
          <a:solidFill>
            <a:schemeClr val="bg1"/>
          </a:solidFill>
          <a:ln w="6350">
            <a:solidFill>
              <a:schemeClr val="tx2"/>
            </a:solidFill>
          </a:ln>
        </p:spPr>
        <p:txBody>
          <a:bodyPr wrap="square" rtlCol="0">
            <a:spAutoFit/>
          </a:bodyPr>
          <a:lstStyle/>
          <a:p>
            <a:pPr algn="ctr"/>
            <a:r>
              <a:rPr lang="en-US" sz="800" dirty="0">
                <a:solidFill>
                  <a:schemeClr val="tx2"/>
                </a:solidFill>
                <a:latin typeface="+mj-lt"/>
                <a:cs typeface="Arial" panose="020B0604020202020204" pitchFamily="34" charset="0"/>
              </a:rPr>
              <a:t>Fed announces QE3, $40B MBS purchases/</a:t>
            </a:r>
            <a:r>
              <a:rPr lang="en-US" sz="800" dirty="0" err="1">
                <a:solidFill>
                  <a:schemeClr val="tx2"/>
                </a:solidFill>
                <a:latin typeface="+mj-lt"/>
                <a:cs typeface="Arial" panose="020B0604020202020204" pitchFamily="34" charset="0"/>
              </a:rPr>
              <a:t>mo</a:t>
            </a:r>
            <a:r>
              <a:rPr lang="en-US" sz="800" dirty="0">
                <a:solidFill>
                  <a:schemeClr val="tx2"/>
                </a:solidFill>
                <a:latin typeface="+mj-lt"/>
                <a:cs typeface="Arial" panose="020B0604020202020204" pitchFamily="34" charset="0"/>
              </a:rPr>
              <a:t> and low  rates through 2015 (09-12)</a:t>
            </a:r>
          </a:p>
        </p:txBody>
      </p:sp>
      <p:sp>
        <p:nvSpPr>
          <p:cNvPr id="84" name="TextBox 83"/>
          <p:cNvSpPr txBox="1"/>
          <p:nvPr/>
        </p:nvSpPr>
        <p:spPr>
          <a:xfrm>
            <a:off x="1848810" y="3167357"/>
            <a:ext cx="953203" cy="830997"/>
          </a:xfrm>
          <a:prstGeom prst="rect">
            <a:avLst/>
          </a:prstGeom>
          <a:solidFill>
            <a:schemeClr val="bg1"/>
          </a:solidFill>
          <a:ln w="6350">
            <a:solidFill>
              <a:schemeClr val="tx2"/>
            </a:solidFill>
          </a:ln>
        </p:spPr>
        <p:txBody>
          <a:bodyPr wrap="square" rtlCol="0">
            <a:spAutoFit/>
          </a:bodyPr>
          <a:lstStyle/>
          <a:p>
            <a:pPr algn="ctr"/>
            <a:r>
              <a:rPr lang="en-US" sz="800" dirty="0">
                <a:solidFill>
                  <a:schemeClr val="tx2"/>
                </a:solidFill>
                <a:latin typeface="+mj-lt"/>
                <a:cs typeface="Arial" panose="020B0604020202020204" pitchFamily="34" charset="0"/>
              </a:rPr>
              <a:t>QE2 Announced, Fed to purchase $600B of </a:t>
            </a:r>
            <a:r>
              <a:rPr lang="en-US" sz="800" dirty="0" err="1">
                <a:solidFill>
                  <a:schemeClr val="tx2"/>
                </a:solidFill>
                <a:latin typeface="+mj-lt"/>
                <a:cs typeface="Arial" panose="020B0604020202020204" pitchFamily="34" charset="0"/>
              </a:rPr>
              <a:t>Tsys</a:t>
            </a:r>
            <a:r>
              <a:rPr lang="en-US" sz="800" dirty="0">
                <a:solidFill>
                  <a:schemeClr val="tx2"/>
                </a:solidFill>
                <a:latin typeface="+mj-lt"/>
                <a:cs typeface="Arial" panose="020B0604020202020204" pitchFamily="34" charset="0"/>
              </a:rPr>
              <a:t>  (11-10)</a:t>
            </a:r>
          </a:p>
        </p:txBody>
      </p:sp>
      <p:sp>
        <p:nvSpPr>
          <p:cNvPr id="85" name="TextBox 84"/>
          <p:cNvSpPr txBox="1"/>
          <p:nvPr/>
        </p:nvSpPr>
        <p:spPr>
          <a:xfrm>
            <a:off x="956587" y="3068388"/>
            <a:ext cx="844598" cy="584775"/>
          </a:xfrm>
          <a:prstGeom prst="rect">
            <a:avLst/>
          </a:prstGeom>
          <a:solidFill>
            <a:schemeClr val="bg1"/>
          </a:solidFill>
          <a:ln w="6350">
            <a:solidFill>
              <a:schemeClr val="tx2"/>
            </a:solidFill>
          </a:ln>
        </p:spPr>
        <p:txBody>
          <a:bodyPr wrap="square" rtlCol="0">
            <a:spAutoFit/>
          </a:bodyPr>
          <a:lstStyle/>
          <a:p>
            <a:pPr algn="ctr"/>
            <a:r>
              <a:rPr lang="en-US" sz="800" dirty="0">
                <a:solidFill>
                  <a:schemeClr val="tx2"/>
                </a:solidFill>
                <a:latin typeface="+mj-lt"/>
                <a:cs typeface="Arial" panose="020B0604020202020204" pitchFamily="34" charset="0"/>
              </a:rPr>
              <a:t>Quantitative Easing (“QE1”) Ends </a:t>
            </a:r>
          </a:p>
          <a:p>
            <a:pPr algn="ctr"/>
            <a:r>
              <a:rPr lang="en-US" sz="800" dirty="0">
                <a:solidFill>
                  <a:schemeClr val="tx2"/>
                </a:solidFill>
                <a:latin typeface="+mj-lt"/>
                <a:cs typeface="Arial" panose="020B0604020202020204" pitchFamily="34" charset="0"/>
              </a:rPr>
              <a:t>(03-10)</a:t>
            </a:r>
          </a:p>
        </p:txBody>
      </p:sp>
      <p:sp>
        <p:nvSpPr>
          <p:cNvPr id="86" name="TextBox 85"/>
          <p:cNvSpPr txBox="1"/>
          <p:nvPr/>
        </p:nvSpPr>
        <p:spPr>
          <a:xfrm>
            <a:off x="3864804" y="3622477"/>
            <a:ext cx="1005501" cy="548640"/>
          </a:xfrm>
          <a:prstGeom prst="rect">
            <a:avLst/>
          </a:prstGeom>
          <a:solidFill>
            <a:schemeClr val="bg1"/>
          </a:solidFill>
          <a:ln w="6350">
            <a:solidFill>
              <a:schemeClr val="tx2"/>
            </a:solidFill>
          </a:ln>
        </p:spPr>
        <p:txBody>
          <a:bodyPr wrap="square" rtlCol="0">
            <a:spAutoFit/>
          </a:bodyPr>
          <a:lstStyle/>
          <a:p>
            <a:pPr algn="ctr"/>
            <a:r>
              <a:rPr lang="en-US" sz="800" dirty="0">
                <a:solidFill>
                  <a:schemeClr val="tx2"/>
                </a:solidFill>
                <a:latin typeface="+mj-lt"/>
                <a:cs typeface="Arial" panose="020B0604020202020204" pitchFamily="34" charset="0"/>
              </a:rPr>
              <a:t>Fed announces Taper of $10 billion per month (12-13)</a:t>
            </a:r>
          </a:p>
        </p:txBody>
      </p:sp>
      <p:sp>
        <p:nvSpPr>
          <p:cNvPr id="87" name="TextBox 86"/>
          <p:cNvSpPr txBox="1"/>
          <p:nvPr/>
        </p:nvSpPr>
        <p:spPr>
          <a:xfrm>
            <a:off x="2368291" y="2360093"/>
            <a:ext cx="1076326" cy="731520"/>
          </a:xfrm>
          <a:prstGeom prst="rect">
            <a:avLst/>
          </a:prstGeom>
          <a:solidFill>
            <a:schemeClr val="bg1"/>
          </a:solidFill>
          <a:ln w="6350">
            <a:solidFill>
              <a:schemeClr val="tx2"/>
            </a:solidFill>
          </a:ln>
        </p:spPr>
        <p:txBody>
          <a:bodyPr wrap="square" rtlCol="0">
            <a:spAutoFit/>
          </a:bodyPr>
          <a:lstStyle/>
          <a:p>
            <a:pPr algn="ctr"/>
            <a:r>
              <a:rPr lang="en-US" sz="800" dirty="0">
                <a:solidFill>
                  <a:schemeClr val="tx2"/>
                </a:solidFill>
                <a:latin typeface="+mj-lt"/>
                <a:cs typeface="Arial" panose="020B0604020202020204" pitchFamily="34" charset="0"/>
              </a:rPr>
              <a:t>Fed announces “Operation Twist”  - extends </a:t>
            </a:r>
            <a:r>
              <a:rPr lang="en-US" sz="800" dirty="0" err="1">
                <a:solidFill>
                  <a:schemeClr val="tx2"/>
                </a:solidFill>
                <a:latin typeface="+mj-lt"/>
                <a:cs typeface="Arial" panose="020B0604020202020204" pitchFamily="34" charset="0"/>
              </a:rPr>
              <a:t>avg</a:t>
            </a:r>
            <a:r>
              <a:rPr lang="en-US" sz="800" dirty="0">
                <a:solidFill>
                  <a:schemeClr val="tx2"/>
                </a:solidFill>
                <a:latin typeface="+mj-lt"/>
                <a:cs typeface="Arial" panose="020B0604020202020204" pitchFamily="34" charset="0"/>
              </a:rPr>
              <a:t> maturity of Fed portfolio (09-11)</a:t>
            </a:r>
          </a:p>
        </p:txBody>
      </p:sp>
      <p:sp>
        <p:nvSpPr>
          <p:cNvPr id="31" name="TextBox 30">
            <a:extLst>
              <a:ext uri="{FF2B5EF4-FFF2-40B4-BE49-F238E27FC236}">
                <a16:creationId xmlns:a16="http://schemas.microsoft.com/office/drawing/2014/main" id="{FEFFE560-6BEE-428D-BDE6-7F9951B2EE40}"/>
              </a:ext>
            </a:extLst>
          </p:cNvPr>
          <p:cNvSpPr txBox="1"/>
          <p:nvPr/>
        </p:nvSpPr>
        <p:spPr>
          <a:xfrm>
            <a:off x="7280114" y="2178908"/>
            <a:ext cx="846700" cy="584775"/>
          </a:xfrm>
          <a:prstGeom prst="rect">
            <a:avLst/>
          </a:prstGeom>
          <a:solidFill>
            <a:schemeClr val="bg1"/>
          </a:solidFill>
          <a:ln w="6350">
            <a:solidFill>
              <a:schemeClr val="tx2"/>
            </a:solidFill>
          </a:ln>
        </p:spPr>
        <p:txBody>
          <a:bodyPr wrap="square" rtlCol="0">
            <a:spAutoFit/>
          </a:bodyPr>
          <a:lstStyle/>
          <a:p>
            <a:pPr algn="ctr"/>
            <a:r>
              <a:rPr lang="en-US" sz="800" dirty="0">
                <a:solidFill>
                  <a:schemeClr val="tx2"/>
                </a:solidFill>
                <a:latin typeface="+mj-lt"/>
                <a:cs typeface="Arial" panose="020B0604020202020204" pitchFamily="34" charset="0"/>
              </a:rPr>
              <a:t>Jerome Powell named Fed Chair (11-17)</a:t>
            </a:r>
          </a:p>
        </p:txBody>
      </p:sp>
      <p:grpSp>
        <p:nvGrpSpPr>
          <p:cNvPr id="15" name="Group 14">
            <a:extLst>
              <a:ext uri="{FF2B5EF4-FFF2-40B4-BE49-F238E27FC236}">
                <a16:creationId xmlns:a16="http://schemas.microsoft.com/office/drawing/2014/main" id="{50117A27-BF64-42E9-97E7-ED086E36FAD4}"/>
              </a:ext>
            </a:extLst>
          </p:cNvPr>
          <p:cNvGrpSpPr/>
          <p:nvPr/>
        </p:nvGrpSpPr>
        <p:grpSpPr>
          <a:xfrm>
            <a:off x="5996762" y="2789281"/>
            <a:ext cx="2365893" cy="1723511"/>
            <a:chOff x="6041982" y="2194281"/>
            <a:chExt cx="2365893" cy="1366042"/>
          </a:xfrm>
        </p:grpSpPr>
        <p:sp>
          <p:nvSpPr>
            <p:cNvPr id="29" name="TextBox 28"/>
            <p:cNvSpPr txBox="1"/>
            <p:nvPr/>
          </p:nvSpPr>
          <p:spPr>
            <a:xfrm>
              <a:off x="7477260" y="2975548"/>
              <a:ext cx="930615" cy="584775"/>
            </a:xfrm>
            <a:prstGeom prst="rect">
              <a:avLst/>
            </a:prstGeom>
            <a:solidFill>
              <a:schemeClr val="bg1"/>
            </a:solidFill>
            <a:ln w="6350">
              <a:solidFill>
                <a:schemeClr val="tx2"/>
              </a:solidFill>
            </a:ln>
          </p:spPr>
          <p:txBody>
            <a:bodyPr wrap="square" rtlCol="0">
              <a:spAutoFit/>
            </a:bodyPr>
            <a:lstStyle/>
            <a:p>
              <a:pPr algn="ctr"/>
              <a:r>
                <a:rPr lang="en-US" sz="800" dirty="0">
                  <a:solidFill>
                    <a:schemeClr val="tx2"/>
                  </a:solidFill>
                  <a:latin typeface="+mj-lt"/>
                  <a:cs typeface="Arial" panose="020B0604020202020204" pitchFamily="34" charset="0"/>
                </a:rPr>
                <a:t>The Fed raises rates</a:t>
              </a:r>
            </a:p>
            <a:p>
              <a:pPr algn="ctr"/>
              <a:r>
                <a:rPr lang="en-US" sz="800" dirty="0">
                  <a:solidFill>
                    <a:schemeClr val="tx2"/>
                  </a:solidFill>
                  <a:latin typeface="+mj-lt"/>
                  <a:cs typeface="Arial" panose="020B0604020202020204" pitchFamily="34" charset="0"/>
                </a:rPr>
                <a:t>Interest rates</a:t>
              </a:r>
            </a:p>
            <a:p>
              <a:pPr algn="ctr"/>
              <a:r>
                <a:rPr lang="en-US" sz="800" dirty="0">
                  <a:solidFill>
                    <a:schemeClr val="tx2"/>
                  </a:solidFill>
                  <a:latin typeface="+mj-lt"/>
                  <a:cs typeface="Arial" panose="020B0604020202020204" pitchFamily="34" charset="0"/>
                </a:rPr>
                <a:t> (12-15 – 12-18)</a:t>
              </a:r>
            </a:p>
          </p:txBody>
        </p:sp>
        <p:cxnSp>
          <p:nvCxnSpPr>
            <p:cNvPr id="8" name="Straight Arrow Connector 7">
              <a:extLst>
                <a:ext uri="{FF2B5EF4-FFF2-40B4-BE49-F238E27FC236}">
                  <a16:creationId xmlns:a16="http://schemas.microsoft.com/office/drawing/2014/main" id="{E32081A9-F3D6-4F19-BE3A-20E7D5A617CE}"/>
                </a:ext>
              </a:extLst>
            </p:cNvPr>
            <p:cNvCxnSpPr>
              <a:cxnSpLocks/>
            </p:cNvCxnSpPr>
            <p:nvPr/>
          </p:nvCxnSpPr>
          <p:spPr bwMode="auto">
            <a:xfrm flipV="1">
              <a:off x="8130093" y="2194281"/>
              <a:ext cx="17898" cy="782316"/>
            </a:xfrm>
            <a:prstGeom prst="straightConnector1">
              <a:avLst/>
            </a:prstGeom>
            <a:solidFill>
              <a:schemeClr val="accent1"/>
            </a:solidFill>
            <a:ln w="12700" cap="flat" cmpd="sng" algn="ctr">
              <a:solidFill>
                <a:schemeClr val="tx2"/>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0298325B-396E-4BDF-A938-BB0D422A9426}"/>
                </a:ext>
              </a:extLst>
            </p:cNvPr>
            <p:cNvCxnSpPr>
              <a:cxnSpLocks/>
              <a:stCxn id="29" idx="1"/>
            </p:cNvCxnSpPr>
            <p:nvPr/>
          </p:nvCxnSpPr>
          <p:spPr bwMode="auto">
            <a:xfrm flipH="1">
              <a:off x="6041982" y="3267936"/>
              <a:ext cx="1435278" cy="210796"/>
            </a:xfrm>
            <a:prstGeom prst="straightConnector1">
              <a:avLst/>
            </a:prstGeom>
            <a:solidFill>
              <a:schemeClr val="accent1"/>
            </a:solidFill>
            <a:ln w="12700" cap="flat" cmpd="sng" algn="ctr">
              <a:solidFill>
                <a:schemeClr val="tx2"/>
              </a:solidFill>
              <a:prstDash val="solid"/>
              <a:round/>
              <a:headEnd type="none" w="med" len="med"/>
              <a:tailEnd type="triangle"/>
            </a:ln>
            <a:effectLst/>
          </p:spPr>
        </p:cxnSp>
      </p:grpSp>
      <p:sp>
        <p:nvSpPr>
          <p:cNvPr id="7" name="Title 6">
            <a:extLst>
              <a:ext uri="{FF2B5EF4-FFF2-40B4-BE49-F238E27FC236}">
                <a16:creationId xmlns:a16="http://schemas.microsoft.com/office/drawing/2014/main" id="{47798449-1337-4C4D-A0A7-E8A69CBF1C11}"/>
              </a:ext>
            </a:extLst>
          </p:cNvPr>
          <p:cNvSpPr>
            <a:spLocks noGrp="1"/>
          </p:cNvSpPr>
          <p:nvPr>
            <p:ph type="title"/>
          </p:nvPr>
        </p:nvSpPr>
        <p:spPr/>
        <p:txBody>
          <a:bodyPr/>
          <a:lstStyle/>
          <a:p>
            <a:r>
              <a:rPr lang="en-US" dirty="0"/>
              <a:t>Florida Trust Day to Day Fund: Yield Comparison and Performance Summary</a:t>
            </a:r>
          </a:p>
        </p:txBody>
      </p:sp>
      <p:sp>
        <p:nvSpPr>
          <p:cNvPr id="25" name="TextBox 24">
            <a:extLst>
              <a:ext uri="{FF2B5EF4-FFF2-40B4-BE49-F238E27FC236}">
                <a16:creationId xmlns:a16="http://schemas.microsoft.com/office/drawing/2014/main" id="{AA89CFAD-B552-4150-949D-53C72C51836C}"/>
              </a:ext>
            </a:extLst>
          </p:cNvPr>
          <p:cNvSpPr txBox="1"/>
          <p:nvPr/>
        </p:nvSpPr>
        <p:spPr>
          <a:xfrm>
            <a:off x="246888" y="649224"/>
            <a:ext cx="7973568" cy="307777"/>
          </a:xfrm>
          <a:prstGeom prst="rect">
            <a:avLst/>
          </a:prstGeom>
          <a:noFill/>
        </p:spPr>
        <p:txBody>
          <a:bodyPr vert="horz" wrap="square" lIns="0" tIns="45720" rIns="45720" bIns="45720" rtlCol="0" anchor="t">
            <a:spAutoFit/>
          </a:bodyPr>
          <a:lstStyle/>
          <a:p>
            <a:r>
              <a:rPr lang="en-US" sz="1400" b="1" dirty="0">
                <a:solidFill>
                  <a:schemeClr val="tx2"/>
                </a:solidFill>
                <a:latin typeface="+mj-lt"/>
              </a:rPr>
              <a:t>Attractive Relative Yield and Strong Total Return</a:t>
            </a:r>
          </a:p>
        </p:txBody>
      </p:sp>
    </p:spTree>
    <p:extLst>
      <p:ext uri="{BB962C8B-B14F-4D97-AF65-F5344CB8AC3E}">
        <p14:creationId xmlns:p14="http://schemas.microsoft.com/office/powerpoint/2010/main" val="2064108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91CFADA-74EF-4187-8D20-80E1A459FFD3}"/>
              </a:ext>
            </a:extLst>
          </p:cNvPr>
          <p:cNvSpPr>
            <a:spLocks noGrp="1"/>
          </p:cNvSpPr>
          <p:nvPr>
            <p:ph type="sldNum" sz="quarter" idx="4"/>
          </p:nvPr>
        </p:nvSpPr>
        <p:spPr/>
        <p:txBody>
          <a:bodyPr/>
          <a:lstStyle/>
          <a:p>
            <a:fld id="{EAFB3C29-4469-4ECE-A8ED-D40B5AD31533}" type="slidenum">
              <a:rPr lang="en-US" smtClean="0"/>
              <a:pPr/>
              <a:t>39</a:t>
            </a:fld>
            <a:endParaRPr lang="en-US" dirty="0"/>
          </a:p>
        </p:txBody>
      </p:sp>
      <p:sp>
        <p:nvSpPr>
          <p:cNvPr id="10" name="Rectangle 9">
            <a:extLst>
              <a:ext uri="{FF2B5EF4-FFF2-40B4-BE49-F238E27FC236}">
                <a16:creationId xmlns:a16="http://schemas.microsoft.com/office/drawing/2014/main" id="{8CC4E894-D3CD-4A6F-B73A-CA974F0E3468}"/>
              </a:ext>
            </a:extLst>
          </p:cNvPr>
          <p:cNvSpPr/>
          <p:nvPr/>
        </p:nvSpPr>
        <p:spPr bwMode="auto">
          <a:xfrm>
            <a:off x="423427" y="970034"/>
            <a:ext cx="4114798" cy="1426651"/>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spcBef>
                <a:spcPct val="75000"/>
              </a:spcBef>
            </a:pPr>
            <a:r>
              <a:rPr lang="en-US" sz="1000" b="1" dirty="0">
                <a:solidFill>
                  <a:schemeClr val="tx2"/>
                </a:solidFill>
                <a:latin typeface="+mj-lt"/>
                <a:cs typeface="Arial" panose="020B0604020202020204" pitchFamily="34" charset="0"/>
              </a:rPr>
              <a:t>Investment Objective:</a:t>
            </a:r>
            <a:r>
              <a:rPr lang="en-US" sz="1000" dirty="0">
                <a:solidFill>
                  <a:schemeClr val="tx2"/>
                </a:solidFill>
                <a:latin typeface="+mj-lt"/>
                <a:cs typeface="Arial" panose="020B0604020202020204" pitchFamily="34" charset="0"/>
              </a:rPr>
              <a:t> </a:t>
            </a:r>
            <a:r>
              <a:rPr lang="en-US" sz="1000" dirty="0">
                <a:latin typeface="+mj-lt"/>
                <a:cs typeface="Arial" panose="020B0604020202020204" pitchFamily="34" charset="0"/>
              </a:rPr>
              <a:t>Appropriate for investors seeking high average credit quality and potential for returns greater than cash alternatives, with some fluctuations in net asset value (NAV). Maintains safety of principal and maximizes available yield, balancing quality and diversification. </a:t>
            </a:r>
          </a:p>
          <a:p>
            <a:pPr algn="just">
              <a:spcBef>
                <a:spcPct val="75000"/>
              </a:spcBef>
            </a:pPr>
            <a:r>
              <a:rPr lang="en-US" sz="1000" dirty="0">
                <a:latin typeface="+mj-lt"/>
                <a:cs typeface="Arial" panose="020B0604020202020204" pitchFamily="34" charset="0"/>
              </a:rPr>
              <a:t>The Short-Term Bond Fund invests in securities with effective maturities of less than five years.  The weighted average maturity of the portfolio is 2.0 years. Securities are all high quality, primarily AAA and AA-rated. </a:t>
            </a:r>
          </a:p>
        </p:txBody>
      </p:sp>
      <p:sp>
        <p:nvSpPr>
          <p:cNvPr id="16" name="Rectangle 15">
            <a:extLst>
              <a:ext uri="{FF2B5EF4-FFF2-40B4-BE49-F238E27FC236}">
                <a16:creationId xmlns:a16="http://schemas.microsoft.com/office/drawing/2014/main" id="{E75E2F9C-0445-47F4-AC45-348EF3821BEC}"/>
              </a:ext>
            </a:extLst>
          </p:cNvPr>
          <p:cNvSpPr/>
          <p:nvPr/>
        </p:nvSpPr>
        <p:spPr bwMode="auto">
          <a:xfrm>
            <a:off x="886492" y="2479683"/>
            <a:ext cx="7228982" cy="333425"/>
          </a:xfrm>
          <a:prstGeom prst="rect">
            <a:avLst/>
          </a:prstGeom>
          <a:solidFill>
            <a:schemeClr val="tx2"/>
          </a:solidFill>
          <a:ln w="0" cap="flat" cmpd="sng" algn="ctr">
            <a:solidFill>
              <a:srgbClr val="668BA6"/>
            </a:solidFill>
            <a:prstDash val="solid"/>
            <a:round/>
            <a:headEnd type="none" w="med" len="med"/>
            <a:tailEnd type="none" w="med" len="med"/>
          </a:ln>
          <a:effectLst/>
        </p:spPr>
        <p:txBody>
          <a:bodyPr vert="horz" wrap="square" lIns="73660" tIns="73660" rIns="73660" bIns="73660" numCol="1" rtlCol="0" anchor="ctr"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200" b="1" strike="noStrike" cap="none" normalizeH="0" baseline="0" dirty="0">
                <a:ln>
                  <a:noFill/>
                </a:ln>
                <a:solidFill>
                  <a:srgbClr val="FFFFFF"/>
                </a:solidFill>
                <a:effectLst/>
                <a:latin typeface="+mj-lt"/>
                <a:cs typeface="Arial" panose="020B0604020202020204" pitchFamily="34" charset="0"/>
              </a:rPr>
              <a:t>Portfolio Returns</a:t>
            </a:r>
          </a:p>
        </p:txBody>
      </p:sp>
      <p:sp>
        <p:nvSpPr>
          <p:cNvPr id="18" name="TextBox 17">
            <a:extLst>
              <a:ext uri="{FF2B5EF4-FFF2-40B4-BE49-F238E27FC236}">
                <a16:creationId xmlns:a16="http://schemas.microsoft.com/office/drawing/2014/main" id="{BC624A81-25A4-4BB5-B5C7-CB97DB1D0D5F}"/>
              </a:ext>
            </a:extLst>
          </p:cNvPr>
          <p:cNvSpPr txBox="1"/>
          <p:nvPr/>
        </p:nvSpPr>
        <p:spPr>
          <a:xfrm>
            <a:off x="794809" y="3137237"/>
            <a:ext cx="7282437" cy="754053"/>
          </a:xfrm>
          <a:prstGeom prst="rect">
            <a:avLst/>
          </a:prstGeom>
          <a:noFill/>
        </p:spPr>
        <p:txBody>
          <a:bodyPr vert="horz" wrap="square" lIns="45720" tIns="45720" rIns="45720" bIns="45720" rtlCol="0" anchor="t">
            <a:spAutoFit/>
          </a:bodyPr>
          <a:lstStyle/>
          <a:p>
            <a:pPr marL="0" marR="0" lvl="0" indent="0" defTabSz="914400" eaLnBrk="1" fontAlgn="auto" latinLnBrk="0" hangingPunct="1">
              <a:lnSpc>
                <a:spcPct val="100000"/>
              </a:lnSpc>
              <a:spcBef>
                <a:spcPts val="0"/>
              </a:spcBef>
              <a:spcAft>
                <a:spcPts val="600"/>
              </a:spcAft>
              <a:buClrTx/>
              <a:buSzTx/>
              <a:buNone/>
              <a:tabLst>
                <a:tab pos="1889125" algn="dec"/>
                <a:tab pos="2516188" algn="dec"/>
                <a:tab pos="3257550" algn="dec"/>
                <a:tab pos="4057650" algn="dec"/>
                <a:tab pos="4799013" algn="dec"/>
                <a:tab pos="5661025" algn="dec"/>
                <a:tab pos="6288088" algn="dec"/>
              </a:tabLst>
              <a:defRPr/>
            </a:pPr>
            <a:r>
              <a:rPr lang="en-US" b="1" dirty="0">
                <a:solidFill>
                  <a:schemeClr val="bg1"/>
                </a:solidFill>
                <a:latin typeface="+mn-lt"/>
                <a:cs typeface="Arial" panose="020B0604020202020204" pitchFamily="34" charset="0"/>
              </a:rPr>
              <a:t>    </a:t>
            </a:r>
            <a:r>
              <a:rPr lang="en-US" dirty="0">
                <a:latin typeface="+mn-lt"/>
                <a:cs typeface="Arial" panose="020B0604020202020204" pitchFamily="34" charset="0"/>
              </a:rPr>
              <a:t>Short Term Bond Fund (gross)	      		2.74%	4.27%	1.88%	1.59%             3.82%    </a:t>
            </a:r>
          </a:p>
          <a:p>
            <a:pPr fontAlgn="auto">
              <a:spcBef>
                <a:spcPts val="0"/>
              </a:spcBef>
              <a:spcAft>
                <a:spcPts val="600"/>
              </a:spcAft>
              <a:tabLst>
                <a:tab pos="1889125" algn="dec"/>
                <a:tab pos="2516188" algn="dec"/>
                <a:tab pos="3257550" algn="dec"/>
                <a:tab pos="4057650" algn="dec"/>
                <a:tab pos="4799013" algn="dec"/>
                <a:tab pos="5661025" algn="dec"/>
                <a:tab pos="6288088" algn="dec"/>
              </a:tabLst>
            </a:pPr>
            <a:r>
              <a:rPr lang="en-US" dirty="0">
                <a:latin typeface="+mn-lt"/>
                <a:cs typeface="Arial" panose="020B0604020202020204" pitchFamily="34" charset="0"/>
              </a:rPr>
              <a:t>    Short Term Bond Fund (NAV)			2.60%	3.99%	1.62%	1.33%             3.49%</a:t>
            </a:r>
          </a:p>
          <a:p>
            <a:pPr fontAlgn="auto">
              <a:spcBef>
                <a:spcPts val="0"/>
              </a:spcBef>
              <a:spcAft>
                <a:spcPts val="600"/>
              </a:spcAft>
              <a:tabLst>
                <a:tab pos="1889125" algn="dec"/>
                <a:tab pos="2516188" algn="dec"/>
                <a:tab pos="3257550" algn="dec"/>
                <a:tab pos="4057650" algn="dec"/>
                <a:tab pos="4799013" algn="dec"/>
                <a:tab pos="5661025" algn="dec"/>
                <a:tab pos="6288088" algn="dec"/>
              </a:tabLst>
            </a:pPr>
            <a:r>
              <a:rPr lang="en-US" i="1" dirty="0">
                <a:latin typeface="+mn-lt"/>
                <a:cs typeface="Arial" panose="020B0604020202020204" pitchFamily="34" charset="0"/>
              </a:rPr>
              <a:t>    Benchmark*</a:t>
            </a:r>
            <a:r>
              <a:rPr lang="en-US" i="1" dirty="0">
                <a:solidFill>
                  <a:schemeClr val="tx1">
                    <a:lumMod val="95000"/>
                    <a:lumOff val="5000"/>
                  </a:schemeClr>
                </a:solidFill>
                <a:latin typeface="+mn-lt"/>
                <a:cs typeface="Arial" panose="020B0604020202020204" pitchFamily="34" charset="0"/>
              </a:rPr>
              <a:t>	                    		2.44%	3.96%	1.29%	1.21%             3.37%</a:t>
            </a:r>
          </a:p>
        </p:txBody>
      </p:sp>
      <p:sp>
        <p:nvSpPr>
          <p:cNvPr id="33" name="TextBox 32">
            <a:extLst>
              <a:ext uri="{FF2B5EF4-FFF2-40B4-BE49-F238E27FC236}">
                <a16:creationId xmlns:a16="http://schemas.microsoft.com/office/drawing/2014/main" id="{8EBCDE06-33DE-4F1A-896C-69744100CFA6}"/>
              </a:ext>
            </a:extLst>
          </p:cNvPr>
          <p:cNvSpPr txBox="1"/>
          <p:nvPr/>
        </p:nvSpPr>
        <p:spPr>
          <a:xfrm>
            <a:off x="833037" y="3921125"/>
            <a:ext cx="7111735" cy="230832"/>
          </a:xfrm>
          <a:prstGeom prst="rect">
            <a:avLst/>
          </a:prstGeom>
          <a:noFill/>
        </p:spPr>
        <p:txBody>
          <a:bodyPr vert="horz" wrap="square" lIns="45720" tIns="45720" rIns="45720" bIns="45720" rtlCol="0">
            <a:spAutoFit/>
          </a:bodyPr>
          <a:lstStyle/>
          <a:p>
            <a:r>
              <a:rPr lang="en-US" sz="900" i="1" dirty="0">
                <a:solidFill>
                  <a:schemeClr val="tx1">
                    <a:lumMod val="95000"/>
                    <a:lumOff val="5000"/>
                  </a:schemeClr>
                </a:solidFill>
                <a:latin typeface="Times New Roman"/>
              </a:rPr>
              <a:t>*ICE BofAML1-3 Year Treasury Index 2/2000 to present; Money Market Index prior. Periods over one year annualized.</a:t>
            </a:r>
          </a:p>
        </p:txBody>
      </p:sp>
      <p:sp>
        <p:nvSpPr>
          <p:cNvPr id="36" name="Rectangle 35">
            <a:extLst>
              <a:ext uri="{FF2B5EF4-FFF2-40B4-BE49-F238E27FC236}">
                <a16:creationId xmlns:a16="http://schemas.microsoft.com/office/drawing/2014/main" id="{AEB4E11E-C976-4D9C-B619-6446B6728362}"/>
              </a:ext>
            </a:extLst>
          </p:cNvPr>
          <p:cNvSpPr/>
          <p:nvPr/>
        </p:nvSpPr>
        <p:spPr bwMode="auto">
          <a:xfrm>
            <a:off x="4984813" y="4134415"/>
            <a:ext cx="4114800" cy="333425"/>
          </a:xfrm>
          <a:prstGeom prst="rect">
            <a:avLst/>
          </a:prstGeom>
          <a:noFill/>
          <a:ln w="12700" cap="flat" cmpd="sng" algn="ctr">
            <a:noFill/>
            <a:prstDash val="solid"/>
            <a:round/>
            <a:headEnd type="none" w="med" len="med"/>
            <a:tailEnd type="none" w="med" len="med"/>
          </a:ln>
          <a:effectLst/>
        </p:spPr>
        <p:txBody>
          <a:bodyPr vert="horz" wrap="square" lIns="73660" tIns="73660" rIns="73660" bIns="73660" numCol="1" rtlCol="0" anchor="b"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lang="en-US" sz="1200" b="1" dirty="0">
                <a:solidFill>
                  <a:schemeClr val="tx2"/>
                </a:solidFill>
                <a:latin typeface="+mj-lt"/>
                <a:cs typeface="Arial" panose="020B0604020202020204" pitchFamily="34" charset="0"/>
              </a:rPr>
              <a:t>Duration Distribution </a:t>
            </a:r>
            <a:r>
              <a:rPr kumimoji="0" lang="en-US" sz="1200" strike="noStrike" cap="none" normalizeH="0" dirty="0">
                <a:ln>
                  <a:noFill/>
                </a:ln>
                <a:solidFill>
                  <a:schemeClr val="tx2"/>
                </a:solidFill>
                <a:effectLst/>
                <a:latin typeface="+mj-lt"/>
                <a:cs typeface="Arial" panose="020B0604020202020204" pitchFamily="34" charset="0"/>
              </a:rPr>
              <a:t>(% of Portfolio Assets</a:t>
            </a:r>
            <a:r>
              <a:rPr kumimoji="0" lang="en-US" sz="1200" strike="noStrike" cap="none" normalizeH="0" dirty="0">
                <a:ln>
                  <a:noFill/>
                </a:ln>
                <a:solidFill>
                  <a:schemeClr val="tx2"/>
                </a:solidFill>
                <a:effectLst/>
                <a:latin typeface="+mj-lt"/>
              </a:rPr>
              <a:t>)</a:t>
            </a:r>
            <a:endParaRPr kumimoji="0" lang="en-US" sz="1200" b="1" strike="noStrike" cap="none" normalizeH="0" baseline="0" dirty="0">
              <a:ln>
                <a:noFill/>
              </a:ln>
              <a:solidFill>
                <a:schemeClr val="tx2"/>
              </a:solidFill>
              <a:effectLst/>
              <a:latin typeface="+mj-lt"/>
            </a:endParaRPr>
          </a:p>
        </p:txBody>
      </p:sp>
      <p:sp>
        <p:nvSpPr>
          <p:cNvPr id="19" name="Rectangle 18">
            <a:extLst>
              <a:ext uri="{FF2B5EF4-FFF2-40B4-BE49-F238E27FC236}">
                <a16:creationId xmlns:a16="http://schemas.microsoft.com/office/drawing/2014/main" id="{DF378756-ACAC-4126-B6EA-7A1A892B7028}"/>
              </a:ext>
            </a:extLst>
          </p:cNvPr>
          <p:cNvSpPr/>
          <p:nvPr/>
        </p:nvSpPr>
        <p:spPr bwMode="auto">
          <a:xfrm>
            <a:off x="454423" y="4118883"/>
            <a:ext cx="4114800" cy="333425"/>
          </a:xfrm>
          <a:prstGeom prst="rect">
            <a:avLst/>
          </a:prstGeom>
          <a:noFill/>
          <a:ln w="12700" cap="flat" cmpd="sng" algn="ctr">
            <a:noFill/>
            <a:prstDash val="solid"/>
            <a:round/>
            <a:headEnd type="none" w="med" len="med"/>
            <a:tailEnd type="none" w="med" len="med"/>
          </a:ln>
          <a:effectLst/>
        </p:spPr>
        <p:txBody>
          <a:bodyPr vert="horz" wrap="square" lIns="73660" tIns="73660" rIns="73660" bIns="73660" numCol="1" rtlCol="0" anchor="b"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lang="en-US" sz="1200" b="1" dirty="0">
                <a:solidFill>
                  <a:schemeClr val="tx2"/>
                </a:solidFill>
                <a:latin typeface="+mj-lt"/>
              </a:rPr>
              <a:t>Sector Allocation (% of Portfolio </a:t>
            </a:r>
            <a:r>
              <a:rPr lang="en-US" sz="1200" b="1" dirty="0">
                <a:solidFill>
                  <a:schemeClr val="tx2"/>
                </a:solidFill>
                <a:latin typeface="+mj-lt"/>
                <a:cs typeface="Arial" panose="020B0604020202020204" pitchFamily="34" charset="0"/>
              </a:rPr>
              <a:t>Assets</a:t>
            </a:r>
            <a:r>
              <a:rPr lang="en-US" sz="1200" b="1" dirty="0">
                <a:solidFill>
                  <a:schemeClr val="tx2"/>
                </a:solidFill>
                <a:latin typeface="+mj-lt"/>
              </a:rPr>
              <a:t>)</a:t>
            </a:r>
            <a:endParaRPr kumimoji="0" lang="en-US" sz="1200" b="1" strike="noStrike" cap="none" normalizeH="0" baseline="0" dirty="0">
              <a:ln>
                <a:noFill/>
              </a:ln>
              <a:solidFill>
                <a:schemeClr val="tx2"/>
              </a:solidFill>
              <a:effectLst/>
              <a:latin typeface="+mj-lt"/>
            </a:endParaRPr>
          </a:p>
        </p:txBody>
      </p:sp>
      <p:graphicFrame>
        <p:nvGraphicFramePr>
          <p:cNvPr id="20" name="Chart 19">
            <a:extLst>
              <a:ext uri="{FF2B5EF4-FFF2-40B4-BE49-F238E27FC236}">
                <a16:creationId xmlns:a16="http://schemas.microsoft.com/office/drawing/2014/main" id="{FCACD08D-E285-49C9-9265-9E5B8C71DDBF}"/>
              </a:ext>
            </a:extLst>
          </p:cNvPr>
          <p:cNvGraphicFramePr/>
          <p:nvPr>
            <p:extLst/>
          </p:nvPr>
        </p:nvGraphicFramePr>
        <p:xfrm>
          <a:off x="345368" y="4457613"/>
          <a:ext cx="3858772" cy="2233660"/>
        </p:xfrm>
        <a:graphic>
          <a:graphicData uri="http://schemas.openxmlformats.org/drawingml/2006/chart">
            <c:chart xmlns:c="http://schemas.openxmlformats.org/drawingml/2006/chart" xmlns:r="http://schemas.openxmlformats.org/officeDocument/2006/relationships" r:id="rId2"/>
          </a:graphicData>
        </a:graphic>
      </p:graphicFrame>
      <p:cxnSp>
        <p:nvCxnSpPr>
          <p:cNvPr id="21" name="Straight Connector 20">
            <a:extLst>
              <a:ext uri="{FF2B5EF4-FFF2-40B4-BE49-F238E27FC236}">
                <a16:creationId xmlns:a16="http://schemas.microsoft.com/office/drawing/2014/main" id="{C3719E93-09FE-4333-BB29-2894B61C7B13}"/>
              </a:ext>
            </a:extLst>
          </p:cNvPr>
          <p:cNvCxnSpPr>
            <a:cxnSpLocks/>
          </p:cNvCxnSpPr>
          <p:nvPr/>
        </p:nvCxnSpPr>
        <p:spPr bwMode="auto">
          <a:xfrm>
            <a:off x="498810" y="4409825"/>
            <a:ext cx="3657600" cy="0"/>
          </a:xfrm>
          <a:prstGeom prst="line">
            <a:avLst/>
          </a:prstGeom>
          <a:solidFill>
            <a:schemeClr val="accent1"/>
          </a:solidFill>
          <a:ln w="12700" cap="flat" cmpd="sng" algn="ctr">
            <a:solidFill>
              <a:schemeClr val="accent1">
                <a:lumMod val="75000"/>
              </a:schemeClr>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37B14837-8D50-4F84-BF0D-B1540C213E1E}"/>
              </a:ext>
            </a:extLst>
          </p:cNvPr>
          <p:cNvCxnSpPr>
            <a:cxnSpLocks/>
          </p:cNvCxnSpPr>
          <p:nvPr/>
        </p:nvCxnSpPr>
        <p:spPr bwMode="auto">
          <a:xfrm>
            <a:off x="5043003" y="4432403"/>
            <a:ext cx="3657600" cy="0"/>
          </a:xfrm>
          <a:prstGeom prst="line">
            <a:avLst/>
          </a:prstGeom>
          <a:solidFill>
            <a:schemeClr val="accent1"/>
          </a:solidFill>
          <a:ln w="12700" cap="flat" cmpd="sng" algn="ctr">
            <a:solidFill>
              <a:schemeClr val="accent1">
                <a:lumMod val="75000"/>
              </a:schemeClr>
            </a:solidFill>
            <a:prstDash val="solid"/>
            <a:round/>
            <a:headEnd type="none" w="med" len="med"/>
            <a:tailEnd type="none" w="med" len="med"/>
          </a:ln>
          <a:effectLst/>
        </p:spPr>
      </p:cxnSp>
      <p:graphicFrame>
        <p:nvGraphicFramePr>
          <p:cNvPr id="23" name="Object 16">
            <a:extLst>
              <a:ext uri="{FF2B5EF4-FFF2-40B4-BE49-F238E27FC236}">
                <a16:creationId xmlns:a16="http://schemas.microsoft.com/office/drawing/2014/main" id="{AE5E7997-046D-4237-ADA7-D6A757BEEFC2}"/>
              </a:ext>
            </a:extLst>
          </p:cNvPr>
          <p:cNvGraphicFramePr>
            <a:graphicFrameLocks noChangeAspect="1"/>
          </p:cNvGraphicFramePr>
          <p:nvPr>
            <p:extLst/>
          </p:nvPr>
        </p:nvGraphicFramePr>
        <p:xfrm>
          <a:off x="4933531" y="4457613"/>
          <a:ext cx="3858771" cy="2287124"/>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EE4DE12A-906A-4392-8641-3748B1A75FBE}"/>
              </a:ext>
            </a:extLst>
          </p:cNvPr>
          <p:cNvSpPr txBox="1"/>
          <p:nvPr/>
        </p:nvSpPr>
        <p:spPr>
          <a:xfrm>
            <a:off x="1177671" y="2786845"/>
            <a:ext cx="7079836" cy="353943"/>
          </a:xfrm>
          <a:prstGeom prst="rect">
            <a:avLst/>
          </a:prstGeom>
          <a:noFill/>
        </p:spPr>
        <p:txBody>
          <a:bodyPr vert="horz" wrap="square" lIns="45720" tIns="45720" rIns="45720" bIns="0" rtlCol="0" anchor="b">
            <a:spAutoFit/>
          </a:bodyPr>
          <a:lstStyle/>
          <a:p>
            <a:pPr marL="0" marR="0" lvl="0" indent="0" defTabSz="914400" eaLnBrk="1" fontAlgn="auto" latinLnBrk="0" hangingPunct="1">
              <a:lnSpc>
                <a:spcPct val="100000"/>
              </a:lnSpc>
              <a:spcBef>
                <a:spcPts val="0"/>
              </a:spcBef>
              <a:spcAft>
                <a:spcPts val="0"/>
              </a:spcAft>
              <a:buClrTx/>
              <a:buSzTx/>
              <a:buNone/>
              <a:tabLst>
                <a:tab pos="1606550" algn="ctr"/>
                <a:tab pos="2227263" algn="ctr"/>
                <a:tab pos="2978150" algn="ctr"/>
                <a:tab pos="3775075" algn="ctr"/>
                <a:tab pos="4518025" algn="ctr"/>
                <a:tab pos="5368925" algn="ctr"/>
                <a:tab pos="6061075" algn="ctr"/>
              </a:tabLst>
              <a:defRPr/>
            </a:pPr>
            <a:r>
              <a:rPr lang="en-US" sz="1000" dirty="0">
                <a:solidFill>
                  <a:schemeClr val="tx2"/>
                </a:solidFill>
                <a:latin typeface="Century Gothic" panose="020B0502020202020204" pitchFamily="34" charset="0"/>
              </a:rPr>
              <a:t>	     	</a:t>
            </a:r>
            <a:r>
              <a:rPr lang="en-US" sz="1000" b="1" dirty="0">
                <a:solidFill>
                  <a:schemeClr val="tx2"/>
                </a:solidFill>
                <a:latin typeface="+mj-lt"/>
                <a:cs typeface="Arial" panose="020B0604020202020204" pitchFamily="34" charset="0"/>
              </a:rPr>
              <a:t>	YTD	 Trailing	Trailing	Trailing	         Since Inc.</a:t>
            </a:r>
          </a:p>
          <a:p>
            <a:pPr marL="0" marR="0" lvl="0" indent="0" defTabSz="914400" eaLnBrk="1" fontAlgn="auto" latinLnBrk="0" hangingPunct="1">
              <a:lnSpc>
                <a:spcPct val="100000"/>
              </a:lnSpc>
              <a:spcBef>
                <a:spcPts val="0"/>
              </a:spcBef>
              <a:spcAft>
                <a:spcPts val="0"/>
              </a:spcAft>
              <a:buClrTx/>
              <a:buSzTx/>
              <a:buNone/>
              <a:tabLst>
                <a:tab pos="1606550" algn="ctr"/>
                <a:tab pos="2227263" algn="ctr"/>
                <a:tab pos="2978150" algn="ctr"/>
                <a:tab pos="3775075" algn="ctr"/>
                <a:tab pos="4518025" algn="ctr"/>
                <a:tab pos="5368925" algn="ctr"/>
                <a:tab pos="6061075" algn="ctr"/>
              </a:tabLst>
              <a:defRPr/>
            </a:pPr>
            <a:r>
              <a:rPr lang="en-US" sz="1000" b="1" dirty="0">
                <a:solidFill>
                  <a:schemeClr val="tx2"/>
                </a:solidFill>
                <a:latin typeface="+mj-lt"/>
                <a:cs typeface="Arial" panose="020B0604020202020204" pitchFamily="34" charset="0"/>
              </a:rPr>
              <a:t>			 2019	1 Year	3 Years	5 Years	         (1/1/92)</a:t>
            </a:r>
          </a:p>
        </p:txBody>
      </p:sp>
      <p:cxnSp>
        <p:nvCxnSpPr>
          <p:cNvPr id="34" name="Straight Connector 33">
            <a:extLst>
              <a:ext uri="{FF2B5EF4-FFF2-40B4-BE49-F238E27FC236}">
                <a16:creationId xmlns:a16="http://schemas.microsoft.com/office/drawing/2014/main" id="{70FE2767-DE8A-4F63-BF72-CFFBA0D721AA}"/>
              </a:ext>
            </a:extLst>
          </p:cNvPr>
          <p:cNvCxnSpPr>
            <a:cxnSpLocks/>
          </p:cNvCxnSpPr>
          <p:nvPr/>
        </p:nvCxnSpPr>
        <p:spPr bwMode="auto">
          <a:xfrm>
            <a:off x="948267" y="3152680"/>
            <a:ext cx="7162846" cy="0"/>
          </a:xfrm>
          <a:prstGeom prst="line">
            <a:avLst/>
          </a:prstGeom>
          <a:solidFill>
            <a:schemeClr val="accent1"/>
          </a:solidFill>
          <a:ln w="0" cap="flat" cmpd="sng" algn="ctr">
            <a:solidFill>
              <a:schemeClr val="accent1">
                <a:lumMod val="75000"/>
                <a:alpha val="90000"/>
              </a:schemeClr>
            </a:solidFill>
            <a:prstDash val="solid"/>
            <a:round/>
            <a:headEnd type="none" w="med" len="med"/>
            <a:tailEnd type="none" w="med" len="med"/>
          </a:ln>
          <a:effectLst/>
        </p:spPr>
      </p:cxnSp>
      <p:graphicFrame>
        <p:nvGraphicFramePr>
          <p:cNvPr id="24" name="Table 23">
            <a:extLst>
              <a:ext uri="{FF2B5EF4-FFF2-40B4-BE49-F238E27FC236}">
                <a16:creationId xmlns:a16="http://schemas.microsoft.com/office/drawing/2014/main" id="{0CCC8322-D1C6-47A8-9FA9-2C7DF1C8CB86}"/>
              </a:ext>
            </a:extLst>
          </p:cNvPr>
          <p:cNvGraphicFramePr>
            <a:graphicFrameLocks noGrp="1"/>
          </p:cNvGraphicFramePr>
          <p:nvPr>
            <p:extLst>
              <p:ext uri="{D42A27DB-BD31-4B8C-83A1-F6EECF244321}">
                <p14:modId xmlns:p14="http://schemas.microsoft.com/office/powerpoint/2010/main" val="1883386294"/>
              </p:ext>
            </p:extLst>
          </p:nvPr>
        </p:nvGraphicFramePr>
        <p:xfrm>
          <a:off x="4698348" y="957155"/>
          <a:ext cx="3476248" cy="1411199"/>
        </p:xfrm>
        <a:graphic>
          <a:graphicData uri="http://schemas.openxmlformats.org/drawingml/2006/table">
            <a:tbl>
              <a:tblPr firstRow="1" firstCol="1" bandRow="1">
                <a:tableStyleId>{5C22544A-7EE6-4342-B048-85BDC9FD1C3A}</a:tableStyleId>
              </a:tblPr>
              <a:tblGrid>
                <a:gridCol w="1921337">
                  <a:extLst>
                    <a:ext uri="{9D8B030D-6E8A-4147-A177-3AD203B41FA5}">
                      <a16:colId xmlns:a16="http://schemas.microsoft.com/office/drawing/2014/main" val="426540747"/>
                    </a:ext>
                  </a:extLst>
                </a:gridCol>
                <a:gridCol w="1554911">
                  <a:extLst>
                    <a:ext uri="{9D8B030D-6E8A-4147-A177-3AD203B41FA5}">
                      <a16:colId xmlns:a16="http://schemas.microsoft.com/office/drawing/2014/main" val="1781051265"/>
                    </a:ext>
                  </a:extLst>
                </a:gridCol>
              </a:tblGrid>
              <a:tr h="304873">
                <a:tc>
                  <a:txBody>
                    <a:bodyPr/>
                    <a:lstStyle/>
                    <a:p>
                      <a:r>
                        <a:rPr lang="en-US" sz="1000" dirty="0">
                          <a:solidFill>
                            <a:schemeClr val="bg1"/>
                          </a:solidFill>
                          <a:latin typeface="+mj-lt"/>
                        </a:rPr>
                        <a:t>Portfolio Characteristics</a:t>
                      </a:r>
                    </a:p>
                  </a:txBody>
                  <a:tcPr anchor="ct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2"/>
                    </a:solidFill>
                  </a:tcPr>
                </a:tc>
                <a:tc>
                  <a:txBody>
                    <a:bodyPr/>
                    <a:lstStyle/>
                    <a:p>
                      <a:pPr algn="ctr"/>
                      <a:endParaRPr lang="en-US" sz="1000" b="1" kern="1200" dirty="0">
                        <a:solidFill>
                          <a:schemeClr val="lt1"/>
                        </a:solidFill>
                        <a:latin typeface="+mj-lt"/>
                        <a:ea typeface="+mn-ea"/>
                        <a:cs typeface="+mn-cs"/>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3136126411"/>
                  </a:ext>
                </a:extLst>
              </a:tr>
              <a:tr h="304873">
                <a:tc>
                  <a:txBody>
                    <a:bodyPr/>
                    <a:lstStyle/>
                    <a:p>
                      <a:pPr algn="l"/>
                      <a:r>
                        <a:rPr lang="en-US" sz="1000" dirty="0">
                          <a:solidFill>
                            <a:schemeClr val="bg1"/>
                          </a:solidFill>
                          <a:latin typeface="+mj-lt"/>
                        </a:rPr>
                        <a:t>Portfolio Market  Value</a:t>
                      </a:r>
                    </a:p>
                  </a:txBody>
                  <a:tcPr anchor="ctr">
                    <a:lnT w="12700" cap="flat" cmpd="sng" algn="ctr">
                      <a:solidFill>
                        <a:schemeClr val="bg1"/>
                      </a:solidFill>
                      <a:prstDash val="solid"/>
                      <a:round/>
                      <a:headEnd type="none" w="med" len="med"/>
                      <a:tailEnd type="none" w="med" len="med"/>
                    </a:lnT>
                  </a:tcPr>
                </a:tc>
                <a:tc>
                  <a:txBody>
                    <a:bodyPr/>
                    <a:lstStyle/>
                    <a:p>
                      <a:pPr algn="ctr" fontAlgn="b"/>
                      <a:r>
                        <a:rPr lang="en-US" sz="1000" b="0" i="0" u="none" strike="noStrike" dirty="0">
                          <a:solidFill>
                            <a:srgbClr val="000000"/>
                          </a:solidFill>
                          <a:effectLst/>
                          <a:latin typeface="+mj-lt"/>
                        </a:rPr>
                        <a:t>$863.5 million</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40226604"/>
                  </a:ext>
                </a:extLst>
              </a:tr>
              <a:tr h="248290">
                <a:tc>
                  <a:txBody>
                    <a:bodyPr/>
                    <a:lstStyle/>
                    <a:p>
                      <a:pPr algn="l"/>
                      <a:r>
                        <a:rPr lang="en-US" sz="1000" dirty="0">
                          <a:solidFill>
                            <a:schemeClr val="bg1"/>
                          </a:solidFill>
                          <a:latin typeface="+mj-lt"/>
                        </a:rPr>
                        <a:t>Fitch Rating</a:t>
                      </a:r>
                    </a:p>
                  </a:txBody>
                  <a:tcPr anchor="ctr"/>
                </a:tc>
                <a:tc>
                  <a:txBody>
                    <a:bodyPr/>
                    <a:lstStyle/>
                    <a:p>
                      <a:pPr algn="ctr" fontAlgn="b"/>
                      <a:r>
                        <a:rPr lang="en-US" sz="1000" b="0" i="0" u="none" strike="noStrike" dirty="0">
                          <a:solidFill>
                            <a:srgbClr val="000000"/>
                          </a:solidFill>
                          <a:effectLst/>
                          <a:latin typeface="+mj-lt"/>
                        </a:rPr>
                        <a:t>AAA </a:t>
                      </a:r>
                      <a:r>
                        <a:rPr lang="en-US" sz="1000" b="0" i="0" u="none" strike="noStrike" dirty="0" err="1">
                          <a:solidFill>
                            <a:srgbClr val="000000"/>
                          </a:solidFill>
                          <a:effectLst/>
                          <a:latin typeface="+mj-lt"/>
                        </a:rPr>
                        <a:t>mmf</a:t>
                      </a:r>
                      <a:endParaRPr lang="en-US" sz="1000" b="0" i="0" u="none" strike="noStrike" dirty="0">
                        <a:solidFill>
                          <a:srgbClr val="000000"/>
                        </a:solidFill>
                        <a:effectLst/>
                        <a:latin typeface="+mj-lt"/>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97842870"/>
                  </a:ext>
                </a:extLst>
              </a:tr>
              <a:tr h="248290">
                <a:tc>
                  <a:txBody>
                    <a:bodyPr/>
                    <a:lstStyle/>
                    <a:p>
                      <a:pPr algn="l"/>
                      <a:r>
                        <a:rPr lang="en-US" sz="1000" dirty="0">
                          <a:solidFill>
                            <a:schemeClr val="bg1"/>
                          </a:solidFill>
                          <a:latin typeface="+mj-lt"/>
                        </a:rPr>
                        <a:t>Duration</a:t>
                      </a:r>
                    </a:p>
                  </a:txBody>
                  <a:tcPr anchor="ctr"/>
                </a:tc>
                <a:tc>
                  <a:txBody>
                    <a:bodyPr/>
                    <a:lstStyle/>
                    <a:p>
                      <a:pPr algn="ctr" fontAlgn="b"/>
                      <a:r>
                        <a:rPr lang="en-US" sz="1000" b="0" i="0" u="none" strike="noStrike" dirty="0">
                          <a:solidFill>
                            <a:srgbClr val="000000"/>
                          </a:solidFill>
                          <a:effectLst/>
                          <a:latin typeface="+mj-lt"/>
                        </a:rPr>
                        <a:t>1.82 </a:t>
                      </a:r>
                      <a:r>
                        <a:rPr lang="en-US" sz="1000" b="0" i="0" u="none" strike="noStrike" dirty="0" err="1">
                          <a:solidFill>
                            <a:srgbClr val="000000"/>
                          </a:solidFill>
                          <a:effectLst/>
                          <a:latin typeface="+mj-lt"/>
                        </a:rPr>
                        <a:t>yrs</a:t>
                      </a:r>
                      <a:endParaRPr lang="en-US" sz="1000" b="0" i="0" u="none" strike="noStrike" dirty="0">
                        <a:solidFill>
                          <a:srgbClr val="000000"/>
                        </a:solidFill>
                        <a:effectLst/>
                        <a:latin typeface="+mj-lt"/>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72465289"/>
                  </a:ext>
                </a:extLst>
              </a:tr>
              <a:tr h="304873">
                <a:tc>
                  <a:txBody>
                    <a:bodyPr/>
                    <a:lstStyle/>
                    <a:p>
                      <a:pPr algn="l"/>
                      <a:r>
                        <a:rPr lang="en-US" sz="1000" dirty="0">
                          <a:solidFill>
                            <a:schemeClr val="bg1"/>
                          </a:solidFill>
                          <a:latin typeface="+mj-lt"/>
                        </a:rPr>
                        <a:t>SEC 30 Day Yield (net)</a:t>
                      </a:r>
                    </a:p>
                  </a:txBody>
                  <a:tcPr anchor="ctr"/>
                </a:tc>
                <a:tc>
                  <a:txBody>
                    <a:bodyPr/>
                    <a:lstStyle/>
                    <a:p>
                      <a:pPr algn="ctr" fontAlgn="b"/>
                      <a:r>
                        <a:rPr lang="en-US" sz="1000" b="0" i="0" u="none" strike="noStrike" dirty="0">
                          <a:solidFill>
                            <a:srgbClr val="000000"/>
                          </a:solidFill>
                          <a:effectLst/>
                          <a:latin typeface="+mj-lt"/>
                        </a:rPr>
                        <a:t>2.07%</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614695651"/>
                  </a:ext>
                </a:extLst>
              </a:tr>
            </a:tbl>
          </a:graphicData>
        </a:graphic>
      </p:graphicFrame>
      <p:sp>
        <p:nvSpPr>
          <p:cNvPr id="25" name="Rectangle 24">
            <a:extLst>
              <a:ext uri="{FF2B5EF4-FFF2-40B4-BE49-F238E27FC236}">
                <a16:creationId xmlns:a16="http://schemas.microsoft.com/office/drawing/2014/main" id="{6CCEA9C6-14DD-4D2E-99E2-A6D7FAFEEA54}"/>
              </a:ext>
            </a:extLst>
          </p:cNvPr>
          <p:cNvSpPr/>
          <p:nvPr/>
        </p:nvSpPr>
        <p:spPr bwMode="auto">
          <a:xfrm>
            <a:off x="886492" y="2818668"/>
            <a:ext cx="7228982" cy="1084015"/>
          </a:xfrm>
          <a:prstGeom prst="rect">
            <a:avLst/>
          </a:prstGeom>
          <a:noFill/>
          <a:ln w="6350" cap="sq" cmpd="sng" algn="ctr">
            <a:solidFill>
              <a:schemeClr val="accent1"/>
            </a:solidFill>
            <a:prstDash val="sysDash"/>
            <a:round/>
            <a:headEnd type="none" w="med" len="med"/>
            <a:tailEnd type="none" w="med" len="med"/>
          </a:ln>
          <a:effectLst/>
          <a:extLst>
            <a:ext uri="{909E8E84-426E-40DD-AFC4-6F175D3DCCD1}">
              <a14:hiddenFill xmlns:a14="http://schemas.microsoft.com/office/drawing/2010/main">
                <a:solidFill>
                  <a:schemeClr val="accent1">
                    <a:lumMod val="75000"/>
                  </a:schemeClr>
                </a:solidFill>
              </a14:hiddenFill>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err="1">
              <a:ln>
                <a:noFill/>
              </a:ln>
              <a:solidFill>
                <a:schemeClr val="bg1"/>
              </a:solidFill>
              <a:effectLst/>
              <a:latin typeface="Century Gothic" panose="020B0502020202020204" pitchFamily="34" charset="0"/>
            </a:endParaRPr>
          </a:p>
        </p:txBody>
      </p:sp>
      <p:sp>
        <p:nvSpPr>
          <p:cNvPr id="6" name="Title 5">
            <a:extLst>
              <a:ext uri="{FF2B5EF4-FFF2-40B4-BE49-F238E27FC236}">
                <a16:creationId xmlns:a16="http://schemas.microsoft.com/office/drawing/2014/main" id="{4B32BB4B-EBD5-4843-BFCE-971C1754C2B8}"/>
              </a:ext>
            </a:extLst>
          </p:cNvPr>
          <p:cNvSpPr>
            <a:spLocks noGrp="1"/>
          </p:cNvSpPr>
          <p:nvPr>
            <p:ph type="title"/>
          </p:nvPr>
        </p:nvSpPr>
        <p:spPr/>
        <p:txBody>
          <a:bodyPr/>
          <a:lstStyle/>
          <a:p>
            <a:r>
              <a:rPr lang="en-US" dirty="0"/>
              <a:t>Florida Trust Short Term Bond Fund</a:t>
            </a:r>
          </a:p>
        </p:txBody>
      </p:sp>
      <p:sp>
        <p:nvSpPr>
          <p:cNvPr id="27" name="Rectangle 26">
            <a:extLst>
              <a:ext uri="{FF2B5EF4-FFF2-40B4-BE49-F238E27FC236}">
                <a16:creationId xmlns:a16="http://schemas.microsoft.com/office/drawing/2014/main" id="{5691A47E-6FC1-4EAC-AF45-AAEFA95A36D5}"/>
              </a:ext>
            </a:extLst>
          </p:cNvPr>
          <p:cNvSpPr/>
          <p:nvPr/>
        </p:nvSpPr>
        <p:spPr>
          <a:xfrm>
            <a:off x="72110" y="622069"/>
            <a:ext cx="1826141" cy="307777"/>
          </a:xfrm>
          <a:prstGeom prst="rect">
            <a:avLst/>
          </a:prstGeom>
        </p:spPr>
        <p:txBody>
          <a:bodyPr wrap="none">
            <a:spAutoFit/>
          </a:bodyPr>
          <a:lstStyle/>
          <a:p>
            <a:r>
              <a:rPr lang="en-US" sz="1400" b="1" dirty="0">
                <a:solidFill>
                  <a:schemeClr val="tx2"/>
                </a:solidFill>
                <a:latin typeface="+mj-lt"/>
              </a:rPr>
              <a:t>As of June 30, 2019</a:t>
            </a:r>
          </a:p>
        </p:txBody>
      </p:sp>
    </p:spTree>
    <p:extLst>
      <p:ext uri="{BB962C8B-B14F-4D97-AF65-F5344CB8AC3E}">
        <p14:creationId xmlns:p14="http://schemas.microsoft.com/office/powerpoint/2010/main" val="682824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 name="Rectangle 15"/>
          <p:cNvSpPr>
            <a:spLocks noGrp="1" noChangeArrowheads="1"/>
          </p:cNvSpPr>
          <p:nvPr>
            <p:ph type="title"/>
          </p:nvPr>
        </p:nvSpPr>
        <p:spPr/>
        <p:txBody>
          <a:bodyPr/>
          <a:lstStyle/>
          <a:p>
            <a:r>
              <a:rPr lang="en-US" dirty="0"/>
              <a:t>Investment of Cash and Reserve Assets</a:t>
            </a:r>
          </a:p>
        </p:txBody>
      </p:sp>
      <p:sp>
        <p:nvSpPr>
          <p:cNvPr id="2" name="Slide Number Placeholder 1"/>
          <p:cNvSpPr>
            <a:spLocks noGrp="1"/>
          </p:cNvSpPr>
          <p:nvPr>
            <p:ph type="sldNum" sz="quarter" idx="4"/>
          </p:nvPr>
        </p:nvSpPr>
        <p:spPr/>
        <p:txBody>
          <a:bodyPr/>
          <a:lstStyle/>
          <a:p>
            <a:fld id="{EAFB3C29-4469-4ECE-A8ED-D40B5AD31533}" type="slidenum">
              <a:rPr lang="en-US" smtClean="0"/>
              <a:pPr/>
              <a:t>4</a:t>
            </a:fld>
            <a:endParaRPr lang="en-US" dirty="0"/>
          </a:p>
        </p:txBody>
      </p:sp>
      <p:cxnSp>
        <p:nvCxnSpPr>
          <p:cNvPr id="13" name="Straight Connector 12"/>
          <p:cNvCxnSpPr/>
          <p:nvPr/>
        </p:nvCxnSpPr>
        <p:spPr bwMode="auto">
          <a:xfrm>
            <a:off x="1124712" y="1592069"/>
            <a:ext cx="7315200" cy="0"/>
          </a:xfrm>
          <a:prstGeom prst="line">
            <a:avLst/>
          </a:prstGeom>
          <a:solidFill>
            <a:schemeClr val="accent1"/>
          </a:solidFill>
          <a:ln w="9525" cap="flat" cmpd="sng" algn="ctr">
            <a:solidFill>
              <a:srgbClr val="9FB6C7"/>
            </a:solidFill>
            <a:prstDash val="solid"/>
            <a:round/>
            <a:headEnd type="none" w="med" len="med"/>
            <a:tailEnd type="none" w="med" len="med"/>
          </a:ln>
          <a:effectLst/>
        </p:spPr>
      </p:cxnSp>
      <p:sp>
        <p:nvSpPr>
          <p:cNvPr id="14" name="TextBox 13"/>
          <p:cNvSpPr txBox="1"/>
          <p:nvPr/>
        </p:nvSpPr>
        <p:spPr>
          <a:xfrm>
            <a:off x="914400" y="1717440"/>
            <a:ext cx="7737894" cy="2354491"/>
          </a:xfrm>
          <a:prstGeom prst="rect">
            <a:avLst/>
          </a:prstGeom>
          <a:noFill/>
        </p:spPr>
        <p:txBody>
          <a:bodyPr vert="horz" wrap="square" lIns="45720" tIns="45720" rIns="45720" bIns="45720" rtlCol="0" anchor="t">
            <a:spAutoFit/>
          </a:bodyPr>
          <a:lstStyle/>
          <a:p>
            <a:pPr marL="638727" lvl="1" indent="-228600">
              <a:spcBef>
                <a:spcPct val="25000"/>
              </a:spcBef>
              <a:buClr>
                <a:schemeClr val="tx2"/>
              </a:buClr>
              <a:buSzPct val="120000"/>
              <a:buFont typeface="Wingdings"/>
              <a:buChar char="§"/>
            </a:pPr>
            <a:r>
              <a:rPr lang="en-US" sz="1400" b="1" dirty="0">
                <a:latin typeface="Times New Roman"/>
              </a:rPr>
              <a:t>For most investors, the chief appeal of bonds is the income return, measured by the yield</a:t>
            </a:r>
          </a:p>
          <a:p>
            <a:pPr lvl="1">
              <a:spcBef>
                <a:spcPct val="25000"/>
              </a:spcBef>
              <a:buClr>
                <a:schemeClr val="tx2"/>
              </a:buClr>
              <a:buSzPct val="120000"/>
            </a:pPr>
            <a:endParaRPr lang="en-US" sz="1400" b="1" dirty="0">
              <a:latin typeface="Times New Roman"/>
            </a:endParaRPr>
          </a:p>
          <a:p>
            <a:pPr marL="638727" lvl="1" indent="-228600">
              <a:spcBef>
                <a:spcPct val="25000"/>
              </a:spcBef>
              <a:buClr>
                <a:schemeClr val="tx2"/>
              </a:buClr>
              <a:buSzPct val="120000"/>
              <a:buFont typeface="Wingdings"/>
              <a:buChar char="§"/>
            </a:pPr>
            <a:r>
              <a:rPr lang="en-US" sz="1400" b="1" dirty="0">
                <a:latin typeface="Times New Roman"/>
              </a:rPr>
              <a:t>The search for yield should be balanced against the risks involved with holding bonds</a:t>
            </a:r>
          </a:p>
          <a:p>
            <a:pPr lvl="1">
              <a:spcBef>
                <a:spcPct val="25000"/>
              </a:spcBef>
              <a:buClr>
                <a:schemeClr val="tx2"/>
              </a:buClr>
              <a:buSzPct val="120000"/>
            </a:pPr>
            <a:endParaRPr lang="en-US" sz="1400" b="1" dirty="0">
              <a:latin typeface="Times New Roman"/>
            </a:endParaRPr>
          </a:p>
          <a:p>
            <a:pPr marL="638727" lvl="1" indent="-228600">
              <a:spcBef>
                <a:spcPct val="25000"/>
              </a:spcBef>
              <a:buClr>
                <a:schemeClr val="tx2"/>
              </a:buClr>
              <a:buSzPct val="120000"/>
              <a:buFont typeface="Wingdings"/>
              <a:buChar char="§"/>
            </a:pPr>
            <a:r>
              <a:rPr lang="en-US" sz="1400" b="1" dirty="0">
                <a:latin typeface="Times New Roman"/>
              </a:rPr>
              <a:t>The primary risks are deteriorating credit quality (or ultimately default) and higher market yields</a:t>
            </a:r>
          </a:p>
          <a:p>
            <a:pPr lvl="1">
              <a:spcBef>
                <a:spcPct val="25000"/>
              </a:spcBef>
              <a:buClr>
                <a:schemeClr val="tx2"/>
              </a:buClr>
              <a:buSzPct val="120000"/>
            </a:pPr>
            <a:endParaRPr lang="en-US" sz="1400" b="1" dirty="0">
              <a:latin typeface="Times New Roman"/>
            </a:endParaRPr>
          </a:p>
          <a:p>
            <a:pPr marL="638727" lvl="1" indent="-228600">
              <a:spcBef>
                <a:spcPct val="25000"/>
              </a:spcBef>
              <a:buClr>
                <a:schemeClr val="tx2"/>
              </a:buClr>
              <a:buSzPct val="120000"/>
              <a:buFont typeface="Wingdings"/>
              <a:buChar char="§"/>
            </a:pPr>
            <a:r>
              <a:rPr lang="en-US" sz="1400" b="1" dirty="0">
                <a:latin typeface="Times New Roman"/>
              </a:rPr>
              <a:t>Total return is a more complete measure of the return from bonds, reflecting both the income return and price appreciation/depreciation over the holding period</a:t>
            </a:r>
          </a:p>
        </p:txBody>
      </p:sp>
      <p:sp>
        <p:nvSpPr>
          <p:cNvPr id="3" name="TextBox 2">
            <a:extLst>
              <a:ext uri="{FF2B5EF4-FFF2-40B4-BE49-F238E27FC236}">
                <a16:creationId xmlns:a16="http://schemas.microsoft.com/office/drawing/2014/main" id="{9DC78EDE-AEFC-4FC1-9765-269CEC23F454}"/>
              </a:ext>
            </a:extLst>
          </p:cNvPr>
          <p:cNvSpPr txBox="1"/>
          <p:nvPr/>
        </p:nvSpPr>
        <p:spPr>
          <a:xfrm>
            <a:off x="674400" y="701746"/>
            <a:ext cx="7792834" cy="338554"/>
          </a:xfrm>
          <a:prstGeom prst="rect">
            <a:avLst/>
          </a:prstGeom>
          <a:noFill/>
        </p:spPr>
        <p:txBody>
          <a:bodyPr wrap="square" rtlCol="0">
            <a:spAutoFit/>
          </a:bodyPr>
          <a:lstStyle/>
          <a:p>
            <a:r>
              <a:rPr lang="en-US" sz="1600" b="1" dirty="0">
                <a:solidFill>
                  <a:schemeClr val="tx2"/>
                </a:solidFill>
                <a:latin typeface="Century Gothic" panose="020B0502020202020204" pitchFamily="34" charset="0"/>
              </a:rPr>
              <a:t>Bonds Provide Income and the Potential for Capital Gains</a:t>
            </a:r>
          </a:p>
        </p:txBody>
      </p:sp>
      <p:sp>
        <p:nvSpPr>
          <p:cNvPr id="12" name="Oval 11"/>
          <p:cNvSpPr/>
          <p:nvPr/>
        </p:nvSpPr>
        <p:spPr bwMode="auto">
          <a:xfrm>
            <a:off x="914400" y="1268515"/>
            <a:ext cx="381000" cy="381000"/>
          </a:xfrm>
          <a:prstGeom prst="ellipse">
            <a:avLst/>
          </a:prstGeom>
          <a:solidFill>
            <a:schemeClr val="accent1">
              <a:lumMod val="40000"/>
              <a:lumOff val="60000"/>
            </a:schemeClr>
          </a:solidFill>
          <a:ln w="12700" cap="flat" cmpd="sng" algn="ctr">
            <a:solidFill>
              <a:srgbClr val="9FB6C7"/>
            </a:solidFill>
            <a:prstDash val="solid"/>
            <a:round/>
            <a:headEnd type="none" w="med" len="med"/>
            <a:tailEnd type="none" w="med" len="med"/>
          </a:ln>
          <a:effectLst/>
        </p:spPr>
        <p:txBody>
          <a:bodyPr vert="horz" wrap="none" lIns="274320" tIns="45720" rIns="45720" bIns="45720" numCol="1" rtlCol="0" anchor="b"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2"/>
                </a:solidFill>
                <a:effectLst/>
                <a:latin typeface="Century Gothic" panose="020B0502020202020204" pitchFamily="34" charset="0"/>
              </a:rPr>
              <a:t>Key Considerations</a:t>
            </a:r>
          </a:p>
        </p:txBody>
      </p:sp>
      <p:pic>
        <p:nvPicPr>
          <p:cNvPr id="9" name="Picture 1" descr="image001">
            <a:extLst>
              <a:ext uri="{FF2B5EF4-FFF2-40B4-BE49-F238E27FC236}">
                <a16:creationId xmlns:a16="http://schemas.microsoft.com/office/drawing/2014/main" id="{96A39F74-BCD4-40A1-A109-EE2C12192E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1939" y="4189007"/>
            <a:ext cx="4401880" cy="235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06664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 name="Object 110"/>
          <p:cNvGraphicFramePr>
            <a:graphicFrameLocks noChangeAspect="1"/>
          </p:cNvGraphicFramePr>
          <p:nvPr>
            <p:extLst>
              <p:ext uri="{D42A27DB-BD31-4B8C-83A1-F6EECF244321}">
                <p14:modId xmlns:p14="http://schemas.microsoft.com/office/powerpoint/2010/main" val="1759572084"/>
              </p:ext>
            </p:extLst>
          </p:nvPr>
        </p:nvGraphicFramePr>
        <p:xfrm>
          <a:off x="668232" y="1837913"/>
          <a:ext cx="7807537" cy="3474720"/>
        </p:xfrm>
        <a:graphic>
          <a:graphicData uri="http://schemas.openxmlformats.org/drawingml/2006/chart">
            <c:chart xmlns:c="http://schemas.openxmlformats.org/drawingml/2006/chart" xmlns:r="http://schemas.openxmlformats.org/officeDocument/2006/relationships" r:id="rId3"/>
          </a:graphicData>
        </a:graphic>
      </p:graphicFrame>
      <p:sp>
        <p:nvSpPr>
          <p:cNvPr id="1055" name="Text Box 15"/>
          <p:cNvSpPr txBox="1">
            <a:spLocks noChangeArrowheads="1"/>
          </p:cNvSpPr>
          <p:nvPr/>
        </p:nvSpPr>
        <p:spPr bwMode="gray">
          <a:xfrm rot="-5400000">
            <a:off x="-382765" y="3322448"/>
            <a:ext cx="2247278" cy="261610"/>
          </a:xfrm>
          <a:prstGeom prst="rect">
            <a:avLst/>
          </a:prstGeom>
          <a:noFill/>
          <a:ln w="9525">
            <a:noFill/>
            <a:miter lim="800000"/>
            <a:headEnd/>
            <a:tailEnd/>
          </a:ln>
        </p:spPr>
        <p:txBody>
          <a:bodyPr wrap="square">
            <a:spAutoFit/>
          </a:bodyPr>
          <a:lstStyle/>
          <a:p>
            <a:pPr algn="l"/>
            <a:r>
              <a:rPr lang="en-US" b="1" dirty="0">
                <a:solidFill>
                  <a:schemeClr val="accent2"/>
                </a:solidFill>
                <a:latin typeface="+mj-lt"/>
              </a:rPr>
              <a:t>Short Term Bond Fund NAV</a:t>
            </a:r>
          </a:p>
        </p:txBody>
      </p:sp>
      <p:sp>
        <p:nvSpPr>
          <p:cNvPr id="1056" name="Text Box 16"/>
          <p:cNvSpPr txBox="1">
            <a:spLocks noChangeArrowheads="1"/>
          </p:cNvSpPr>
          <p:nvPr/>
        </p:nvSpPr>
        <p:spPr bwMode="gray">
          <a:xfrm rot="5400000">
            <a:off x="7539532" y="3644069"/>
            <a:ext cx="1997956" cy="261610"/>
          </a:xfrm>
          <a:prstGeom prst="rect">
            <a:avLst/>
          </a:prstGeom>
          <a:noFill/>
          <a:ln w="9525">
            <a:noFill/>
            <a:miter lim="800000"/>
            <a:headEnd/>
            <a:tailEnd/>
          </a:ln>
        </p:spPr>
        <p:txBody>
          <a:bodyPr wrap="square">
            <a:spAutoFit/>
          </a:bodyPr>
          <a:lstStyle/>
          <a:p>
            <a:pPr algn="l"/>
            <a:r>
              <a:rPr lang="en-US" b="1" dirty="0">
                <a:solidFill>
                  <a:schemeClr val="bg2"/>
                </a:solidFill>
                <a:latin typeface="+mj-lt"/>
              </a:rPr>
              <a:t>Treasury Yield (%)</a:t>
            </a:r>
          </a:p>
        </p:txBody>
      </p:sp>
      <p:sp>
        <p:nvSpPr>
          <p:cNvPr id="1063" name="Oval 25"/>
          <p:cNvSpPr>
            <a:spLocks noChangeArrowheads="1"/>
          </p:cNvSpPr>
          <p:nvPr/>
        </p:nvSpPr>
        <p:spPr bwMode="gray">
          <a:xfrm rot="1143119">
            <a:off x="2058545" y="2522231"/>
            <a:ext cx="220758" cy="1250873"/>
          </a:xfrm>
          <a:prstGeom prst="ellipse">
            <a:avLst/>
          </a:prstGeom>
          <a:noFill/>
          <a:ln w="12700">
            <a:solidFill>
              <a:schemeClr val="tx1"/>
            </a:solidFill>
            <a:round/>
            <a:headEnd/>
            <a:tailEnd/>
          </a:ln>
        </p:spPr>
        <p:txBody>
          <a:bodyPr wrap="none" anchor="ctr"/>
          <a:lstStyle/>
          <a:p>
            <a:pPr algn="l"/>
            <a:endParaRPr lang="en-US" dirty="0"/>
          </a:p>
        </p:txBody>
      </p:sp>
      <p:sp>
        <p:nvSpPr>
          <p:cNvPr id="1064" name="Text Box 26"/>
          <p:cNvSpPr txBox="1">
            <a:spLocks noChangeArrowheads="1"/>
          </p:cNvSpPr>
          <p:nvPr/>
        </p:nvSpPr>
        <p:spPr bwMode="gray">
          <a:xfrm>
            <a:off x="1713513" y="2071953"/>
            <a:ext cx="1235318" cy="507831"/>
          </a:xfrm>
          <a:prstGeom prst="rect">
            <a:avLst/>
          </a:prstGeom>
          <a:noFill/>
          <a:ln w="9525">
            <a:noFill/>
            <a:miter lim="800000"/>
            <a:headEnd/>
            <a:tailEnd/>
          </a:ln>
        </p:spPr>
        <p:txBody>
          <a:bodyPr wrap="square">
            <a:spAutoFit/>
          </a:bodyPr>
          <a:lstStyle/>
          <a:p>
            <a:r>
              <a:rPr lang="en-US" sz="900" dirty="0">
                <a:solidFill>
                  <a:schemeClr val="tx2"/>
                </a:solidFill>
                <a:latin typeface="+mj-lt"/>
              </a:rPr>
              <a:t>1994: overheating economy, inflation increasing</a:t>
            </a:r>
          </a:p>
        </p:txBody>
      </p:sp>
      <p:sp>
        <p:nvSpPr>
          <p:cNvPr id="1066" name="Text Box 28"/>
          <p:cNvSpPr txBox="1">
            <a:spLocks noChangeArrowheads="1"/>
          </p:cNvSpPr>
          <p:nvPr/>
        </p:nvSpPr>
        <p:spPr bwMode="gray">
          <a:xfrm>
            <a:off x="2173647" y="3635412"/>
            <a:ext cx="986167" cy="507831"/>
          </a:xfrm>
          <a:prstGeom prst="rect">
            <a:avLst/>
          </a:prstGeom>
          <a:noFill/>
          <a:ln w="9525">
            <a:noFill/>
            <a:miter lim="800000"/>
            <a:headEnd/>
            <a:tailEnd/>
          </a:ln>
        </p:spPr>
        <p:txBody>
          <a:bodyPr wrap="none">
            <a:spAutoFit/>
          </a:bodyPr>
          <a:lstStyle/>
          <a:p>
            <a:r>
              <a:rPr lang="en-US" sz="900" dirty="0">
                <a:solidFill>
                  <a:schemeClr val="tx2"/>
                </a:solidFill>
                <a:latin typeface="+mj-lt"/>
              </a:rPr>
              <a:t>1998: Global Crisis</a:t>
            </a:r>
          </a:p>
          <a:p>
            <a:r>
              <a:rPr lang="en-US" sz="900" dirty="0">
                <a:solidFill>
                  <a:schemeClr val="tx2"/>
                </a:solidFill>
                <a:latin typeface="+mj-lt"/>
              </a:rPr>
              <a:t>- Russian Default</a:t>
            </a:r>
          </a:p>
          <a:p>
            <a:r>
              <a:rPr lang="en-US" sz="900" dirty="0">
                <a:solidFill>
                  <a:schemeClr val="tx2"/>
                </a:solidFill>
                <a:latin typeface="+mj-lt"/>
              </a:rPr>
              <a:t>- LTCM Collapse</a:t>
            </a:r>
          </a:p>
        </p:txBody>
      </p:sp>
      <p:sp>
        <p:nvSpPr>
          <p:cNvPr id="1067" name="Oval 29"/>
          <p:cNvSpPr>
            <a:spLocks noChangeArrowheads="1"/>
          </p:cNvSpPr>
          <p:nvPr/>
        </p:nvSpPr>
        <p:spPr bwMode="gray">
          <a:xfrm>
            <a:off x="2969711" y="3438068"/>
            <a:ext cx="431800" cy="287409"/>
          </a:xfrm>
          <a:prstGeom prst="ellipse">
            <a:avLst/>
          </a:prstGeom>
          <a:noFill/>
          <a:ln w="12700">
            <a:solidFill>
              <a:schemeClr val="tx1"/>
            </a:solidFill>
            <a:round/>
            <a:headEnd/>
            <a:tailEnd/>
          </a:ln>
        </p:spPr>
        <p:txBody>
          <a:bodyPr wrap="none" anchor="ctr"/>
          <a:lstStyle/>
          <a:p>
            <a:pPr algn="l"/>
            <a:endParaRPr lang="en-US" dirty="0"/>
          </a:p>
        </p:txBody>
      </p:sp>
      <p:sp>
        <p:nvSpPr>
          <p:cNvPr id="1069" name="Text Box 31"/>
          <p:cNvSpPr txBox="1">
            <a:spLocks noChangeArrowheads="1"/>
          </p:cNvSpPr>
          <p:nvPr/>
        </p:nvSpPr>
        <p:spPr bwMode="gray">
          <a:xfrm>
            <a:off x="3159814" y="2274806"/>
            <a:ext cx="1277994" cy="276999"/>
          </a:xfrm>
          <a:prstGeom prst="rect">
            <a:avLst/>
          </a:prstGeom>
          <a:noFill/>
          <a:ln w="9525">
            <a:noFill/>
            <a:miter lim="800000"/>
            <a:headEnd/>
            <a:tailEnd/>
          </a:ln>
        </p:spPr>
        <p:txBody>
          <a:bodyPr wrap="square" lIns="0" tIns="0" rIns="0" bIns="0">
            <a:spAutoFit/>
          </a:bodyPr>
          <a:lstStyle/>
          <a:p>
            <a:r>
              <a:rPr lang="en-US" sz="900" dirty="0">
                <a:solidFill>
                  <a:schemeClr val="tx2"/>
                </a:solidFill>
                <a:latin typeface="+mj-lt"/>
              </a:rPr>
              <a:t>2000-2001: Y2K concerns, tech bubble, Fed hikes rates</a:t>
            </a:r>
          </a:p>
        </p:txBody>
      </p:sp>
      <p:sp>
        <p:nvSpPr>
          <p:cNvPr id="1071" name="Text Box 33"/>
          <p:cNvSpPr txBox="1">
            <a:spLocks noChangeArrowheads="1"/>
          </p:cNvSpPr>
          <p:nvPr/>
        </p:nvSpPr>
        <p:spPr bwMode="gray">
          <a:xfrm>
            <a:off x="3031001" y="4204891"/>
            <a:ext cx="1277994" cy="507831"/>
          </a:xfrm>
          <a:prstGeom prst="rect">
            <a:avLst/>
          </a:prstGeom>
          <a:noFill/>
          <a:ln w="9525">
            <a:noFill/>
            <a:miter lim="800000"/>
            <a:headEnd/>
            <a:tailEnd/>
          </a:ln>
        </p:spPr>
        <p:txBody>
          <a:bodyPr wrap="square">
            <a:spAutoFit/>
          </a:bodyPr>
          <a:lstStyle/>
          <a:p>
            <a:r>
              <a:rPr lang="en-US" sz="900" dirty="0">
                <a:solidFill>
                  <a:schemeClr val="tx2"/>
                </a:solidFill>
                <a:latin typeface="+mj-lt"/>
              </a:rPr>
              <a:t>2001: WTC Attacks</a:t>
            </a:r>
          </a:p>
          <a:p>
            <a:r>
              <a:rPr lang="en-US" sz="900" dirty="0">
                <a:solidFill>
                  <a:schemeClr val="tx2"/>
                </a:solidFill>
                <a:latin typeface="+mj-lt"/>
              </a:rPr>
              <a:t>Recession/ Collapse of Enron</a:t>
            </a:r>
          </a:p>
        </p:txBody>
      </p:sp>
      <p:sp>
        <p:nvSpPr>
          <p:cNvPr id="1070" name="Oval 32"/>
          <p:cNvSpPr>
            <a:spLocks noChangeArrowheads="1"/>
          </p:cNvSpPr>
          <p:nvPr/>
        </p:nvSpPr>
        <p:spPr bwMode="gray">
          <a:xfrm>
            <a:off x="3299460" y="2718200"/>
            <a:ext cx="431800" cy="287409"/>
          </a:xfrm>
          <a:prstGeom prst="ellipse">
            <a:avLst/>
          </a:prstGeom>
          <a:noFill/>
          <a:ln w="12700">
            <a:solidFill>
              <a:schemeClr val="tx1"/>
            </a:solidFill>
            <a:round/>
            <a:headEnd/>
            <a:tailEnd/>
          </a:ln>
        </p:spPr>
        <p:txBody>
          <a:bodyPr wrap="none" anchor="ctr"/>
          <a:lstStyle/>
          <a:p>
            <a:pPr algn="l"/>
            <a:endParaRPr lang="en-US" dirty="0"/>
          </a:p>
        </p:txBody>
      </p:sp>
      <p:sp>
        <p:nvSpPr>
          <p:cNvPr id="1072" name="Oval 34"/>
          <p:cNvSpPr>
            <a:spLocks noChangeArrowheads="1"/>
          </p:cNvSpPr>
          <p:nvPr/>
        </p:nvSpPr>
        <p:spPr bwMode="gray">
          <a:xfrm rot="19587024">
            <a:off x="3600041" y="3081219"/>
            <a:ext cx="300038" cy="815074"/>
          </a:xfrm>
          <a:prstGeom prst="ellipse">
            <a:avLst/>
          </a:prstGeom>
          <a:noFill/>
          <a:ln w="12700">
            <a:solidFill>
              <a:schemeClr val="tx1"/>
            </a:solidFill>
            <a:round/>
            <a:headEnd/>
            <a:tailEnd/>
          </a:ln>
        </p:spPr>
        <p:txBody>
          <a:bodyPr wrap="none" anchor="ctr"/>
          <a:lstStyle/>
          <a:p>
            <a:pPr algn="l"/>
            <a:endParaRPr lang="en-US" dirty="0"/>
          </a:p>
        </p:txBody>
      </p:sp>
      <p:grpSp>
        <p:nvGrpSpPr>
          <p:cNvPr id="6" name="Group 5">
            <a:extLst>
              <a:ext uri="{FF2B5EF4-FFF2-40B4-BE49-F238E27FC236}">
                <a16:creationId xmlns:a16="http://schemas.microsoft.com/office/drawing/2014/main" id="{6030BBF6-3F3F-4364-95AE-2427AF9EDD96}"/>
              </a:ext>
            </a:extLst>
          </p:cNvPr>
          <p:cNvGrpSpPr/>
          <p:nvPr/>
        </p:nvGrpSpPr>
        <p:grpSpPr>
          <a:xfrm>
            <a:off x="5813765" y="2015902"/>
            <a:ext cx="2172154" cy="348259"/>
            <a:chOff x="6091120" y="1163439"/>
            <a:chExt cx="2172154" cy="246221"/>
          </a:xfrm>
        </p:grpSpPr>
        <p:sp>
          <p:nvSpPr>
            <p:cNvPr id="1073" name="Text Box 40"/>
            <p:cNvSpPr txBox="1">
              <a:spLocks noChangeArrowheads="1"/>
            </p:cNvSpPr>
            <p:nvPr/>
          </p:nvSpPr>
          <p:spPr bwMode="gray">
            <a:xfrm>
              <a:off x="6443545" y="1163439"/>
              <a:ext cx="1819729" cy="246221"/>
            </a:xfrm>
            <a:prstGeom prst="rect">
              <a:avLst/>
            </a:prstGeom>
            <a:noFill/>
            <a:ln w="9525">
              <a:noFill/>
              <a:miter lim="800000"/>
              <a:headEnd/>
              <a:tailEnd/>
            </a:ln>
          </p:spPr>
          <p:txBody>
            <a:bodyPr wrap="none">
              <a:spAutoFit/>
            </a:bodyPr>
            <a:lstStyle/>
            <a:p>
              <a:pPr algn="l"/>
              <a:r>
                <a:rPr lang="en-US" sz="1000" dirty="0"/>
                <a:t>2-Year Treasury Yield (RHS)</a:t>
              </a:r>
            </a:p>
          </p:txBody>
        </p:sp>
        <p:sp>
          <p:nvSpPr>
            <p:cNvPr id="1074" name="Line 41"/>
            <p:cNvSpPr>
              <a:spLocks noChangeShapeType="1"/>
            </p:cNvSpPr>
            <p:nvPr/>
          </p:nvSpPr>
          <p:spPr bwMode="gray">
            <a:xfrm>
              <a:off x="6091120" y="1246067"/>
              <a:ext cx="352425" cy="0"/>
            </a:xfrm>
            <a:prstGeom prst="line">
              <a:avLst/>
            </a:prstGeom>
            <a:noFill/>
            <a:ln w="28575">
              <a:solidFill>
                <a:schemeClr val="bg2"/>
              </a:solidFill>
              <a:round/>
              <a:headEnd/>
              <a:tailEnd/>
            </a:ln>
          </p:spPr>
          <p:txBody>
            <a:bodyPr/>
            <a:lstStyle/>
            <a:p>
              <a:endParaRPr lang="en-US" dirty="0"/>
            </a:p>
          </p:txBody>
        </p:sp>
      </p:grpSp>
      <p:grpSp>
        <p:nvGrpSpPr>
          <p:cNvPr id="5" name="Group 4">
            <a:extLst>
              <a:ext uri="{FF2B5EF4-FFF2-40B4-BE49-F238E27FC236}">
                <a16:creationId xmlns:a16="http://schemas.microsoft.com/office/drawing/2014/main" id="{6E7E2DB5-7885-401A-BE7C-27B7AFFD7144}"/>
              </a:ext>
            </a:extLst>
          </p:cNvPr>
          <p:cNvGrpSpPr/>
          <p:nvPr/>
        </p:nvGrpSpPr>
        <p:grpSpPr>
          <a:xfrm>
            <a:off x="3233023" y="2015903"/>
            <a:ext cx="2780221" cy="348259"/>
            <a:chOff x="3115857" y="1163439"/>
            <a:chExt cx="2780221" cy="246221"/>
          </a:xfrm>
        </p:grpSpPr>
        <p:sp>
          <p:nvSpPr>
            <p:cNvPr id="1075" name="Text Box 42"/>
            <p:cNvSpPr txBox="1">
              <a:spLocks noChangeArrowheads="1"/>
            </p:cNvSpPr>
            <p:nvPr/>
          </p:nvSpPr>
          <p:spPr bwMode="gray">
            <a:xfrm>
              <a:off x="3416076" y="1163439"/>
              <a:ext cx="2480002" cy="246221"/>
            </a:xfrm>
            <a:prstGeom prst="rect">
              <a:avLst/>
            </a:prstGeom>
            <a:noFill/>
            <a:ln w="9525">
              <a:noFill/>
              <a:miter lim="800000"/>
              <a:headEnd/>
              <a:tailEnd/>
            </a:ln>
          </p:spPr>
          <p:txBody>
            <a:bodyPr wrap="square">
              <a:spAutoFit/>
            </a:bodyPr>
            <a:lstStyle/>
            <a:p>
              <a:pPr algn="l"/>
              <a:r>
                <a:rPr lang="en-US" sz="1000" dirty="0"/>
                <a:t>Short-Term Bond Fund NAV (LHS) </a:t>
              </a:r>
            </a:p>
          </p:txBody>
        </p:sp>
        <p:sp>
          <p:nvSpPr>
            <p:cNvPr id="1076" name="Line 43"/>
            <p:cNvSpPr>
              <a:spLocks noChangeShapeType="1"/>
            </p:cNvSpPr>
            <p:nvPr/>
          </p:nvSpPr>
          <p:spPr bwMode="gray">
            <a:xfrm>
              <a:off x="3115857" y="1253389"/>
              <a:ext cx="352425" cy="0"/>
            </a:xfrm>
            <a:prstGeom prst="line">
              <a:avLst/>
            </a:prstGeom>
            <a:noFill/>
            <a:ln w="28575">
              <a:solidFill>
                <a:schemeClr val="accent2"/>
              </a:solidFill>
              <a:round/>
              <a:headEnd/>
              <a:tailEnd/>
            </a:ln>
          </p:spPr>
          <p:txBody>
            <a:bodyPr/>
            <a:lstStyle/>
            <a:p>
              <a:endParaRPr lang="en-US" dirty="0"/>
            </a:p>
          </p:txBody>
        </p:sp>
      </p:grpSp>
      <p:sp>
        <p:nvSpPr>
          <p:cNvPr id="1080" name="Text Box 47"/>
          <p:cNvSpPr txBox="1">
            <a:spLocks noChangeArrowheads="1"/>
          </p:cNvSpPr>
          <p:nvPr/>
        </p:nvSpPr>
        <p:spPr bwMode="gray">
          <a:xfrm>
            <a:off x="5453137" y="3442093"/>
            <a:ext cx="1171575" cy="507831"/>
          </a:xfrm>
          <a:prstGeom prst="rect">
            <a:avLst/>
          </a:prstGeom>
          <a:noFill/>
          <a:ln w="9525">
            <a:noFill/>
            <a:miter lim="800000"/>
            <a:headEnd/>
            <a:tailEnd/>
          </a:ln>
        </p:spPr>
        <p:txBody>
          <a:bodyPr>
            <a:spAutoFit/>
          </a:bodyPr>
          <a:lstStyle/>
          <a:p>
            <a:r>
              <a:rPr lang="en-US" sz="900" dirty="0">
                <a:solidFill>
                  <a:schemeClr val="tx2"/>
                </a:solidFill>
                <a:latin typeface="+mj-lt"/>
              </a:rPr>
              <a:t>2008 :  </a:t>
            </a:r>
          </a:p>
          <a:p>
            <a:r>
              <a:rPr lang="en-US" sz="900" dirty="0">
                <a:solidFill>
                  <a:schemeClr val="tx2"/>
                </a:solidFill>
                <a:latin typeface="+mj-lt"/>
              </a:rPr>
              <a:t>Liquidity Crisis</a:t>
            </a:r>
          </a:p>
          <a:p>
            <a:r>
              <a:rPr lang="en-US" sz="900" dirty="0">
                <a:solidFill>
                  <a:schemeClr val="tx2"/>
                </a:solidFill>
                <a:latin typeface="+mj-lt"/>
              </a:rPr>
              <a:t> and bailouts</a:t>
            </a:r>
          </a:p>
        </p:txBody>
      </p:sp>
      <p:sp>
        <p:nvSpPr>
          <p:cNvPr id="1081" name="Oval 48"/>
          <p:cNvSpPr>
            <a:spLocks noChangeArrowheads="1"/>
          </p:cNvSpPr>
          <p:nvPr/>
        </p:nvSpPr>
        <p:spPr bwMode="gray">
          <a:xfrm rot="16580691">
            <a:off x="5295696" y="4068004"/>
            <a:ext cx="460303" cy="298170"/>
          </a:xfrm>
          <a:prstGeom prst="ellipse">
            <a:avLst/>
          </a:prstGeom>
          <a:noFill/>
          <a:ln w="12700">
            <a:solidFill>
              <a:schemeClr val="tx1"/>
            </a:solidFill>
            <a:round/>
            <a:headEnd/>
            <a:tailEnd/>
          </a:ln>
        </p:spPr>
        <p:txBody>
          <a:bodyPr vert="eaVert" wrap="none" anchor="ctr"/>
          <a:lstStyle/>
          <a:p>
            <a:pPr algn="l"/>
            <a:endParaRPr lang="en-US" dirty="0"/>
          </a:p>
        </p:txBody>
      </p:sp>
      <p:graphicFrame>
        <p:nvGraphicFramePr>
          <p:cNvPr id="1148" name="Group 124"/>
          <p:cNvGraphicFramePr>
            <a:graphicFrameLocks noGrp="1"/>
          </p:cNvGraphicFramePr>
          <p:nvPr>
            <p:extLst>
              <p:ext uri="{D42A27DB-BD31-4B8C-83A1-F6EECF244321}">
                <p14:modId xmlns:p14="http://schemas.microsoft.com/office/powerpoint/2010/main" val="2192522768"/>
              </p:ext>
            </p:extLst>
          </p:nvPr>
        </p:nvGraphicFramePr>
        <p:xfrm>
          <a:off x="3763926" y="5448538"/>
          <a:ext cx="4882393" cy="303213"/>
        </p:xfrm>
        <a:graphic>
          <a:graphicData uri="http://schemas.openxmlformats.org/drawingml/2006/table">
            <a:tbl>
              <a:tblPr/>
              <a:tblGrid>
                <a:gridCol w="4882393">
                  <a:extLst>
                    <a:ext uri="{9D8B030D-6E8A-4147-A177-3AD203B41FA5}">
                      <a16:colId xmlns:a16="http://schemas.microsoft.com/office/drawing/2014/main" val="20000"/>
                    </a:ext>
                  </a:extLst>
                </a:gridCol>
              </a:tblGrid>
              <a:tr h="303213">
                <a:tc>
                  <a:txBody>
                    <a:bodyPr/>
                    <a:lstStyle/>
                    <a:p>
                      <a:pPr algn="l"/>
                      <a:r>
                        <a:rPr kumimoji="0" lang="en-US" sz="1200" b="0" i="1" u="none" strike="noStrike" kern="1200" cap="none" normalizeH="0" baseline="0" dirty="0">
                          <a:ln>
                            <a:noFill/>
                          </a:ln>
                          <a:solidFill>
                            <a:schemeClr val="tx1"/>
                          </a:solidFill>
                          <a:effectLst/>
                          <a:latin typeface="+mj-lt"/>
                          <a:ea typeface="+mn-ea"/>
                          <a:cs typeface="+mn-cs"/>
                        </a:rPr>
                        <a:t> C</a:t>
                      </a:r>
                      <a:r>
                        <a:rPr lang="en-US" sz="1200" b="0" i="1" dirty="0">
                          <a:solidFill>
                            <a:schemeClr val="tx1"/>
                          </a:solidFill>
                          <a:latin typeface="+mj-lt"/>
                        </a:rPr>
                        <a:t>hange in 2-Year Treasury Yield from 12/31/18: </a:t>
                      </a:r>
                      <a:r>
                        <a:rPr lang="en-US" sz="1200" b="1" i="1" dirty="0">
                          <a:solidFill>
                            <a:schemeClr val="tx1"/>
                          </a:solidFill>
                          <a:latin typeface="+mj-lt"/>
                        </a:rPr>
                        <a:t>-74  basis points</a:t>
                      </a:r>
                    </a:p>
                  </a:txBody>
                  <a:tcPr marL="0" marR="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1129" name="Text Box 36"/>
          <p:cNvSpPr txBox="1">
            <a:spLocks noChangeArrowheads="1"/>
          </p:cNvSpPr>
          <p:nvPr/>
        </p:nvSpPr>
        <p:spPr bwMode="gray">
          <a:xfrm>
            <a:off x="4245109" y="2881536"/>
            <a:ext cx="1140862" cy="369332"/>
          </a:xfrm>
          <a:prstGeom prst="rect">
            <a:avLst/>
          </a:prstGeom>
          <a:noFill/>
          <a:ln w="9525">
            <a:noFill/>
            <a:miter lim="800000"/>
            <a:headEnd/>
            <a:tailEnd/>
          </a:ln>
        </p:spPr>
        <p:txBody>
          <a:bodyPr wrap="square">
            <a:spAutoFit/>
          </a:bodyPr>
          <a:lstStyle/>
          <a:p>
            <a:r>
              <a:rPr lang="en-US" sz="900" dirty="0">
                <a:solidFill>
                  <a:schemeClr val="tx2"/>
                </a:solidFill>
                <a:latin typeface="+mj-lt"/>
              </a:rPr>
              <a:t>2004-2006: Housing market bubble</a:t>
            </a:r>
          </a:p>
        </p:txBody>
      </p:sp>
      <p:sp>
        <p:nvSpPr>
          <p:cNvPr id="1130" name="Oval 37"/>
          <p:cNvSpPr>
            <a:spLocks noChangeArrowheads="1"/>
          </p:cNvSpPr>
          <p:nvPr/>
        </p:nvSpPr>
        <p:spPr bwMode="gray">
          <a:xfrm rot="18746945">
            <a:off x="4193210" y="3656463"/>
            <a:ext cx="1035059" cy="259094"/>
          </a:xfrm>
          <a:prstGeom prst="ellipse">
            <a:avLst/>
          </a:prstGeom>
          <a:noFill/>
          <a:ln w="12700">
            <a:solidFill>
              <a:schemeClr val="tx1"/>
            </a:solidFill>
            <a:round/>
            <a:headEnd/>
            <a:tailEnd/>
          </a:ln>
        </p:spPr>
        <p:txBody>
          <a:bodyPr wrap="none" anchor="ctr"/>
          <a:lstStyle/>
          <a:p>
            <a:pPr algn="l"/>
            <a:endParaRPr lang="en-US" dirty="0"/>
          </a:p>
        </p:txBody>
      </p:sp>
      <p:cxnSp>
        <p:nvCxnSpPr>
          <p:cNvPr id="72" name="Straight Connector 71"/>
          <p:cNvCxnSpPr>
            <a:cxnSpLocks/>
          </p:cNvCxnSpPr>
          <p:nvPr/>
        </p:nvCxnSpPr>
        <p:spPr bwMode="auto">
          <a:xfrm flipV="1">
            <a:off x="697051" y="1812448"/>
            <a:ext cx="7710654" cy="38941"/>
          </a:xfrm>
          <a:prstGeom prst="line">
            <a:avLst/>
          </a:prstGeom>
          <a:solidFill>
            <a:schemeClr val="accent1"/>
          </a:solidFill>
          <a:ln w="12700" cap="flat" cmpd="sng" algn="ctr">
            <a:solidFill>
              <a:schemeClr val="tx2"/>
            </a:solidFill>
            <a:prstDash val="sysDot"/>
            <a:round/>
            <a:headEnd type="none" w="med" len="med"/>
            <a:tailEnd type="none" w="med" len="med"/>
          </a:ln>
          <a:effectLst/>
        </p:spPr>
      </p:cxnSp>
      <p:sp>
        <p:nvSpPr>
          <p:cNvPr id="73" name="Oval 48"/>
          <p:cNvSpPr>
            <a:spLocks noChangeArrowheads="1"/>
          </p:cNvSpPr>
          <p:nvPr/>
        </p:nvSpPr>
        <p:spPr bwMode="gray">
          <a:xfrm rot="16790922">
            <a:off x="6029240" y="3961246"/>
            <a:ext cx="333886" cy="1171649"/>
          </a:xfrm>
          <a:prstGeom prst="ellipse">
            <a:avLst/>
          </a:prstGeom>
          <a:noFill/>
          <a:ln w="12700">
            <a:solidFill>
              <a:schemeClr val="tx1"/>
            </a:solidFill>
            <a:round/>
            <a:headEnd/>
            <a:tailEnd/>
          </a:ln>
        </p:spPr>
        <p:txBody>
          <a:bodyPr vert="eaVert" wrap="none" anchor="ctr"/>
          <a:lstStyle/>
          <a:p>
            <a:pPr algn="l"/>
            <a:endParaRPr lang="en-US" dirty="0"/>
          </a:p>
        </p:txBody>
      </p:sp>
      <p:sp>
        <p:nvSpPr>
          <p:cNvPr id="74" name="Text Box 47"/>
          <p:cNvSpPr txBox="1">
            <a:spLocks noChangeArrowheads="1"/>
          </p:cNvSpPr>
          <p:nvPr/>
        </p:nvSpPr>
        <p:spPr bwMode="gray">
          <a:xfrm>
            <a:off x="6321642" y="3889327"/>
            <a:ext cx="1201157" cy="507831"/>
          </a:xfrm>
          <a:prstGeom prst="rect">
            <a:avLst/>
          </a:prstGeom>
          <a:noFill/>
          <a:ln w="9525">
            <a:noFill/>
            <a:miter lim="800000"/>
            <a:headEnd/>
            <a:tailEnd/>
          </a:ln>
        </p:spPr>
        <p:txBody>
          <a:bodyPr wrap="square">
            <a:spAutoFit/>
          </a:bodyPr>
          <a:lstStyle/>
          <a:p>
            <a:r>
              <a:rPr lang="en-US" sz="900" dirty="0">
                <a:solidFill>
                  <a:schemeClr val="tx2"/>
                </a:solidFill>
                <a:latin typeface="+mj-lt"/>
              </a:rPr>
              <a:t>2008-2013:</a:t>
            </a:r>
          </a:p>
          <a:p>
            <a:r>
              <a:rPr lang="en-US" sz="900" dirty="0">
                <a:solidFill>
                  <a:schemeClr val="tx2"/>
                </a:solidFill>
                <a:latin typeface="+mj-lt"/>
              </a:rPr>
              <a:t>Quantitative Easing </a:t>
            </a:r>
          </a:p>
          <a:p>
            <a:r>
              <a:rPr lang="en-US" sz="900" dirty="0">
                <a:solidFill>
                  <a:schemeClr val="tx2"/>
                </a:solidFill>
                <a:latin typeface="+mj-lt"/>
              </a:rPr>
              <a:t>1, 2, and 3</a:t>
            </a:r>
          </a:p>
        </p:txBody>
      </p:sp>
      <p:sp>
        <p:nvSpPr>
          <p:cNvPr id="78" name="TextBox 77"/>
          <p:cNvSpPr txBox="1"/>
          <p:nvPr/>
        </p:nvSpPr>
        <p:spPr>
          <a:xfrm>
            <a:off x="6924298" y="3520959"/>
            <a:ext cx="1289861" cy="507831"/>
          </a:xfrm>
          <a:prstGeom prst="rect">
            <a:avLst/>
          </a:prstGeom>
          <a:noFill/>
          <a:ln w="6350">
            <a:noFill/>
          </a:ln>
        </p:spPr>
        <p:txBody>
          <a:bodyPr wrap="square" rtlCol="0">
            <a:spAutoFit/>
          </a:bodyPr>
          <a:lstStyle/>
          <a:p>
            <a:pPr algn="ctr"/>
            <a:r>
              <a:rPr lang="en-US" sz="900" dirty="0">
                <a:solidFill>
                  <a:schemeClr val="tx2"/>
                </a:solidFill>
                <a:latin typeface="+mj-lt"/>
                <a:cs typeface="Arial" panose="020B0604020202020204" pitchFamily="34" charset="0"/>
              </a:rPr>
              <a:t>2015- 2018</a:t>
            </a:r>
          </a:p>
          <a:p>
            <a:pPr algn="ctr"/>
            <a:r>
              <a:rPr lang="en-US" sz="900" dirty="0">
                <a:solidFill>
                  <a:schemeClr val="tx2"/>
                </a:solidFill>
                <a:latin typeface="+mj-lt"/>
                <a:cs typeface="Arial" panose="020B0604020202020204" pitchFamily="34" charset="0"/>
              </a:rPr>
              <a:t>Fed interest rate normalization</a:t>
            </a:r>
          </a:p>
        </p:txBody>
      </p:sp>
      <p:sp>
        <p:nvSpPr>
          <p:cNvPr id="67" name="Rectangle 66"/>
          <p:cNvSpPr/>
          <p:nvPr/>
        </p:nvSpPr>
        <p:spPr bwMode="auto">
          <a:xfrm>
            <a:off x="656145" y="1486949"/>
            <a:ext cx="4709763" cy="364202"/>
          </a:xfrm>
          <a:prstGeom prst="rect">
            <a:avLst/>
          </a:prstGeom>
          <a:noFill/>
          <a:ln w="12700" cap="flat" cmpd="sng" algn="ctr">
            <a:noFill/>
            <a:prstDash val="solid"/>
            <a:round/>
            <a:headEnd type="none" w="med" len="med"/>
            <a:tailEnd type="none" w="med" len="med"/>
          </a:ln>
          <a:effectLst/>
        </p:spPr>
        <p:txBody>
          <a:bodyPr vert="horz" wrap="square" lIns="73660" tIns="73660" rIns="73660" bIns="73660" numCol="1" rtlCol="0" anchor="b"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lang="en-US" sz="1400" b="1" dirty="0">
                <a:solidFill>
                  <a:schemeClr val="tx2"/>
                </a:solidFill>
                <a:latin typeface="Century Gothic" panose="020B0502020202020204" pitchFamily="34" charset="0"/>
              </a:rPr>
              <a:t>Short Term Bond Fund NAV vs. 2-Year Treasury Yield</a:t>
            </a:r>
            <a:endParaRPr kumimoji="0" lang="en-US" sz="1400" strike="noStrike" cap="none" normalizeH="0" baseline="0" dirty="0">
              <a:ln>
                <a:noFill/>
              </a:ln>
              <a:solidFill>
                <a:schemeClr val="tx2"/>
              </a:solidFill>
              <a:effectLst/>
              <a:latin typeface="Century Gothic" panose="020B0502020202020204" pitchFamily="34" charset="0"/>
            </a:endParaRPr>
          </a:p>
        </p:txBody>
      </p:sp>
      <p:sp>
        <p:nvSpPr>
          <p:cNvPr id="83" name="Oval 37">
            <a:extLst>
              <a:ext uri="{FF2B5EF4-FFF2-40B4-BE49-F238E27FC236}">
                <a16:creationId xmlns:a16="http://schemas.microsoft.com/office/drawing/2014/main" id="{FAEB6F71-881D-4E0B-80B5-A23543C03FDE}"/>
              </a:ext>
            </a:extLst>
          </p:cNvPr>
          <p:cNvSpPr>
            <a:spLocks noChangeArrowheads="1"/>
          </p:cNvSpPr>
          <p:nvPr/>
        </p:nvSpPr>
        <p:spPr bwMode="gray">
          <a:xfrm rot="19584501" flipV="1">
            <a:off x="7010518" y="4212656"/>
            <a:ext cx="996353" cy="225000"/>
          </a:xfrm>
          <a:prstGeom prst="ellipse">
            <a:avLst/>
          </a:prstGeom>
          <a:noFill/>
          <a:ln w="12700">
            <a:solidFill>
              <a:schemeClr val="tx1"/>
            </a:solidFill>
            <a:round/>
            <a:headEnd/>
            <a:tailEnd/>
          </a:ln>
        </p:spPr>
        <p:txBody>
          <a:bodyPr wrap="none" anchor="ctr"/>
          <a:lstStyle/>
          <a:p>
            <a:pPr algn="l"/>
            <a:endParaRPr lang="en-US" dirty="0"/>
          </a:p>
        </p:txBody>
      </p:sp>
      <p:sp>
        <p:nvSpPr>
          <p:cNvPr id="8" name="Title 7">
            <a:extLst>
              <a:ext uri="{FF2B5EF4-FFF2-40B4-BE49-F238E27FC236}">
                <a16:creationId xmlns:a16="http://schemas.microsoft.com/office/drawing/2014/main" id="{3E6443B1-F31F-4BA6-9870-D3F7BC804CDE}"/>
              </a:ext>
            </a:extLst>
          </p:cNvPr>
          <p:cNvSpPr>
            <a:spLocks noGrp="1"/>
          </p:cNvSpPr>
          <p:nvPr>
            <p:ph type="title"/>
          </p:nvPr>
        </p:nvSpPr>
        <p:spPr/>
        <p:txBody>
          <a:bodyPr/>
          <a:lstStyle/>
          <a:p>
            <a:r>
              <a:rPr lang="en-US" dirty="0"/>
              <a:t>Florida Trust Short Term Bond Fund</a:t>
            </a:r>
          </a:p>
        </p:txBody>
      </p:sp>
      <p:sp>
        <p:nvSpPr>
          <p:cNvPr id="4" name="TextBox 3">
            <a:extLst>
              <a:ext uri="{FF2B5EF4-FFF2-40B4-BE49-F238E27FC236}">
                <a16:creationId xmlns:a16="http://schemas.microsoft.com/office/drawing/2014/main" id="{EEA35803-8A66-4008-8C28-AC6D951D7213}"/>
              </a:ext>
            </a:extLst>
          </p:cNvPr>
          <p:cNvSpPr txBox="1"/>
          <p:nvPr/>
        </p:nvSpPr>
        <p:spPr>
          <a:xfrm>
            <a:off x="697732" y="662225"/>
            <a:ext cx="7973568" cy="307777"/>
          </a:xfrm>
          <a:prstGeom prst="rect">
            <a:avLst/>
          </a:prstGeom>
          <a:noFill/>
        </p:spPr>
        <p:txBody>
          <a:bodyPr vert="horz" wrap="square" lIns="0" tIns="45720" rIns="45720" bIns="45720" rtlCol="0" anchor="t">
            <a:spAutoFit/>
          </a:bodyPr>
          <a:lstStyle/>
          <a:p>
            <a:r>
              <a:rPr lang="en-US" sz="1400" b="1" dirty="0">
                <a:solidFill>
                  <a:schemeClr val="tx2"/>
                </a:solidFill>
                <a:latin typeface="+mj-lt"/>
              </a:rPr>
              <a:t>Longer-Term Strategies Outperform Cash Over Time</a:t>
            </a:r>
          </a:p>
        </p:txBody>
      </p:sp>
    </p:spTree>
    <p:extLst>
      <p:ext uri="{BB962C8B-B14F-4D97-AF65-F5344CB8AC3E}">
        <p14:creationId xmlns:p14="http://schemas.microsoft.com/office/powerpoint/2010/main" val="16981769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DE15824-303C-4594-9047-1B4533BF8619}"/>
              </a:ext>
            </a:extLst>
          </p:cNvPr>
          <p:cNvSpPr>
            <a:spLocks noGrp="1"/>
          </p:cNvSpPr>
          <p:nvPr>
            <p:ph type="sldNum" sz="quarter" idx="4"/>
          </p:nvPr>
        </p:nvSpPr>
        <p:spPr/>
        <p:txBody>
          <a:bodyPr/>
          <a:lstStyle/>
          <a:p>
            <a:fld id="{EAFB3C29-4469-4ECE-A8ED-D40B5AD31533}" type="slidenum">
              <a:rPr lang="en-US" smtClean="0"/>
              <a:pPr/>
              <a:t>41</a:t>
            </a:fld>
            <a:endParaRPr lang="en-US"/>
          </a:p>
        </p:txBody>
      </p:sp>
      <p:sp>
        <p:nvSpPr>
          <p:cNvPr id="2" name="Title 1"/>
          <p:cNvSpPr>
            <a:spLocks noGrp="1"/>
          </p:cNvSpPr>
          <p:nvPr>
            <p:ph type="title"/>
          </p:nvPr>
        </p:nvSpPr>
        <p:spPr/>
        <p:txBody>
          <a:bodyPr/>
          <a:lstStyle/>
          <a:p>
            <a:r>
              <a:rPr lang="en-US" dirty="0"/>
              <a:t>Biographies</a:t>
            </a:r>
          </a:p>
        </p:txBody>
      </p:sp>
      <p:grpSp>
        <p:nvGrpSpPr>
          <p:cNvPr id="17" name="Group 16">
            <a:extLst>
              <a:ext uri="{FF2B5EF4-FFF2-40B4-BE49-F238E27FC236}">
                <a16:creationId xmlns:a16="http://schemas.microsoft.com/office/drawing/2014/main" id="{FB5DE5B2-0383-4BA1-956E-9A7ACEA09D02}"/>
              </a:ext>
            </a:extLst>
          </p:cNvPr>
          <p:cNvGrpSpPr/>
          <p:nvPr/>
        </p:nvGrpSpPr>
        <p:grpSpPr>
          <a:xfrm>
            <a:off x="217544" y="766627"/>
            <a:ext cx="4067175" cy="5170518"/>
            <a:chOff x="217544" y="766627"/>
            <a:chExt cx="4067175" cy="5170518"/>
          </a:xfrm>
        </p:grpSpPr>
        <p:sp>
          <p:nvSpPr>
            <p:cNvPr id="18" name="Line 4">
              <a:extLst>
                <a:ext uri="{FF2B5EF4-FFF2-40B4-BE49-F238E27FC236}">
                  <a16:creationId xmlns:a16="http://schemas.microsoft.com/office/drawing/2014/main" id="{0AAA474F-ECCA-4089-8CA9-33CA1DEB98BF}"/>
                </a:ext>
              </a:extLst>
            </p:cNvPr>
            <p:cNvSpPr>
              <a:spLocks noChangeShapeType="1"/>
            </p:cNvSpPr>
            <p:nvPr/>
          </p:nvSpPr>
          <p:spPr bwMode="auto">
            <a:xfrm>
              <a:off x="1267656" y="1441098"/>
              <a:ext cx="2939276" cy="0"/>
            </a:xfrm>
            <a:prstGeom prst="line">
              <a:avLst/>
            </a:prstGeom>
            <a:noFill/>
            <a:ln w="9525">
              <a:solidFill>
                <a:srgbClr val="969696"/>
              </a:solidFill>
              <a:round/>
              <a:headEnd/>
              <a:tailEnd/>
            </a:ln>
          </p:spPr>
          <p:txBody>
            <a:bodyPr/>
            <a:lstStyle/>
            <a:p>
              <a:endParaRPr lang="en-US" dirty="0"/>
            </a:p>
          </p:txBody>
        </p:sp>
        <p:sp>
          <p:nvSpPr>
            <p:cNvPr id="19" name="Text Box 2">
              <a:extLst>
                <a:ext uri="{FF2B5EF4-FFF2-40B4-BE49-F238E27FC236}">
                  <a16:creationId xmlns:a16="http://schemas.microsoft.com/office/drawing/2014/main" id="{4C449046-A9DC-4653-884A-20A6610C9E88}"/>
                </a:ext>
              </a:extLst>
            </p:cNvPr>
            <p:cNvSpPr txBox="1">
              <a:spLocks noChangeArrowheads="1"/>
            </p:cNvSpPr>
            <p:nvPr/>
          </p:nvSpPr>
          <p:spPr bwMode="auto">
            <a:xfrm>
              <a:off x="217544" y="2151493"/>
              <a:ext cx="4067175" cy="3785652"/>
            </a:xfrm>
            <a:prstGeom prst="rect">
              <a:avLst/>
            </a:prstGeom>
            <a:noFill/>
            <a:ln w="9525">
              <a:noFill/>
              <a:miter lim="800000"/>
              <a:headEnd/>
              <a:tailEnd/>
            </a:ln>
          </p:spPr>
          <p:txBody>
            <a:bodyPr>
              <a:spAutoFit/>
            </a:bodyPr>
            <a:lstStyle/>
            <a:p>
              <a:pPr algn="just"/>
              <a:r>
                <a:rPr lang="en-US" sz="1200" dirty="0">
                  <a:latin typeface="+mn-lt"/>
                </a:rPr>
                <a:t>Elizabeth M. Westvold, CFA, is a Senior Vice President at Payden &amp; Rygel. Based in the Boston office, Beth serves as a Senior Client Portfolio Manager for U.S. institutional clients including public plans, corporations, universities and endowments and insurance companies.</a:t>
              </a:r>
            </a:p>
            <a:p>
              <a:pPr algn="just"/>
              <a:endParaRPr lang="en-US" sz="1200" dirty="0">
                <a:latin typeface="+mn-lt"/>
              </a:endParaRPr>
            </a:p>
            <a:p>
              <a:pPr algn="just"/>
              <a:r>
                <a:rPr lang="en-US" sz="1200" dirty="0">
                  <a:latin typeface="+mn-lt"/>
                </a:rPr>
                <a:t>Prior to joining Payden &amp; Rygel, Beth was a managing director in BlackRock’s global client group for seven years, responsible for developing and maintaining relationships with institutional clients.  Prior to 2005, she was a managing director and fixed income portfolio manager with State Street Research &amp; Management Co. and earlier worked in fixed income strategies for Harvard Management Company.</a:t>
              </a:r>
            </a:p>
            <a:p>
              <a:pPr algn="just"/>
              <a:endParaRPr lang="en-US" sz="1200" dirty="0">
                <a:latin typeface="+mn-lt"/>
              </a:endParaRPr>
            </a:p>
            <a:p>
              <a:pPr algn="just"/>
              <a:r>
                <a:rPr lang="en-US" sz="1200" dirty="0">
                  <a:latin typeface="+mn-lt"/>
                </a:rPr>
                <a:t>A member of the CFA Boston Society, Beth holds the Chartered Financial Analyst designation. Beth is president and an investment committee member of the Trustees of Donations to the Episcopal Church. She earned an MBA from the Tuck School of Business at Dartmouth College and a BA, cum laude, in economics and biology from Middlebury College.</a:t>
              </a:r>
            </a:p>
          </p:txBody>
        </p:sp>
        <p:pic>
          <p:nvPicPr>
            <p:cNvPr id="20" name="Picture 2">
              <a:extLst>
                <a:ext uri="{FF2B5EF4-FFF2-40B4-BE49-F238E27FC236}">
                  <a16:creationId xmlns:a16="http://schemas.microsoft.com/office/drawing/2014/main" id="{B7D8E3B5-FFA8-42CA-852B-BB6995EFB66F}"/>
                </a:ext>
              </a:extLst>
            </p:cNvPr>
            <p:cNvPicPr>
              <a:picLocks noChangeAspect="1" noChangeArrowheads="1"/>
            </p:cNvPicPr>
            <p:nvPr/>
          </p:nvPicPr>
          <p:blipFill>
            <a:blip r:embed="rId2" cstate="print"/>
            <a:srcRect/>
            <a:stretch>
              <a:fillRect/>
            </a:stretch>
          </p:blipFill>
          <p:spPr bwMode="auto">
            <a:xfrm>
              <a:off x="306388" y="766627"/>
              <a:ext cx="891980" cy="1194736"/>
            </a:xfrm>
            <a:prstGeom prst="rect">
              <a:avLst/>
            </a:prstGeom>
            <a:noFill/>
            <a:ln w="6350">
              <a:solidFill>
                <a:schemeClr val="bg1">
                  <a:lumMod val="65000"/>
                </a:schemeClr>
              </a:solidFill>
              <a:miter lim="800000"/>
              <a:headEnd/>
              <a:tailEnd/>
            </a:ln>
            <a:effectLst/>
          </p:spPr>
        </p:pic>
        <p:sp>
          <p:nvSpPr>
            <p:cNvPr id="21" name="Text Box 24">
              <a:extLst>
                <a:ext uri="{FF2B5EF4-FFF2-40B4-BE49-F238E27FC236}">
                  <a16:creationId xmlns:a16="http://schemas.microsoft.com/office/drawing/2014/main" id="{ADBE9CBE-4D06-44A7-86C0-D77C6D19B91F}"/>
                </a:ext>
              </a:extLst>
            </p:cNvPr>
            <p:cNvSpPr txBox="1">
              <a:spLocks noChangeArrowheads="1"/>
            </p:cNvSpPr>
            <p:nvPr/>
          </p:nvSpPr>
          <p:spPr bwMode="auto">
            <a:xfrm>
              <a:off x="1267656" y="988527"/>
              <a:ext cx="2422458" cy="763286"/>
            </a:xfrm>
            <a:prstGeom prst="rect">
              <a:avLst/>
            </a:prstGeom>
            <a:noFill/>
            <a:ln w="9525">
              <a:noFill/>
              <a:miter lim="800000"/>
              <a:headEnd/>
              <a:tailEnd/>
            </a:ln>
          </p:spPr>
          <p:txBody>
            <a:bodyPr wrap="none">
              <a:spAutoFit/>
            </a:bodyPr>
            <a:lstStyle/>
            <a:p>
              <a:pPr eaLnBrk="0" hangingPunct="0"/>
              <a:r>
                <a:rPr lang="en-US" sz="1300" b="1" dirty="0">
                  <a:solidFill>
                    <a:schemeClr val="tx2"/>
                  </a:solidFill>
                  <a:latin typeface="Century Gothic" panose="020B0502020202020204" pitchFamily="34" charset="0"/>
                </a:rPr>
                <a:t>Elizabeth M. Westvold, CFA</a:t>
              </a:r>
              <a:r>
                <a:rPr lang="en-US" sz="1300" b="1" baseline="30000" dirty="0">
                  <a:solidFill>
                    <a:schemeClr val="tx2"/>
                  </a:solidFill>
                  <a:latin typeface="Century Gothic" panose="020B0502020202020204" pitchFamily="34" charset="0"/>
                </a:rPr>
                <a:t>®</a:t>
              </a:r>
              <a:r>
                <a:rPr lang="en-US" b="1" dirty="0">
                  <a:solidFill>
                    <a:schemeClr val="tx2"/>
                  </a:solidFill>
                  <a:latin typeface="Century Gothic" panose="020B0502020202020204" pitchFamily="34" charset="0"/>
                </a:rPr>
                <a:t/>
              </a:r>
              <a:br>
                <a:rPr lang="en-US" b="1" dirty="0">
                  <a:solidFill>
                    <a:schemeClr val="tx2"/>
                  </a:solidFill>
                  <a:latin typeface="Century Gothic" panose="020B0502020202020204" pitchFamily="34" charset="0"/>
                </a:rPr>
              </a:br>
              <a:r>
                <a:rPr lang="en-US" sz="1200" i="1" dirty="0">
                  <a:latin typeface="Century Gothic" panose="020B0502020202020204" pitchFamily="34" charset="0"/>
                </a:rPr>
                <a:t>Senior Vice President</a:t>
              </a:r>
            </a:p>
            <a:p>
              <a:pPr eaLnBrk="0" hangingPunct="0">
                <a:spcBef>
                  <a:spcPct val="55000"/>
                </a:spcBef>
              </a:pPr>
              <a:r>
                <a:rPr lang="en-US" sz="1200" i="1" dirty="0">
                  <a:latin typeface="Century Gothic" panose="020B0502020202020204" pitchFamily="34" charset="0"/>
                </a:rPr>
                <a:t>2011 – Joined Payden &amp; Rygel</a:t>
              </a:r>
            </a:p>
          </p:txBody>
        </p:sp>
      </p:grpSp>
      <p:grpSp>
        <p:nvGrpSpPr>
          <p:cNvPr id="22" name="Group 21">
            <a:extLst>
              <a:ext uri="{FF2B5EF4-FFF2-40B4-BE49-F238E27FC236}">
                <a16:creationId xmlns:a16="http://schemas.microsoft.com/office/drawing/2014/main" id="{C06D1E76-0916-42AD-8666-86A8DCED45B4}"/>
              </a:ext>
            </a:extLst>
          </p:cNvPr>
          <p:cNvGrpSpPr/>
          <p:nvPr/>
        </p:nvGrpSpPr>
        <p:grpSpPr>
          <a:xfrm>
            <a:off x="4770755" y="766627"/>
            <a:ext cx="4093896" cy="2913874"/>
            <a:chOff x="4770755" y="936614"/>
            <a:chExt cx="4093896" cy="2913874"/>
          </a:xfrm>
        </p:grpSpPr>
        <p:sp>
          <p:nvSpPr>
            <p:cNvPr id="23" name="Text Box 24">
              <a:extLst>
                <a:ext uri="{FF2B5EF4-FFF2-40B4-BE49-F238E27FC236}">
                  <a16:creationId xmlns:a16="http://schemas.microsoft.com/office/drawing/2014/main" id="{FE6FB6B8-C6A7-4E27-B7C8-D79BE4BC7CD0}"/>
                </a:ext>
              </a:extLst>
            </p:cNvPr>
            <p:cNvSpPr txBox="1">
              <a:spLocks noChangeArrowheads="1"/>
            </p:cNvSpPr>
            <p:nvPr/>
          </p:nvSpPr>
          <p:spPr bwMode="auto">
            <a:xfrm>
              <a:off x="5875749" y="1157269"/>
              <a:ext cx="2676067" cy="763286"/>
            </a:xfrm>
            <a:prstGeom prst="rect">
              <a:avLst/>
            </a:prstGeom>
            <a:noFill/>
            <a:ln w="9525">
              <a:noFill/>
              <a:miter lim="800000"/>
              <a:headEnd/>
              <a:tailEnd/>
            </a:ln>
          </p:spPr>
          <p:txBody>
            <a:bodyPr wrap="square">
              <a:spAutoFit/>
            </a:bodyPr>
            <a:lstStyle/>
            <a:p>
              <a:pPr eaLnBrk="0" hangingPunct="0"/>
              <a:r>
                <a:rPr lang="en-US" sz="1300" b="1" dirty="0">
                  <a:solidFill>
                    <a:schemeClr val="tx2"/>
                  </a:solidFill>
                  <a:latin typeface="Century Gothic" panose="020B0502020202020204" pitchFamily="34" charset="0"/>
                </a:rPr>
                <a:t>Lisa A. Redding</a:t>
              </a:r>
              <a:endParaRPr lang="en-US" sz="1200" b="1" dirty="0">
                <a:solidFill>
                  <a:schemeClr val="tx2"/>
                </a:solidFill>
                <a:latin typeface="Century Gothic" panose="020B0502020202020204" pitchFamily="34" charset="0"/>
              </a:endParaRPr>
            </a:p>
            <a:p>
              <a:pPr eaLnBrk="0" hangingPunct="0"/>
              <a:r>
                <a:rPr lang="en-US" sz="1200" i="1" dirty="0">
                  <a:latin typeface="Century Gothic" panose="020B0502020202020204" pitchFamily="34" charset="0"/>
                </a:rPr>
                <a:t>Vice President</a:t>
              </a:r>
            </a:p>
            <a:p>
              <a:pPr eaLnBrk="0" hangingPunct="0">
                <a:spcBef>
                  <a:spcPct val="55000"/>
                </a:spcBef>
              </a:pPr>
              <a:r>
                <a:rPr lang="en-US" sz="1200" i="1" dirty="0">
                  <a:latin typeface="Century Gothic" panose="020B0502020202020204" pitchFamily="34" charset="0"/>
                </a:rPr>
                <a:t>2010 – Joined Payden &amp; Rygel</a:t>
              </a:r>
            </a:p>
          </p:txBody>
        </p:sp>
        <p:sp>
          <p:nvSpPr>
            <p:cNvPr id="24" name="Line 4">
              <a:extLst>
                <a:ext uri="{FF2B5EF4-FFF2-40B4-BE49-F238E27FC236}">
                  <a16:creationId xmlns:a16="http://schemas.microsoft.com/office/drawing/2014/main" id="{8E28B699-EF07-4C0B-A59B-8A07D06AD31A}"/>
                </a:ext>
              </a:extLst>
            </p:cNvPr>
            <p:cNvSpPr>
              <a:spLocks noChangeShapeType="1"/>
            </p:cNvSpPr>
            <p:nvPr/>
          </p:nvSpPr>
          <p:spPr bwMode="auto">
            <a:xfrm>
              <a:off x="5929067" y="1627783"/>
              <a:ext cx="2935584" cy="0"/>
            </a:xfrm>
            <a:prstGeom prst="line">
              <a:avLst/>
            </a:prstGeom>
            <a:noFill/>
            <a:ln w="9525">
              <a:solidFill>
                <a:srgbClr val="969696"/>
              </a:solidFill>
              <a:round/>
              <a:headEnd/>
              <a:tailEnd/>
            </a:ln>
          </p:spPr>
          <p:txBody>
            <a:bodyPr/>
            <a:lstStyle/>
            <a:p>
              <a:endParaRPr lang="en-US" dirty="0"/>
            </a:p>
          </p:txBody>
        </p:sp>
        <p:sp>
          <p:nvSpPr>
            <p:cNvPr id="25" name="Text Box 2">
              <a:extLst>
                <a:ext uri="{FF2B5EF4-FFF2-40B4-BE49-F238E27FC236}">
                  <a16:creationId xmlns:a16="http://schemas.microsoft.com/office/drawing/2014/main" id="{26283983-6F76-4A0A-B426-1021A38363FF}"/>
                </a:ext>
              </a:extLst>
            </p:cNvPr>
            <p:cNvSpPr txBox="1">
              <a:spLocks noChangeArrowheads="1"/>
            </p:cNvSpPr>
            <p:nvPr/>
          </p:nvSpPr>
          <p:spPr bwMode="auto">
            <a:xfrm>
              <a:off x="4770755" y="2187199"/>
              <a:ext cx="4067175" cy="1663289"/>
            </a:xfrm>
            <a:prstGeom prst="rect">
              <a:avLst/>
            </a:prstGeom>
            <a:noFill/>
            <a:ln w="9525">
              <a:noFill/>
              <a:miter lim="800000"/>
              <a:headEnd/>
              <a:tailEnd/>
            </a:ln>
          </p:spPr>
          <p:txBody>
            <a:bodyPr/>
            <a:lstStyle/>
            <a:p>
              <a:pPr algn="just" eaLnBrk="0" hangingPunct="0"/>
              <a:r>
                <a:rPr lang="en-US" sz="1200" dirty="0">
                  <a:latin typeface="+mn-lt"/>
                  <a:cs typeface="Arial" charset="0"/>
                </a:rPr>
                <a:t>Lisa Redding is a Vice President at Payden &amp; Rygel. Based in the firm’s Boston office, she works with portfolio managers to implement investment policy and strategy needs of institutional clients. </a:t>
              </a:r>
            </a:p>
            <a:p>
              <a:pPr algn="just"/>
              <a:r>
                <a:rPr lang="en-US" sz="1200" dirty="0">
                  <a:latin typeface="+mn-lt"/>
                  <a:cs typeface="Arial" charset="0"/>
                </a:rPr>
                <a:t> </a:t>
              </a:r>
            </a:p>
            <a:p>
              <a:pPr algn="just"/>
              <a:r>
                <a:rPr lang="en-US" sz="1200" dirty="0">
                  <a:latin typeface="+mn-lt"/>
                  <a:cs typeface="Arial" charset="0"/>
                </a:rPr>
                <a:t>Prior to joining Payden &amp; Rygel, </a:t>
              </a:r>
              <a:r>
                <a:rPr lang="en-US" sz="1200" dirty="0">
                  <a:latin typeface="+mn-lt"/>
                </a:rPr>
                <a:t>Lisa</a:t>
              </a:r>
              <a:r>
                <a:rPr lang="en-US" sz="1200" dirty="0">
                  <a:latin typeface="+mn-lt"/>
                  <a:cs typeface="Arial" charset="0"/>
                </a:rPr>
                <a:t> was Research Coordinator at hedge fund Kaintuck Capital Management. She held various roles over seven years within research</a:t>
              </a:r>
              <a:r>
                <a:rPr lang="en-US" sz="1200" dirty="0">
                  <a:latin typeface="+mn-lt"/>
                </a:rPr>
                <a:t> and </a:t>
              </a:r>
              <a:r>
                <a:rPr lang="en-US" sz="1200" dirty="0">
                  <a:latin typeface="+mn-lt"/>
                  <a:cs typeface="Arial" charset="0"/>
                </a:rPr>
                <a:t>trading, and headed the firm’s marketing efforts. Prior to that Lisa  worked within Ernst &amp; Young LLP’s tax practice, both domestically and abroad. </a:t>
              </a:r>
            </a:p>
            <a:p>
              <a:pPr algn="just"/>
              <a:r>
                <a:rPr lang="en-US" sz="1200" dirty="0">
                  <a:latin typeface="+mn-lt"/>
                  <a:cs typeface="Arial" charset="0"/>
                </a:rPr>
                <a:t> </a:t>
              </a:r>
              <a:endParaRPr lang="en-US" sz="1200" dirty="0">
                <a:latin typeface="+mn-lt"/>
              </a:endParaRPr>
            </a:p>
            <a:p>
              <a:pPr algn="just"/>
              <a:r>
                <a:rPr lang="en-US" sz="1200" dirty="0">
                  <a:solidFill>
                    <a:srgbClr val="000000"/>
                  </a:solidFill>
                  <a:latin typeface="+mn-lt"/>
                  <a:cs typeface="Times New Roman" pitchFamily="18" charset="0"/>
                </a:rPr>
                <a:t>Lisa Redding holds the FINRA series 6 and 63 licenses. </a:t>
              </a:r>
              <a:r>
                <a:rPr lang="en-US" sz="1200" dirty="0">
                  <a:latin typeface="+mn-lt"/>
                </a:rPr>
                <a:t>She </a:t>
              </a:r>
              <a:r>
                <a:rPr lang="en-US" sz="1200" dirty="0">
                  <a:latin typeface="+mn-lt"/>
                  <a:cs typeface="Arial" charset="0"/>
                </a:rPr>
                <a:t>earned a BS in Business Administration from American University in Washington, D.C. with concentrations in Finance and International Economics. </a:t>
              </a:r>
            </a:p>
            <a:p>
              <a:pPr algn="just"/>
              <a:endParaRPr lang="en-US" sz="1000" dirty="0">
                <a:latin typeface="+mn-lt"/>
                <a:cs typeface="Arial" charset="0"/>
              </a:endParaRPr>
            </a:p>
          </p:txBody>
        </p:sp>
        <p:pic>
          <p:nvPicPr>
            <p:cNvPr id="26" name="Picture 2" descr="C:\Users\lmatiash\AppData\Local\Microsoft\Windows\Temporary Internet Files\Content.Outlook\SW5YCFLR\LM_Lrg_Final_BW.jpg">
              <a:extLst>
                <a:ext uri="{FF2B5EF4-FFF2-40B4-BE49-F238E27FC236}">
                  <a16:creationId xmlns:a16="http://schemas.microsoft.com/office/drawing/2014/main" id="{2E2C9588-455E-4983-B0D8-C1445E9FBE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4840" y="936614"/>
              <a:ext cx="987026" cy="1186242"/>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43866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 name="Rectangle 15"/>
          <p:cNvSpPr>
            <a:spLocks noGrp="1" noChangeArrowheads="1"/>
          </p:cNvSpPr>
          <p:nvPr>
            <p:ph type="title"/>
          </p:nvPr>
        </p:nvSpPr>
        <p:spPr/>
        <p:txBody>
          <a:bodyPr/>
          <a:lstStyle/>
          <a:p>
            <a:r>
              <a:rPr lang="en-US" dirty="0"/>
              <a:t>Investment of Cash and Reserve Assets</a:t>
            </a:r>
          </a:p>
        </p:txBody>
      </p:sp>
      <p:sp>
        <p:nvSpPr>
          <p:cNvPr id="2" name="Slide Number Placeholder 1"/>
          <p:cNvSpPr>
            <a:spLocks noGrp="1"/>
          </p:cNvSpPr>
          <p:nvPr>
            <p:ph type="sldNum" sz="quarter" idx="4"/>
          </p:nvPr>
        </p:nvSpPr>
        <p:spPr/>
        <p:txBody>
          <a:bodyPr/>
          <a:lstStyle/>
          <a:p>
            <a:fld id="{EAFB3C29-4469-4ECE-A8ED-D40B5AD31533}" type="slidenum">
              <a:rPr lang="en-US" smtClean="0"/>
              <a:pPr/>
              <a:t>5</a:t>
            </a:fld>
            <a:endParaRPr lang="en-US" dirty="0"/>
          </a:p>
        </p:txBody>
      </p:sp>
      <p:cxnSp>
        <p:nvCxnSpPr>
          <p:cNvPr id="13" name="Straight Connector 12"/>
          <p:cNvCxnSpPr/>
          <p:nvPr/>
        </p:nvCxnSpPr>
        <p:spPr bwMode="auto">
          <a:xfrm>
            <a:off x="1124712" y="1592069"/>
            <a:ext cx="7315200" cy="0"/>
          </a:xfrm>
          <a:prstGeom prst="line">
            <a:avLst/>
          </a:prstGeom>
          <a:solidFill>
            <a:schemeClr val="accent1"/>
          </a:solidFill>
          <a:ln w="9525" cap="flat" cmpd="sng" algn="ctr">
            <a:solidFill>
              <a:srgbClr val="9FB6C7"/>
            </a:solidFill>
            <a:prstDash val="solid"/>
            <a:round/>
            <a:headEnd type="none" w="med" len="med"/>
            <a:tailEnd type="none" w="med" len="med"/>
          </a:ln>
          <a:effectLst/>
        </p:spPr>
      </p:cxnSp>
      <p:sp>
        <p:nvSpPr>
          <p:cNvPr id="14" name="TextBox 13"/>
          <p:cNvSpPr txBox="1"/>
          <p:nvPr/>
        </p:nvSpPr>
        <p:spPr>
          <a:xfrm>
            <a:off x="914400" y="1603140"/>
            <a:ext cx="7737894" cy="2408352"/>
          </a:xfrm>
          <a:prstGeom prst="rect">
            <a:avLst/>
          </a:prstGeom>
          <a:noFill/>
        </p:spPr>
        <p:txBody>
          <a:bodyPr vert="horz" wrap="square" lIns="45720" tIns="45720" rIns="45720" bIns="45720" rtlCol="0" anchor="t">
            <a:spAutoFit/>
          </a:bodyPr>
          <a:lstStyle/>
          <a:p>
            <a:pPr lvl="1">
              <a:spcBef>
                <a:spcPct val="25000"/>
              </a:spcBef>
              <a:buClr>
                <a:schemeClr val="tx2"/>
              </a:buClr>
              <a:buSzPct val="120000"/>
            </a:pPr>
            <a:endParaRPr lang="en-US" sz="1400" b="1" dirty="0">
              <a:latin typeface="Times New Roman"/>
            </a:endParaRPr>
          </a:p>
          <a:p>
            <a:pPr marL="638727" lvl="1" indent="-228600">
              <a:spcBef>
                <a:spcPct val="25000"/>
              </a:spcBef>
              <a:buClr>
                <a:schemeClr val="tx2"/>
              </a:buClr>
              <a:buSzPct val="120000"/>
              <a:buFont typeface="Wingdings"/>
              <a:buChar char="§"/>
            </a:pPr>
            <a:r>
              <a:rPr lang="en-US" sz="1400" b="1" dirty="0">
                <a:latin typeface="Times New Roman"/>
              </a:rPr>
              <a:t>The performance among different sectors of the bond market can vary considerably</a:t>
            </a:r>
          </a:p>
          <a:p>
            <a:pPr lvl="1">
              <a:spcBef>
                <a:spcPct val="25000"/>
              </a:spcBef>
              <a:buClr>
                <a:schemeClr val="tx2"/>
              </a:buClr>
              <a:buSzPct val="120000"/>
            </a:pPr>
            <a:endParaRPr lang="en-US" sz="1400" b="1" dirty="0">
              <a:latin typeface="Times New Roman"/>
            </a:endParaRPr>
          </a:p>
          <a:p>
            <a:pPr marL="638727" lvl="1" indent="-228600">
              <a:spcBef>
                <a:spcPct val="25000"/>
              </a:spcBef>
              <a:buClr>
                <a:schemeClr val="tx2"/>
              </a:buClr>
              <a:buSzPct val="120000"/>
              <a:buFont typeface="Wingdings"/>
              <a:buChar char="§"/>
            </a:pPr>
            <a:r>
              <a:rPr lang="en-US" sz="1400" b="1" dirty="0">
                <a:latin typeface="Times New Roman"/>
              </a:rPr>
              <a:t>Treasury securities usually do best when investors are seeking safety</a:t>
            </a:r>
          </a:p>
          <a:p>
            <a:pPr lvl="1">
              <a:spcBef>
                <a:spcPct val="25000"/>
              </a:spcBef>
              <a:buClr>
                <a:schemeClr val="tx2"/>
              </a:buClr>
              <a:buSzPct val="120000"/>
            </a:pPr>
            <a:endParaRPr lang="en-US" sz="1400" b="1" dirty="0">
              <a:latin typeface="Times New Roman"/>
            </a:endParaRPr>
          </a:p>
          <a:p>
            <a:pPr marL="638727" lvl="1" indent="-228600">
              <a:spcBef>
                <a:spcPct val="25000"/>
              </a:spcBef>
              <a:buClr>
                <a:schemeClr val="tx2"/>
              </a:buClr>
              <a:buSzPct val="120000"/>
              <a:buFont typeface="Wingdings"/>
              <a:buChar char="§"/>
            </a:pPr>
            <a:r>
              <a:rPr lang="en-US" sz="1400" b="1" dirty="0">
                <a:latin typeface="Times New Roman"/>
              </a:rPr>
              <a:t>Lower-quality bonds generally outperform when investors expect the economy to improve</a:t>
            </a:r>
          </a:p>
          <a:p>
            <a:pPr lvl="1">
              <a:spcBef>
                <a:spcPct val="25000"/>
              </a:spcBef>
              <a:buClr>
                <a:schemeClr val="tx2"/>
              </a:buClr>
              <a:buSzPct val="120000"/>
            </a:pPr>
            <a:endParaRPr lang="en-US" sz="1400" b="1" dirty="0">
              <a:latin typeface="Times New Roman"/>
            </a:endParaRPr>
          </a:p>
          <a:p>
            <a:pPr marL="638727" lvl="1" indent="-228600">
              <a:spcBef>
                <a:spcPct val="25000"/>
              </a:spcBef>
              <a:buClr>
                <a:schemeClr val="tx2"/>
              </a:buClr>
              <a:buSzPct val="120000"/>
              <a:buFont typeface="Wingdings"/>
              <a:buChar char="§"/>
            </a:pPr>
            <a:r>
              <a:rPr lang="en-US" sz="1400" b="1" dirty="0">
                <a:latin typeface="Times New Roman"/>
              </a:rPr>
              <a:t>Returns on low-quality bonds usually correlate better with returns on stocks than with Treasuries</a:t>
            </a:r>
          </a:p>
        </p:txBody>
      </p:sp>
      <p:sp>
        <p:nvSpPr>
          <p:cNvPr id="3" name="TextBox 2">
            <a:extLst>
              <a:ext uri="{FF2B5EF4-FFF2-40B4-BE49-F238E27FC236}">
                <a16:creationId xmlns:a16="http://schemas.microsoft.com/office/drawing/2014/main" id="{9DC78EDE-AEFC-4FC1-9765-269CEC23F454}"/>
              </a:ext>
            </a:extLst>
          </p:cNvPr>
          <p:cNvSpPr txBox="1"/>
          <p:nvPr/>
        </p:nvSpPr>
        <p:spPr>
          <a:xfrm>
            <a:off x="699800" y="701746"/>
            <a:ext cx="7792834" cy="338554"/>
          </a:xfrm>
          <a:prstGeom prst="rect">
            <a:avLst/>
          </a:prstGeom>
          <a:noFill/>
        </p:spPr>
        <p:txBody>
          <a:bodyPr wrap="square" rtlCol="0">
            <a:spAutoFit/>
          </a:bodyPr>
          <a:lstStyle/>
          <a:p>
            <a:r>
              <a:rPr lang="en-US" sz="1600" b="1" dirty="0">
                <a:solidFill>
                  <a:schemeClr val="tx2"/>
                </a:solidFill>
                <a:latin typeface="Century Gothic" panose="020B0502020202020204" pitchFamily="34" charset="0"/>
              </a:rPr>
              <a:t>Bonds Provide Income and the Potential for Capital Gains</a:t>
            </a:r>
          </a:p>
        </p:txBody>
      </p:sp>
      <p:sp>
        <p:nvSpPr>
          <p:cNvPr id="12" name="Oval 11"/>
          <p:cNvSpPr/>
          <p:nvPr/>
        </p:nvSpPr>
        <p:spPr bwMode="auto">
          <a:xfrm>
            <a:off x="914400" y="1268515"/>
            <a:ext cx="381000" cy="381000"/>
          </a:xfrm>
          <a:prstGeom prst="ellipse">
            <a:avLst/>
          </a:prstGeom>
          <a:solidFill>
            <a:schemeClr val="accent1">
              <a:lumMod val="40000"/>
              <a:lumOff val="60000"/>
            </a:schemeClr>
          </a:solidFill>
          <a:ln w="12700" cap="flat" cmpd="sng" algn="ctr">
            <a:solidFill>
              <a:srgbClr val="9FB6C7"/>
            </a:solidFill>
            <a:prstDash val="solid"/>
            <a:round/>
            <a:headEnd type="none" w="med" len="med"/>
            <a:tailEnd type="none" w="med" len="med"/>
          </a:ln>
          <a:effectLst/>
        </p:spPr>
        <p:txBody>
          <a:bodyPr vert="horz" wrap="none" lIns="274320" tIns="45720" rIns="45720" bIns="45720" numCol="1" rtlCol="0" anchor="b"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2"/>
                </a:solidFill>
                <a:effectLst/>
                <a:latin typeface="Century Gothic" panose="020B0502020202020204" pitchFamily="34" charset="0"/>
              </a:rPr>
              <a:t>Key Considerations</a:t>
            </a:r>
          </a:p>
        </p:txBody>
      </p:sp>
    </p:spTree>
    <p:extLst>
      <p:ext uri="{BB962C8B-B14F-4D97-AF65-F5344CB8AC3E}">
        <p14:creationId xmlns:p14="http://schemas.microsoft.com/office/powerpoint/2010/main" val="4216537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p:cNvSpPr>
            <a:spLocks noGrp="1" noChangeArrowheads="1"/>
          </p:cNvSpPr>
          <p:nvPr>
            <p:ph type="title"/>
          </p:nvPr>
        </p:nvSpPr>
        <p:spPr/>
        <p:txBody>
          <a:bodyPr/>
          <a:lstStyle/>
          <a:p>
            <a:r>
              <a:rPr lang="en-US" dirty="0"/>
              <a:t>Risk Factors Inherent to Bonds</a:t>
            </a:r>
          </a:p>
        </p:txBody>
      </p:sp>
      <p:sp>
        <p:nvSpPr>
          <p:cNvPr id="2" name="Slide Number Placeholder 1"/>
          <p:cNvSpPr>
            <a:spLocks noGrp="1"/>
          </p:cNvSpPr>
          <p:nvPr>
            <p:ph type="sldNum" sz="quarter" idx="4"/>
          </p:nvPr>
        </p:nvSpPr>
        <p:spPr/>
        <p:txBody>
          <a:bodyPr/>
          <a:lstStyle/>
          <a:p>
            <a:fld id="{EAFB3C29-4469-4ECE-A8ED-D40B5AD31533}" type="slidenum">
              <a:rPr lang="en-US" smtClean="0"/>
              <a:pPr/>
              <a:t>6</a:t>
            </a:fld>
            <a:endParaRPr lang="en-US" dirty="0"/>
          </a:p>
        </p:txBody>
      </p:sp>
      <p:sp>
        <p:nvSpPr>
          <p:cNvPr id="79877" name="Oval 5"/>
          <p:cNvSpPr>
            <a:spLocks noChangeArrowheads="1"/>
          </p:cNvSpPr>
          <p:nvPr/>
        </p:nvSpPr>
        <p:spPr bwMode="auto">
          <a:xfrm>
            <a:off x="131736" y="951789"/>
            <a:ext cx="4496020" cy="5212080"/>
          </a:xfrm>
          <a:prstGeom prst="rect">
            <a:avLst/>
          </a:prstGeom>
          <a:noFill/>
          <a:ln w="12700">
            <a:solidFill>
              <a:schemeClr val="accent1"/>
            </a:solidFill>
            <a:prstDash val="sysDot"/>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74320" rIns="45720" anchor="ctr"/>
          <a:lstStyle/>
          <a:p>
            <a:pPr marL="285750" indent="-285750">
              <a:spcBef>
                <a:spcPts val="1800"/>
              </a:spcBef>
              <a:buClr>
                <a:schemeClr val="tx2"/>
              </a:buClr>
              <a:buSzPct val="120000"/>
              <a:buFont typeface="Wingdings" panose="05000000000000000000" pitchFamily="2" charset="2"/>
              <a:buChar char="§"/>
            </a:pPr>
            <a:r>
              <a:rPr lang="en-US" sz="1600" b="1" dirty="0">
                <a:solidFill>
                  <a:schemeClr val="tx2"/>
                </a:solidFill>
                <a:latin typeface="+mj-lt"/>
              </a:rPr>
              <a:t>Interest rate risk</a:t>
            </a:r>
            <a:endParaRPr lang="en-US" sz="1600" dirty="0">
              <a:solidFill>
                <a:schemeClr val="tx2"/>
              </a:solidFill>
              <a:latin typeface="+mj-lt"/>
            </a:endParaRPr>
          </a:p>
          <a:p>
            <a:pPr marL="285750" indent="-285750">
              <a:spcBef>
                <a:spcPts val="1800"/>
              </a:spcBef>
              <a:buClr>
                <a:schemeClr val="tx2"/>
              </a:buClr>
              <a:buSzPct val="120000"/>
              <a:buFont typeface="Wingdings" panose="05000000000000000000" pitchFamily="2" charset="2"/>
              <a:buChar char="§"/>
            </a:pPr>
            <a:r>
              <a:rPr lang="en-US" sz="1600" b="1" dirty="0">
                <a:solidFill>
                  <a:schemeClr val="tx2"/>
                </a:solidFill>
                <a:latin typeface="+mj-lt"/>
              </a:rPr>
              <a:t>Yield curve risk </a:t>
            </a:r>
          </a:p>
          <a:p>
            <a:pPr marL="285750" indent="-285750">
              <a:spcBef>
                <a:spcPts val="1800"/>
              </a:spcBef>
              <a:buClr>
                <a:schemeClr val="tx2"/>
              </a:buClr>
              <a:buSzPct val="120000"/>
              <a:buFont typeface="Wingdings" panose="05000000000000000000" pitchFamily="2" charset="2"/>
              <a:buChar char="§"/>
            </a:pPr>
            <a:r>
              <a:rPr lang="en-US" sz="1600" b="1" dirty="0">
                <a:solidFill>
                  <a:schemeClr val="tx2"/>
                </a:solidFill>
                <a:latin typeface="+mj-lt"/>
              </a:rPr>
              <a:t>Reinvestment risk </a:t>
            </a:r>
          </a:p>
          <a:p>
            <a:pPr marL="285750" indent="-285750">
              <a:spcBef>
                <a:spcPts val="1800"/>
              </a:spcBef>
              <a:buClr>
                <a:schemeClr val="tx2"/>
              </a:buClr>
              <a:buSzPct val="120000"/>
              <a:buFont typeface="Wingdings" panose="05000000000000000000" pitchFamily="2" charset="2"/>
              <a:buChar char="§"/>
            </a:pPr>
            <a:r>
              <a:rPr lang="en-US" sz="1600" b="1" dirty="0">
                <a:solidFill>
                  <a:schemeClr val="tx2"/>
                </a:solidFill>
                <a:latin typeface="+mj-lt"/>
              </a:rPr>
              <a:t>Credit risk </a:t>
            </a:r>
          </a:p>
          <a:p>
            <a:pPr marL="285750" indent="-285750">
              <a:spcBef>
                <a:spcPts val="1800"/>
              </a:spcBef>
              <a:buClr>
                <a:schemeClr val="tx2"/>
              </a:buClr>
              <a:buSzPct val="120000"/>
              <a:buFont typeface="Wingdings" panose="05000000000000000000" pitchFamily="2" charset="2"/>
              <a:buChar char="§"/>
            </a:pPr>
            <a:r>
              <a:rPr lang="en-US" sz="1600" b="1" dirty="0">
                <a:solidFill>
                  <a:schemeClr val="tx2"/>
                </a:solidFill>
                <a:latin typeface="+mj-lt"/>
              </a:rPr>
              <a:t>Liquidity risk </a:t>
            </a:r>
          </a:p>
          <a:p>
            <a:pPr marL="285750" indent="-285750">
              <a:spcBef>
                <a:spcPts val="1800"/>
              </a:spcBef>
              <a:buClr>
                <a:schemeClr val="tx2"/>
              </a:buClr>
              <a:buSzPct val="120000"/>
              <a:buFont typeface="Wingdings" panose="05000000000000000000" pitchFamily="2" charset="2"/>
              <a:buChar char="§"/>
            </a:pPr>
            <a:r>
              <a:rPr lang="en-US" sz="1600" b="1" dirty="0">
                <a:solidFill>
                  <a:schemeClr val="tx2"/>
                </a:solidFill>
                <a:latin typeface="+mj-lt"/>
              </a:rPr>
              <a:t>Call and prepayment risk</a:t>
            </a:r>
          </a:p>
          <a:p>
            <a:pPr marL="285750" indent="-285750">
              <a:spcBef>
                <a:spcPts val="1800"/>
              </a:spcBef>
              <a:buClr>
                <a:schemeClr val="tx2"/>
              </a:buClr>
              <a:buSzPct val="120000"/>
              <a:buFont typeface="Wingdings" panose="05000000000000000000" pitchFamily="2" charset="2"/>
              <a:buChar char="§"/>
            </a:pPr>
            <a:r>
              <a:rPr lang="en-US" sz="1600" b="1" dirty="0">
                <a:solidFill>
                  <a:schemeClr val="tx2"/>
                </a:solidFill>
                <a:latin typeface="+mj-lt"/>
              </a:rPr>
              <a:t>Volatility risk</a:t>
            </a:r>
          </a:p>
          <a:p>
            <a:pPr marL="285750" indent="-285750">
              <a:spcBef>
                <a:spcPts val="1800"/>
              </a:spcBef>
              <a:buClr>
                <a:schemeClr val="tx2"/>
              </a:buClr>
              <a:buSzPct val="120000"/>
              <a:buFont typeface="Wingdings" panose="05000000000000000000" pitchFamily="2" charset="2"/>
              <a:buChar char="§"/>
            </a:pPr>
            <a:r>
              <a:rPr lang="en-US" sz="1600" b="1" dirty="0">
                <a:solidFill>
                  <a:schemeClr val="tx2"/>
                </a:solidFill>
                <a:latin typeface="+mj-lt"/>
              </a:rPr>
              <a:t>Inflation risk</a:t>
            </a:r>
            <a:endParaRPr lang="en-US" sz="1600" dirty="0">
              <a:solidFill>
                <a:schemeClr val="tx2"/>
              </a:solidFill>
              <a:latin typeface="+mj-lt"/>
            </a:endParaRPr>
          </a:p>
          <a:p>
            <a:pPr marL="285750" indent="-285750">
              <a:spcBef>
                <a:spcPts val="1800"/>
              </a:spcBef>
              <a:buClr>
                <a:schemeClr val="tx2"/>
              </a:buClr>
              <a:buSzPct val="120000"/>
              <a:buFont typeface="Wingdings" panose="05000000000000000000" pitchFamily="2" charset="2"/>
              <a:buChar char="§"/>
            </a:pPr>
            <a:r>
              <a:rPr lang="en-US" sz="1600" b="1" dirty="0">
                <a:solidFill>
                  <a:schemeClr val="tx2"/>
                </a:solidFill>
                <a:latin typeface="+mj-lt"/>
              </a:rPr>
              <a:t>Event risk</a:t>
            </a:r>
          </a:p>
          <a:p>
            <a:pPr marL="285750" indent="-285750">
              <a:spcBef>
                <a:spcPts val="1800"/>
              </a:spcBef>
              <a:buClr>
                <a:schemeClr val="tx2"/>
              </a:buClr>
              <a:buSzPct val="120000"/>
              <a:buFont typeface="Wingdings" panose="05000000000000000000" pitchFamily="2" charset="2"/>
              <a:buChar char="§"/>
            </a:pPr>
            <a:r>
              <a:rPr lang="en-US" sz="1600" b="1" dirty="0">
                <a:solidFill>
                  <a:schemeClr val="tx2"/>
                </a:solidFill>
                <a:latin typeface="+mj-lt"/>
              </a:rPr>
              <a:t>Sovereign risk</a:t>
            </a:r>
            <a:endParaRPr lang="en-US" sz="1600" dirty="0">
              <a:solidFill>
                <a:schemeClr val="tx2"/>
              </a:solidFill>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3872" y="951791"/>
            <a:ext cx="4025423" cy="5090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4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79877"/>
                                        </p:tgtEl>
                                        <p:attrNameLst>
                                          <p:attrName>style.visibility</p:attrName>
                                        </p:attrNameLst>
                                      </p:cBhvr>
                                      <p:to>
                                        <p:strVal val="visible"/>
                                      </p:to>
                                    </p:set>
                                    <p:anim calcmode="lin" valueType="num">
                                      <p:cBhvr>
                                        <p:cTn id="7" dur="2000" fill="hold"/>
                                        <p:tgtEl>
                                          <p:spTgt spid="79877"/>
                                        </p:tgtEl>
                                        <p:attrNameLst>
                                          <p:attrName>ppt_w</p:attrName>
                                        </p:attrNameLst>
                                      </p:cBhvr>
                                      <p:tavLst>
                                        <p:tav tm="0">
                                          <p:val>
                                            <p:fltVal val="0"/>
                                          </p:val>
                                        </p:tav>
                                        <p:tav tm="100000">
                                          <p:val>
                                            <p:strVal val="#ppt_w"/>
                                          </p:val>
                                        </p:tav>
                                      </p:tavLst>
                                    </p:anim>
                                    <p:anim calcmode="lin" valueType="num">
                                      <p:cBhvr>
                                        <p:cTn id="8" dur="2000" fill="hold"/>
                                        <p:tgtEl>
                                          <p:spTgt spid="79877"/>
                                        </p:tgtEl>
                                        <p:attrNameLst>
                                          <p:attrName>ppt_h</p:attrName>
                                        </p:attrNameLst>
                                      </p:cBhvr>
                                      <p:tavLst>
                                        <p:tav tm="0">
                                          <p:val>
                                            <p:fltVal val="0"/>
                                          </p:val>
                                        </p:tav>
                                        <p:tav tm="100000">
                                          <p:val>
                                            <p:strVal val="#ppt_h"/>
                                          </p:val>
                                        </p:tav>
                                      </p:tavLst>
                                    </p:anim>
                                    <p:animEffect transition="in" filter="fade">
                                      <p:cBhvr>
                                        <p:cTn id="9" dur="2000"/>
                                        <p:tgtEl>
                                          <p:spTgt spid="79877"/>
                                        </p:tgtEl>
                                      </p:cBhvr>
                                    </p:animEffect>
                                    <p:anim calcmode="lin" valueType="num">
                                      <p:cBhvr>
                                        <p:cTn id="10" dur="2000" fill="hold"/>
                                        <p:tgtEl>
                                          <p:spTgt spid="79877"/>
                                        </p:tgtEl>
                                        <p:attrNameLst>
                                          <p:attrName>ppt_x</p:attrName>
                                        </p:attrNameLst>
                                      </p:cBhvr>
                                      <p:tavLst>
                                        <p:tav tm="0">
                                          <p:val>
                                            <p:fltVal val="0.5"/>
                                          </p:val>
                                        </p:tav>
                                        <p:tav tm="100000">
                                          <p:val>
                                            <p:strVal val="#ppt_x"/>
                                          </p:val>
                                        </p:tav>
                                      </p:tavLst>
                                    </p:anim>
                                    <p:anim calcmode="lin" valueType="num">
                                      <p:cBhvr>
                                        <p:cTn id="11" dur="2000" fill="hold"/>
                                        <p:tgtEl>
                                          <p:spTgt spid="79877"/>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nodeType="clickEffect">
                                  <p:stCondLst>
                                    <p:cond delay="0"/>
                                  </p:stCondLst>
                                  <p:childTnLst>
                                    <p:set>
                                      <p:cBhvr>
                                        <p:cTn id="15" dur="1" fill="hold">
                                          <p:stCondLst>
                                            <p:cond delay="0"/>
                                          </p:stCondLst>
                                        </p:cTn>
                                        <p:tgtEl>
                                          <p:spTgt spid="3074"/>
                                        </p:tgtEl>
                                        <p:attrNameLst>
                                          <p:attrName>style.visibility</p:attrName>
                                        </p:attrNameLst>
                                      </p:cBhvr>
                                      <p:to>
                                        <p:strVal val="visible"/>
                                      </p:to>
                                    </p:set>
                                    <p:anim calcmode="lin" valueType="num">
                                      <p:cBhvr>
                                        <p:cTn id="16" dur="2000" fill="hold"/>
                                        <p:tgtEl>
                                          <p:spTgt spid="3074"/>
                                        </p:tgtEl>
                                        <p:attrNameLst>
                                          <p:attrName>ppt_w</p:attrName>
                                        </p:attrNameLst>
                                      </p:cBhvr>
                                      <p:tavLst>
                                        <p:tav tm="0">
                                          <p:val>
                                            <p:fltVal val="0"/>
                                          </p:val>
                                        </p:tav>
                                        <p:tav tm="100000">
                                          <p:val>
                                            <p:strVal val="#ppt_w"/>
                                          </p:val>
                                        </p:tav>
                                      </p:tavLst>
                                    </p:anim>
                                    <p:anim calcmode="lin" valueType="num">
                                      <p:cBhvr>
                                        <p:cTn id="17" dur="2000" fill="hold"/>
                                        <p:tgtEl>
                                          <p:spTgt spid="3074"/>
                                        </p:tgtEl>
                                        <p:attrNameLst>
                                          <p:attrName>ppt_h</p:attrName>
                                        </p:attrNameLst>
                                      </p:cBhvr>
                                      <p:tavLst>
                                        <p:tav tm="0">
                                          <p:val>
                                            <p:fltVal val="0"/>
                                          </p:val>
                                        </p:tav>
                                        <p:tav tm="100000">
                                          <p:val>
                                            <p:strVal val="#ppt_h"/>
                                          </p:val>
                                        </p:tav>
                                      </p:tavLst>
                                    </p:anim>
                                    <p:animEffect transition="in" filter="fade">
                                      <p:cBhvr>
                                        <p:cTn id="18" dur="2000"/>
                                        <p:tgtEl>
                                          <p:spTgt spid="3074"/>
                                        </p:tgtEl>
                                      </p:cBhvr>
                                    </p:animEffect>
                                    <p:anim calcmode="lin" valueType="num">
                                      <p:cBhvr>
                                        <p:cTn id="19" dur="2000" fill="hold"/>
                                        <p:tgtEl>
                                          <p:spTgt spid="3074"/>
                                        </p:tgtEl>
                                        <p:attrNameLst>
                                          <p:attrName>ppt_x</p:attrName>
                                        </p:attrNameLst>
                                      </p:cBhvr>
                                      <p:tavLst>
                                        <p:tav tm="0">
                                          <p:val>
                                            <p:fltVal val="0.5"/>
                                          </p:val>
                                        </p:tav>
                                        <p:tav tm="100000">
                                          <p:val>
                                            <p:strVal val="#ppt_x"/>
                                          </p:val>
                                        </p:tav>
                                      </p:tavLst>
                                    </p:anim>
                                    <p:anim calcmode="lin" valueType="num">
                                      <p:cBhvr>
                                        <p:cTn id="20" dur="2000" fill="hold"/>
                                        <p:tgtEl>
                                          <p:spTgt spid="30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72067-060D-41A9-9A44-78103A1429A4}"/>
              </a:ext>
            </a:extLst>
          </p:cNvPr>
          <p:cNvSpPr>
            <a:spLocks noGrp="1"/>
          </p:cNvSpPr>
          <p:nvPr>
            <p:ph type="title"/>
          </p:nvPr>
        </p:nvSpPr>
        <p:spPr>
          <a:xfrm>
            <a:off x="713678" y="119665"/>
            <a:ext cx="8430328" cy="533649"/>
          </a:xfrm>
        </p:spPr>
        <p:txBody>
          <a:bodyPr/>
          <a:lstStyle/>
          <a:p>
            <a:r>
              <a:rPr lang="en-US" dirty="0"/>
              <a:t>Investment of Cash and Reserve Assets</a:t>
            </a:r>
          </a:p>
        </p:txBody>
      </p:sp>
      <p:sp>
        <p:nvSpPr>
          <p:cNvPr id="8" name="Line 4">
            <a:extLst>
              <a:ext uri="{FF2B5EF4-FFF2-40B4-BE49-F238E27FC236}">
                <a16:creationId xmlns:a16="http://schemas.microsoft.com/office/drawing/2014/main" id="{2B91D544-30F2-4C35-A694-90762B9874E4}"/>
              </a:ext>
            </a:extLst>
          </p:cNvPr>
          <p:cNvSpPr>
            <a:spLocks noChangeShapeType="1"/>
          </p:cNvSpPr>
          <p:nvPr/>
        </p:nvSpPr>
        <p:spPr bwMode="auto">
          <a:xfrm>
            <a:off x="1036495" y="3080938"/>
            <a:ext cx="7315200" cy="0"/>
          </a:xfrm>
          <a:prstGeom prst="line">
            <a:avLst/>
          </a:prstGeom>
          <a:noFill/>
          <a:ln w="9525">
            <a:solidFill>
              <a:srgbClr val="9FB6C7"/>
            </a:solidFill>
            <a:round/>
            <a:headEnd/>
            <a:tailEnd/>
          </a:ln>
        </p:spPr>
        <p:txBody>
          <a:bodyPr wrap="none" anchor="ctr"/>
          <a:lstStyle/>
          <a:p>
            <a:endParaRPr lang="en-US" dirty="0">
              <a:latin typeface="Times New Roman" panose="02020603050405020304" pitchFamily="18" charset="0"/>
            </a:endParaRPr>
          </a:p>
        </p:txBody>
      </p:sp>
      <p:sp>
        <p:nvSpPr>
          <p:cNvPr id="6" name="TextBox 14">
            <a:extLst>
              <a:ext uri="{FF2B5EF4-FFF2-40B4-BE49-F238E27FC236}">
                <a16:creationId xmlns:a16="http://schemas.microsoft.com/office/drawing/2014/main" id="{5E22F0F2-E19C-4FC8-A85A-21D6E16ED6C5}"/>
              </a:ext>
            </a:extLst>
          </p:cNvPr>
          <p:cNvSpPr txBox="1">
            <a:spLocks noChangeArrowheads="1"/>
          </p:cNvSpPr>
          <p:nvPr/>
        </p:nvSpPr>
        <p:spPr bwMode="auto">
          <a:xfrm>
            <a:off x="1060424" y="3119967"/>
            <a:ext cx="7535345" cy="276225"/>
          </a:xfrm>
          <a:prstGeom prst="rect">
            <a:avLst/>
          </a:prstGeom>
          <a:noFill/>
          <a:ln w="9525">
            <a:noFill/>
            <a:miter lim="800000"/>
            <a:headEnd/>
            <a:tailEnd/>
          </a:ln>
        </p:spPr>
        <p:txBody>
          <a:bodyPr lIns="45719" tIns="45719" rIns="45719" bIns="45719"/>
          <a:lstStyle/>
          <a:p>
            <a:pPr marL="225425" lvl="1" indent="-166688">
              <a:spcBef>
                <a:spcPct val="25000"/>
              </a:spcBef>
              <a:buClr>
                <a:schemeClr val="tx2"/>
              </a:buClr>
              <a:buSzPct val="120000"/>
              <a:buFont typeface="Wingdings" pitchFamily="2" charset="2"/>
              <a:buChar char="§"/>
            </a:pPr>
            <a:r>
              <a:rPr lang="en-US" sz="1400" b="1" dirty="0">
                <a:solidFill>
                  <a:schemeClr val="tx2"/>
                </a:solidFill>
                <a:latin typeface="Times New Roman" panose="02020603050405020304" pitchFamily="18" charset="0"/>
              </a:rPr>
              <a:t>TIERING -</a:t>
            </a:r>
            <a:r>
              <a:rPr lang="en-US" sz="1400" b="1" dirty="0">
                <a:latin typeface="Times New Roman" panose="02020603050405020304" pitchFamily="18" charset="0"/>
              </a:rPr>
              <a:t>helps optimize meeting of liquidity needs while maximizing investment return </a:t>
            </a:r>
          </a:p>
          <a:p>
            <a:pPr marL="225425" lvl="1" indent="-166688">
              <a:spcBef>
                <a:spcPct val="25000"/>
              </a:spcBef>
              <a:buClr>
                <a:schemeClr val="tx2"/>
              </a:buClr>
              <a:buSzPct val="120000"/>
              <a:buFont typeface="Wingdings" pitchFamily="2" charset="2"/>
              <a:buChar char="§"/>
            </a:pPr>
            <a:r>
              <a:rPr lang="en-US" sz="1400" b="1" dirty="0">
                <a:solidFill>
                  <a:schemeClr val="tx2"/>
                </a:solidFill>
                <a:latin typeface="Times New Roman" panose="02020603050405020304" pitchFamily="18" charset="0"/>
              </a:rPr>
              <a:t>MATCH -</a:t>
            </a:r>
            <a:r>
              <a:rPr lang="en-US" sz="1400" b="1" dirty="0">
                <a:latin typeface="Times New Roman" panose="02020603050405020304" pitchFamily="18" charset="0"/>
              </a:rPr>
              <a:t>investment strategy and underlying maturities with cash flow requirements</a:t>
            </a:r>
          </a:p>
          <a:p>
            <a:pPr marL="640316" lvl="2" indent="-171450">
              <a:spcBef>
                <a:spcPct val="25000"/>
              </a:spcBef>
              <a:buClr>
                <a:schemeClr val="tx2"/>
              </a:buClr>
              <a:buSzPct val="120000"/>
              <a:buFont typeface="Times New Roman" panose="02020603050405020304" pitchFamily="18" charset="0"/>
              <a:buChar char="‒"/>
            </a:pPr>
            <a:r>
              <a:rPr lang="en-US" sz="1400" b="1" dirty="0">
                <a:solidFill>
                  <a:schemeClr val="accent4"/>
                </a:solidFill>
                <a:latin typeface="Times New Roman" panose="02020603050405020304" pitchFamily="18" charset="0"/>
              </a:rPr>
              <a:t>OPERATING CASH </a:t>
            </a:r>
            <a:r>
              <a:rPr lang="en-US" sz="1400" b="1" dirty="0">
                <a:solidFill>
                  <a:schemeClr val="tx2"/>
                </a:solidFill>
                <a:latin typeface="Times New Roman" panose="02020603050405020304" pitchFamily="18" charset="0"/>
              </a:rPr>
              <a:t>-</a:t>
            </a:r>
            <a:r>
              <a:rPr lang="en-US" sz="1400" b="1" dirty="0">
                <a:latin typeface="Times New Roman" panose="02020603050405020304" pitchFamily="18" charset="0"/>
              </a:rPr>
              <a:t>under 9 months</a:t>
            </a:r>
          </a:p>
          <a:p>
            <a:pPr marL="640316" lvl="2" indent="-171450">
              <a:spcBef>
                <a:spcPct val="25000"/>
              </a:spcBef>
              <a:buClr>
                <a:schemeClr val="tx2"/>
              </a:buClr>
              <a:buSzPct val="120000"/>
              <a:buFont typeface="Times New Roman" panose="02020603050405020304" pitchFamily="18" charset="0"/>
              <a:buChar char="‒"/>
            </a:pPr>
            <a:r>
              <a:rPr lang="en-US" sz="1400" b="1" dirty="0">
                <a:solidFill>
                  <a:schemeClr val="accent4"/>
                </a:solidFill>
                <a:latin typeface="Times New Roman" panose="02020603050405020304" pitchFamily="18" charset="0"/>
              </a:rPr>
              <a:t>SHORT-TERM CASH RESERVES </a:t>
            </a:r>
            <a:r>
              <a:rPr lang="en-US" sz="1400" b="1" dirty="0">
                <a:solidFill>
                  <a:schemeClr val="tx2"/>
                </a:solidFill>
                <a:latin typeface="Times New Roman" panose="02020603050405020304" pitchFamily="18" charset="0"/>
              </a:rPr>
              <a:t>-</a:t>
            </a:r>
            <a:r>
              <a:rPr lang="en-US" sz="1400" b="1" dirty="0">
                <a:latin typeface="Times New Roman" panose="02020603050405020304" pitchFamily="18" charset="0"/>
              </a:rPr>
              <a:t>9 months &amp; longer</a:t>
            </a:r>
          </a:p>
          <a:p>
            <a:pPr marL="640316" lvl="2" indent="-171450">
              <a:spcBef>
                <a:spcPct val="25000"/>
              </a:spcBef>
              <a:buClr>
                <a:schemeClr val="tx2"/>
              </a:buClr>
              <a:buSzPct val="120000"/>
              <a:buFont typeface="Times New Roman" panose="02020603050405020304" pitchFamily="18" charset="0"/>
              <a:buChar char="‒"/>
            </a:pPr>
            <a:r>
              <a:rPr lang="en-US" sz="1400" b="1" dirty="0">
                <a:solidFill>
                  <a:schemeClr val="accent4"/>
                </a:solidFill>
                <a:latin typeface="Times New Roman" panose="02020603050405020304" pitchFamily="18" charset="0"/>
              </a:rPr>
              <a:t>LONGER-TERM CASH RESERVES </a:t>
            </a:r>
            <a:r>
              <a:rPr lang="en-US" sz="1400" b="1" dirty="0">
                <a:solidFill>
                  <a:schemeClr val="tx2"/>
                </a:solidFill>
                <a:latin typeface="Times New Roman" panose="02020603050405020304" pitchFamily="18" charset="0"/>
              </a:rPr>
              <a:t>-</a:t>
            </a:r>
            <a:r>
              <a:rPr lang="en-US" sz="1400" b="1" dirty="0">
                <a:latin typeface="Times New Roman" panose="02020603050405020304" pitchFamily="18" charset="0"/>
              </a:rPr>
              <a:t>24 months &amp; longer </a:t>
            </a:r>
          </a:p>
          <a:p>
            <a:pPr marL="640316" lvl="2" indent="-171450">
              <a:spcBef>
                <a:spcPct val="25000"/>
              </a:spcBef>
              <a:buClr>
                <a:schemeClr val="tx2"/>
              </a:buClr>
              <a:buSzPct val="120000"/>
              <a:buFont typeface="Times New Roman" panose="02020603050405020304" pitchFamily="18" charset="0"/>
              <a:buChar char="‒"/>
            </a:pPr>
            <a:endParaRPr lang="en-US" sz="1400" dirty="0">
              <a:latin typeface="Times New Roman" panose="02020603050405020304" pitchFamily="18" charset="0"/>
            </a:endParaRPr>
          </a:p>
        </p:txBody>
      </p:sp>
      <p:sp>
        <p:nvSpPr>
          <p:cNvPr id="13" name="Line 6">
            <a:extLst>
              <a:ext uri="{FF2B5EF4-FFF2-40B4-BE49-F238E27FC236}">
                <a16:creationId xmlns:a16="http://schemas.microsoft.com/office/drawing/2014/main" id="{0F8932D6-7425-42A3-8236-6703676B2C97}"/>
              </a:ext>
            </a:extLst>
          </p:cNvPr>
          <p:cNvSpPr>
            <a:spLocks noChangeShapeType="1"/>
          </p:cNvSpPr>
          <p:nvPr/>
        </p:nvSpPr>
        <p:spPr bwMode="auto">
          <a:xfrm>
            <a:off x="1065070" y="1412838"/>
            <a:ext cx="7315200" cy="0"/>
          </a:xfrm>
          <a:prstGeom prst="line">
            <a:avLst/>
          </a:prstGeom>
          <a:noFill/>
          <a:ln w="9525">
            <a:solidFill>
              <a:srgbClr val="9FB6C7"/>
            </a:solidFill>
            <a:round/>
            <a:headEnd/>
            <a:tailEnd/>
          </a:ln>
        </p:spPr>
        <p:txBody>
          <a:bodyPr wrap="none" anchor="ctr"/>
          <a:lstStyle/>
          <a:p>
            <a:endParaRPr lang="en-US" dirty="0">
              <a:latin typeface="Times New Roman" panose="02020603050405020304" pitchFamily="18" charset="0"/>
            </a:endParaRPr>
          </a:p>
        </p:txBody>
      </p:sp>
      <p:sp>
        <p:nvSpPr>
          <p:cNvPr id="11" name="TextBox 15">
            <a:extLst>
              <a:ext uri="{FF2B5EF4-FFF2-40B4-BE49-F238E27FC236}">
                <a16:creationId xmlns:a16="http://schemas.microsoft.com/office/drawing/2014/main" id="{1E97C336-A2B6-41A7-A57A-0AFA8E48D6C0}"/>
              </a:ext>
            </a:extLst>
          </p:cNvPr>
          <p:cNvSpPr txBox="1">
            <a:spLocks noChangeArrowheads="1"/>
          </p:cNvSpPr>
          <p:nvPr/>
        </p:nvSpPr>
        <p:spPr bwMode="auto">
          <a:xfrm>
            <a:off x="996146" y="1455923"/>
            <a:ext cx="7944654" cy="301327"/>
          </a:xfrm>
          <a:prstGeom prst="rect">
            <a:avLst/>
          </a:prstGeom>
          <a:noFill/>
          <a:ln w="9525">
            <a:noFill/>
            <a:miter lim="800000"/>
            <a:headEnd/>
            <a:tailEnd/>
          </a:ln>
        </p:spPr>
        <p:txBody>
          <a:bodyPr lIns="45719" tIns="45719" rIns="45719" bIns="45719"/>
          <a:lstStyle>
            <a:defPPr>
              <a:defRPr lang="en-US"/>
            </a:defPPr>
            <a:lvl2pPr marL="225425" lvl="1" indent="-166688">
              <a:spcBef>
                <a:spcPct val="25000"/>
              </a:spcBef>
              <a:buClr>
                <a:srgbClr val="0C5184"/>
              </a:buClr>
              <a:buSzPct val="120000"/>
              <a:buFont typeface="Wingdings" pitchFamily="2" charset="2"/>
              <a:buChar char="§"/>
              <a:defRPr sz="1200">
                <a:latin typeface="Times New Roman" panose="02020603050405020304" pitchFamily="18" charset="0"/>
              </a:defRPr>
            </a:lvl2pPr>
          </a:lstStyle>
          <a:p>
            <a:pPr lvl="1">
              <a:buClr>
                <a:schemeClr val="tx2"/>
              </a:buClr>
            </a:pPr>
            <a:r>
              <a:rPr lang="en-US" sz="1400" b="1" dirty="0">
                <a:solidFill>
                  <a:schemeClr val="tx2"/>
                </a:solidFill>
              </a:rPr>
              <a:t>SAFETY </a:t>
            </a:r>
            <a:r>
              <a:rPr lang="en-US" sz="1400" b="1" dirty="0"/>
              <a:t>-Primary objective is the protection of capital</a:t>
            </a:r>
          </a:p>
          <a:p>
            <a:pPr lvl="1">
              <a:buClr>
                <a:schemeClr val="tx2"/>
              </a:buClr>
            </a:pPr>
            <a:r>
              <a:rPr lang="en-US" sz="1400" b="1" dirty="0">
                <a:solidFill>
                  <a:schemeClr val="tx2"/>
                </a:solidFill>
              </a:rPr>
              <a:t>LIQUIDITY -S</a:t>
            </a:r>
            <a:r>
              <a:rPr lang="en-US" sz="1400" b="1" dirty="0"/>
              <a:t>trategy to provide sufficient liquidity to meet cash flow requirements</a:t>
            </a:r>
          </a:p>
          <a:p>
            <a:pPr lvl="1">
              <a:buClr>
                <a:schemeClr val="tx2"/>
              </a:buClr>
            </a:pPr>
            <a:r>
              <a:rPr lang="en-US" sz="1400" b="1" dirty="0">
                <a:solidFill>
                  <a:schemeClr val="tx2"/>
                </a:solidFill>
              </a:rPr>
              <a:t>INVESTMENT INCOME -M</a:t>
            </a:r>
            <a:r>
              <a:rPr lang="en-US" sz="1400" b="1" dirty="0"/>
              <a:t>aximize income &amp; total return per quality, safety, liquidity constraints</a:t>
            </a:r>
          </a:p>
          <a:p>
            <a:pPr lvl="1">
              <a:buClr>
                <a:schemeClr val="tx2"/>
              </a:buClr>
            </a:pPr>
            <a:endParaRPr lang="en-US" b="1" dirty="0"/>
          </a:p>
          <a:p>
            <a:pPr lvl="1">
              <a:buClr>
                <a:schemeClr val="tx2"/>
              </a:buClr>
            </a:pPr>
            <a:endParaRPr lang="en-US" dirty="0"/>
          </a:p>
        </p:txBody>
      </p:sp>
      <p:sp>
        <p:nvSpPr>
          <p:cNvPr id="18" name="Line 8">
            <a:extLst>
              <a:ext uri="{FF2B5EF4-FFF2-40B4-BE49-F238E27FC236}">
                <a16:creationId xmlns:a16="http://schemas.microsoft.com/office/drawing/2014/main" id="{8A28D2D0-FF29-4F9D-8515-171E46896902}"/>
              </a:ext>
            </a:extLst>
          </p:cNvPr>
          <p:cNvSpPr>
            <a:spLocks noChangeShapeType="1"/>
          </p:cNvSpPr>
          <p:nvPr/>
        </p:nvSpPr>
        <p:spPr bwMode="auto">
          <a:xfrm>
            <a:off x="1073646" y="5230970"/>
            <a:ext cx="7578648" cy="0"/>
          </a:xfrm>
          <a:prstGeom prst="line">
            <a:avLst/>
          </a:prstGeom>
          <a:noFill/>
          <a:ln w="9525">
            <a:solidFill>
              <a:srgbClr val="9FB6C7"/>
            </a:solidFill>
            <a:round/>
            <a:headEnd/>
            <a:tailEnd/>
          </a:ln>
        </p:spPr>
        <p:txBody>
          <a:bodyPr wrap="none" anchor="ctr"/>
          <a:lstStyle/>
          <a:p>
            <a:endParaRPr lang="en-US" dirty="0">
              <a:latin typeface="Times New Roman" panose="02020603050405020304" pitchFamily="18" charset="0"/>
            </a:endParaRPr>
          </a:p>
        </p:txBody>
      </p:sp>
      <p:sp>
        <p:nvSpPr>
          <p:cNvPr id="16" name="TextBox 16">
            <a:extLst>
              <a:ext uri="{FF2B5EF4-FFF2-40B4-BE49-F238E27FC236}">
                <a16:creationId xmlns:a16="http://schemas.microsoft.com/office/drawing/2014/main" id="{2AD0A579-9F20-419B-9D7D-ACCF65FB5FAA}"/>
              </a:ext>
            </a:extLst>
          </p:cNvPr>
          <p:cNvSpPr txBox="1">
            <a:spLocks noChangeArrowheads="1"/>
          </p:cNvSpPr>
          <p:nvPr/>
        </p:nvSpPr>
        <p:spPr bwMode="auto">
          <a:xfrm>
            <a:off x="1082418" y="5286449"/>
            <a:ext cx="7451982" cy="276225"/>
          </a:xfrm>
          <a:prstGeom prst="rect">
            <a:avLst/>
          </a:prstGeom>
          <a:noFill/>
          <a:ln w="9525">
            <a:noFill/>
            <a:miter lim="800000"/>
            <a:headEnd/>
            <a:tailEnd/>
          </a:ln>
        </p:spPr>
        <p:txBody>
          <a:bodyPr lIns="45719" tIns="45719" rIns="45719" bIns="45719"/>
          <a:lstStyle>
            <a:defPPr>
              <a:defRPr lang="en-US"/>
            </a:defPPr>
            <a:lvl2pPr marL="225425" lvl="1" indent="-166688">
              <a:spcBef>
                <a:spcPct val="25000"/>
              </a:spcBef>
              <a:buClr>
                <a:srgbClr val="0C5184"/>
              </a:buClr>
              <a:buSzPct val="120000"/>
              <a:buFont typeface="Wingdings" pitchFamily="2" charset="2"/>
              <a:buChar char="§"/>
              <a:defRPr sz="1200">
                <a:latin typeface="Times New Roman" panose="02020603050405020304" pitchFamily="18" charset="0"/>
              </a:defRPr>
            </a:lvl2pPr>
          </a:lstStyle>
          <a:p>
            <a:pPr lvl="1">
              <a:buClr>
                <a:schemeClr val="tx2"/>
              </a:buClr>
            </a:pPr>
            <a:r>
              <a:rPr lang="en-US" sz="1400" b="1" dirty="0">
                <a:solidFill>
                  <a:schemeClr val="tx2"/>
                </a:solidFill>
              </a:rPr>
              <a:t>SELECT -</a:t>
            </a:r>
            <a:r>
              <a:rPr lang="en-US" sz="1400" b="1" dirty="0"/>
              <a:t>conservative strategy consistent with Florida State Statutes</a:t>
            </a:r>
          </a:p>
          <a:p>
            <a:pPr lvl="1">
              <a:buClr>
                <a:schemeClr val="tx2"/>
              </a:buClr>
            </a:pPr>
            <a:r>
              <a:rPr lang="en-US" sz="1400" b="1" dirty="0">
                <a:solidFill>
                  <a:schemeClr val="tx2"/>
                </a:solidFill>
              </a:rPr>
              <a:t>PARTNER -</a:t>
            </a:r>
            <a:r>
              <a:rPr lang="en-US" sz="1400" b="1" dirty="0"/>
              <a:t>with experienced mangers having time tested risk management approach</a:t>
            </a:r>
          </a:p>
          <a:p>
            <a:pPr lvl="1">
              <a:buClr>
                <a:schemeClr val="tx2"/>
              </a:buClr>
            </a:pPr>
            <a:r>
              <a:rPr lang="en-US" sz="1400" b="1" dirty="0">
                <a:solidFill>
                  <a:schemeClr val="tx2"/>
                </a:solidFill>
              </a:rPr>
              <a:t>PERFORMANC</a:t>
            </a:r>
            <a:r>
              <a:rPr lang="en-US" sz="1400" b="1" dirty="0"/>
              <a:t>E -is more than returns, it includes liquidity in all market environments</a:t>
            </a:r>
          </a:p>
        </p:txBody>
      </p:sp>
      <p:sp>
        <p:nvSpPr>
          <p:cNvPr id="19" name="Slide Number Placeholder 18">
            <a:extLst>
              <a:ext uri="{FF2B5EF4-FFF2-40B4-BE49-F238E27FC236}">
                <a16:creationId xmlns:a16="http://schemas.microsoft.com/office/drawing/2014/main" id="{46C218B7-B399-4469-881A-CC3B7C579F51}"/>
              </a:ext>
            </a:extLst>
          </p:cNvPr>
          <p:cNvSpPr>
            <a:spLocks noGrp="1"/>
          </p:cNvSpPr>
          <p:nvPr>
            <p:ph type="sldNum" sz="quarter" idx="4"/>
          </p:nvPr>
        </p:nvSpPr>
        <p:spPr/>
        <p:txBody>
          <a:bodyPr/>
          <a:lstStyle/>
          <a:p>
            <a:fld id="{EAFB3C29-4469-4ECE-A8ED-D40B5AD31533}" type="slidenum">
              <a:rPr lang="en-US" smtClean="0"/>
              <a:pPr/>
              <a:t>7</a:t>
            </a:fld>
            <a:endParaRPr lang="en-US" dirty="0"/>
          </a:p>
        </p:txBody>
      </p:sp>
      <p:sp>
        <p:nvSpPr>
          <p:cNvPr id="7" name="Oval 3">
            <a:extLst>
              <a:ext uri="{FF2B5EF4-FFF2-40B4-BE49-F238E27FC236}">
                <a16:creationId xmlns:a16="http://schemas.microsoft.com/office/drawing/2014/main" id="{507FC174-6A1A-49F8-993A-1FD5AA5AFE67}"/>
              </a:ext>
            </a:extLst>
          </p:cNvPr>
          <p:cNvSpPr>
            <a:spLocks noChangeArrowheads="1"/>
          </p:cNvSpPr>
          <p:nvPr/>
        </p:nvSpPr>
        <p:spPr bwMode="auto">
          <a:xfrm>
            <a:off x="826945" y="2681769"/>
            <a:ext cx="411163" cy="411162"/>
          </a:xfrm>
          <a:prstGeom prst="ellipse">
            <a:avLst/>
          </a:prstGeom>
          <a:solidFill>
            <a:schemeClr val="accent1">
              <a:lumMod val="40000"/>
              <a:lumOff val="60000"/>
            </a:schemeClr>
          </a:solidFill>
          <a:ln w="12700">
            <a:solidFill>
              <a:srgbClr val="9FB6C7"/>
            </a:solidFill>
            <a:round/>
            <a:headEnd/>
            <a:tailEnd/>
          </a:ln>
        </p:spPr>
        <p:txBody>
          <a:bodyPr wrap="none" lIns="274320" rIns="45720" anchor="b"/>
          <a:lstStyle/>
          <a:p>
            <a:r>
              <a:rPr lang="en-US" sz="1400" b="1" dirty="0">
                <a:solidFill>
                  <a:schemeClr val="tx2"/>
                </a:solidFill>
                <a:latin typeface="Century Gothic" panose="020B0502020202020204" pitchFamily="34" charset="0"/>
              </a:rPr>
              <a:t>Why Consider Tiering of Operating Cash?</a:t>
            </a:r>
          </a:p>
        </p:txBody>
      </p:sp>
      <p:sp>
        <p:nvSpPr>
          <p:cNvPr id="12" name="Oval 5">
            <a:extLst>
              <a:ext uri="{FF2B5EF4-FFF2-40B4-BE49-F238E27FC236}">
                <a16:creationId xmlns:a16="http://schemas.microsoft.com/office/drawing/2014/main" id="{5AEB6363-089B-411C-BB59-6CD029F80A4C}"/>
              </a:ext>
            </a:extLst>
          </p:cNvPr>
          <p:cNvSpPr>
            <a:spLocks noChangeArrowheads="1"/>
          </p:cNvSpPr>
          <p:nvPr/>
        </p:nvSpPr>
        <p:spPr bwMode="auto">
          <a:xfrm>
            <a:off x="826945" y="1081107"/>
            <a:ext cx="411163" cy="411163"/>
          </a:xfrm>
          <a:prstGeom prst="ellipse">
            <a:avLst/>
          </a:prstGeom>
          <a:solidFill>
            <a:schemeClr val="accent1">
              <a:lumMod val="40000"/>
              <a:lumOff val="60000"/>
            </a:schemeClr>
          </a:solidFill>
          <a:ln w="12700">
            <a:solidFill>
              <a:srgbClr val="9FB6C7"/>
            </a:solidFill>
            <a:round/>
            <a:headEnd/>
            <a:tailEnd/>
          </a:ln>
        </p:spPr>
        <p:txBody>
          <a:bodyPr wrap="none" lIns="274320" rIns="45720" anchor="b"/>
          <a:lstStyle/>
          <a:p>
            <a:r>
              <a:rPr lang="en-US" sz="1400" b="1" dirty="0">
                <a:solidFill>
                  <a:schemeClr val="tx2"/>
                </a:solidFill>
                <a:latin typeface="Century Gothic" panose="020B0502020202020204" pitchFamily="34" charset="0"/>
              </a:rPr>
              <a:t>Investment Objectives in Order of Priority</a:t>
            </a:r>
          </a:p>
        </p:txBody>
      </p:sp>
      <p:sp>
        <p:nvSpPr>
          <p:cNvPr id="17" name="Oval 7">
            <a:extLst>
              <a:ext uri="{FF2B5EF4-FFF2-40B4-BE49-F238E27FC236}">
                <a16:creationId xmlns:a16="http://schemas.microsoft.com/office/drawing/2014/main" id="{E1EEB819-FDA1-4ED9-A6BF-A43780A5DFD5}"/>
              </a:ext>
            </a:extLst>
          </p:cNvPr>
          <p:cNvSpPr>
            <a:spLocks noChangeArrowheads="1"/>
          </p:cNvSpPr>
          <p:nvPr/>
        </p:nvSpPr>
        <p:spPr bwMode="auto">
          <a:xfrm>
            <a:off x="826945" y="4897442"/>
            <a:ext cx="425971" cy="411162"/>
          </a:xfrm>
          <a:prstGeom prst="ellipse">
            <a:avLst/>
          </a:prstGeom>
          <a:solidFill>
            <a:schemeClr val="accent1">
              <a:lumMod val="40000"/>
              <a:lumOff val="60000"/>
            </a:schemeClr>
          </a:solidFill>
          <a:ln w="12700">
            <a:solidFill>
              <a:srgbClr val="9FB6C7"/>
            </a:solidFill>
            <a:round/>
            <a:headEnd/>
            <a:tailEnd/>
          </a:ln>
        </p:spPr>
        <p:txBody>
          <a:bodyPr wrap="none" lIns="274320" rIns="45720" anchor="b"/>
          <a:lstStyle/>
          <a:p>
            <a:r>
              <a:rPr lang="en-US" sz="1400" b="1" dirty="0">
                <a:solidFill>
                  <a:schemeClr val="tx2"/>
                </a:solidFill>
                <a:latin typeface="Century Gothic" panose="020B0502020202020204" pitchFamily="34" charset="0"/>
              </a:rPr>
              <a:t>Conservative Investment Management</a:t>
            </a:r>
          </a:p>
        </p:txBody>
      </p:sp>
      <p:sp>
        <p:nvSpPr>
          <p:cNvPr id="3" name="TextBox 2">
            <a:extLst>
              <a:ext uri="{FF2B5EF4-FFF2-40B4-BE49-F238E27FC236}">
                <a16:creationId xmlns:a16="http://schemas.microsoft.com/office/drawing/2014/main" id="{BC75A51E-9406-4B1A-85DF-E8B3C687F071}"/>
              </a:ext>
            </a:extLst>
          </p:cNvPr>
          <p:cNvSpPr txBox="1"/>
          <p:nvPr/>
        </p:nvSpPr>
        <p:spPr>
          <a:xfrm>
            <a:off x="725345" y="660400"/>
            <a:ext cx="5886548" cy="338554"/>
          </a:xfrm>
          <a:prstGeom prst="rect">
            <a:avLst/>
          </a:prstGeom>
          <a:noFill/>
        </p:spPr>
        <p:txBody>
          <a:bodyPr wrap="none" rtlCol="0">
            <a:spAutoFit/>
          </a:bodyPr>
          <a:lstStyle/>
          <a:p>
            <a:pPr lvl="0"/>
            <a:r>
              <a:rPr lang="en-US" sz="1600" b="1">
                <a:solidFill>
                  <a:srgbClr val="003764"/>
                </a:solidFill>
                <a:latin typeface="Century Gothic" panose="020B0502020202020204" pitchFamily="34" charset="0"/>
              </a:rPr>
              <a:t>Bonds Provide Income and the Potential for Capital Gains</a:t>
            </a:r>
            <a:endParaRPr lang="en-US" sz="1600" b="1" dirty="0">
              <a:solidFill>
                <a:srgbClr val="003764"/>
              </a:solidFill>
              <a:latin typeface="Century Gothic" panose="020B0502020202020204" pitchFamily="34" charset="0"/>
            </a:endParaRPr>
          </a:p>
        </p:txBody>
      </p:sp>
    </p:spTree>
    <p:extLst>
      <p:ext uri="{BB962C8B-B14F-4D97-AF65-F5344CB8AC3E}">
        <p14:creationId xmlns:p14="http://schemas.microsoft.com/office/powerpoint/2010/main" val="3528431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 name="Rectangle 15"/>
          <p:cNvSpPr>
            <a:spLocks noGrp="1" noChangeArrowheads="1"/>
          </p:cNvSpPr>
          <p:nvPr>
            <p:ph type="title"/>
          </p:nvPr>
        </p:nvSpPr>
        <p:spPr/>
        <p:txBody>
          <a:bodyPr/>
          <a:lstStyle/>
          <a:p>
            <a:r>
              <a:rPr lang="en-US" dirty="0"/>
              <a:t>Investment of Cash and Reserve Assets</a:t>
            </a:r>
          </a:p>
        </p:txBody>
      </p:sp>
      <p:sp>
        <p:nvSpPr>
          <p:cNvPr id="2" name="Slide Number Placeholder 1"/>
          <p:cNvSpPr>
            <a:spLocks noGrp="1"/>
          </p:cNvSpPr>
          <p:nvPr>
            <p:ph type="sldNum" sz="quarter" idx="4"/>
          </p:nvPr>
        </p:nvSpPr>
        <p:spPr>
          <a:xfrm>
            <a:off x="8492807" y="6517765"/>
            <a:ext cx="411919" cy="256349"/>
          </a:xfrm>
        </p:spPr>
        <p:txBody>
          <a:bodyPr/>
          <a:lstStyle/>
          <a:p>
            <a:fld id="{EAFB3C29-4469-4ECE-A8ED-D40B5AD31533}" type="slidenum">
              <a:rPr lang="en-US" smtClean="0"/>
              <a:pPr/>
              <a:t>8</a:t>
            </a:fld>
            <a:endParaRPr lang="en-US" dirty="0"/>
          </a:p>
        </p:txBody>
      </p:sp>
      <p:cxnSp>
        <p:nvCxnSpPr>
          <p:cNvPr id="16" name="Straight Connector 15"/>
          <p:cNvCxnSpPr/>
          <p:nvPr/>
        </p:nvCxnSpPr>
        <p:spPr bwMode="auto">
          <a:xfrm>
            <a:off x="1124712" y="1433237"/>
            <a:ext cx="7315200" cy="0"/>
          </a:xfrm>
          <a:prstGeom prst="line">
            <a:avLst/>
          </a:prstGeom>
          <a:solidFill>
            <a:schemeClr val="accent1"/>
          </a:solidFill>
          <a:ln w="9525" cap="flat" cmpd="sng" algn="ctr">
            <a:solidFill>
              <a:srgbClr val="9FB6C7"/>
            </a:solidFill>
            <a:prstDash val="solid"/>
            <a:round/>
            <a:headEnd type="none" w="med" len="med"/>
            <a:tailEnd type="none" w="med" len="med"/>
          </a:ln>
          <a:effectLst/>
        </p:spPr>
      </p:cxnSp>
      <p:sp>
        <p:nvSpPr>
          <p:cNvPr id="17" name="TextBox 16"/>
          <p:cNvSpPr txBox="1"/>
          <p:nvPr/>
        </p:nvSpPr>
        <p:spPr>
          <a:xfrm>
            <a:off x="736600" y="1473793"/>
            <a:ext cx="7899400" cy="5924699"/>
          </a:xfrm>
          <a:prstGeom prst="rect">
            <a:avLst/>
          </a:prstGeom>
          <a:noFill/>
        </p:spPr>
        <p:txBody>
          <a:bodyPr vert="horz" wrap="square" lIns="45720" tIns="45720" rIns="45720" bIns="45720" rtlCol="0" anchor="t">
            <a:spAutoFit/>
          </a:bodyPr>
          <a:lstStyle/>
          <a:p>
            <a:pPr marL="638727" lvl="1" indent="-228600">
              <a:spcBef>
                <a:spcPct val="25000"/>
              </a:spcBef>
              <a:buClr>
                <a:schemeClr val="tx2"/>
              </a:buClr>
              <a:buSzPct val="120000"/>
              <a:buFont typeface="Wingdings" panose="05000000000000000000" pitchFamily="2" charset="2"/>
              <a:buChar char="§"/>
            </a:pPr>
            <a:r>
              <a:rPr lang="en-US" sz="1400" b="1" dirty="0">
                <a:latin typeface="Times New Roman"/>
              </a:rPr>
              <a:t>Money market funds seek to preserve the value of your investment at $1.00 per share, but it is possible to lose money by investing in these types of funds</a:t>
            </a:r>
          </a:p>
          <a:p>
            <a:pPr lvl="1">
              <a:spcBef>
                <a:spcPct val="25000"/>
              </a:spcBef>
              <a:buClr>
                <a:schemeClr val="tx2"/>
              </a:buClr>
              <a:buSzPct val="120000"/>
            </a:pPr>
            <a:endParaRPr lang="en-US" sz="1400" b="1" dirty="0">
              <a:latin typeface="Times New Roman"/>
            </a:endParaRPr>
          </a:p>
          <a:p>
            <a:pPr marL="638727" lvl="1" indent="-228600">
              <a:spcBef>
                <a:spcPct val="25000"/>
              </a:spcBef>
              <a:buClr>
                <a:schemeClr val="tx2"/>
              </a:buClr>
              <a:buSzPct val="120000"/>
              <a:buFont typeface="Wingdings" panose="05000000000000000000" pitchFamily="2" charset="2"/>
              <a:buChar char="§"/>
            </a:pPr>
            <a:r>
              <a:rPr lang="en-US" sz="1400" b="1" dirty="0">
                <a:latin typeface="Times New Roman"/>
              </a:rPr>
              <a:t>Understand characteristics of fund and its underlying holdings, key risk considerations</a:t>
            </a:r>
          </a:p>
          <a:p>
            <a:pPr marL="1048856" lvl="2" indent="-228600">
              <a:spcBef>
                <a:spcPct val="25000"/>
              </a:spcBef>
              <a:buClr>
                <a:schemeClr val="tx2"/>
              </a:buClr>
              <a:buSzPct val="120000"/>
              <a:buFont typeface="Wingdings" panose="05000000000000000000" pitchFamily="2" charset="2"/>
              <a:buChar char="§"/>
            </a:pPr>
            <a:r>
              <a:rPr lang="en-US" sz="1400" b="1" dirty="0">
                <a:latin typeface="Times New Roman"/>
              </a:rPr>
              <a:t>Credit quality, credit risk, diversification of positions</a:t>
            </a:r>
          </a:p>
          <a:p>
            <a:pPr marL="1048856" lvl="2" indent="-228600">
              <a:spcBef>
                <a:spcPct val="25000"/>
              </a:spcBef>
              <a:buClr>
                <a:schemeClr val="tx2"/>
              </a:buClr>
              <a:buSzPct val="120000"/>
              <a:buFont typeface="Wingdings" panose="05000000000000000000" pitchFamily="2" charset="2"/>
              <a:buChar char="§"/>
            </a:pPr>
            <a:r>
              <a:rPr lang="en-US" sz="1400" b="1" dirty="0">
                <a:latin typeface="Times New Roman"/>
              </a:rPr>
              <a:t>Liquidity of fund, liquidity risk of security types</a:t>
            </a:r>
          </a:p>
          <a:p>
            <a:pPr marL="1048856" lvl="2" indent="-228600">
              <a:spcBef>
                <a:spcPct val="25000"/>
              </a:spcBef>
              <a:buClr>
                <a:schemeClr val="tx2"/>
              </a:buClr>
              <a:buSzPct val="120000"/>
              <a:buFont typeface="Wingdings" panose="05000000000000000000" pitchFamily="2" charset="2"/>
              <a:buChar char="§"/>
            </a:pPr>
            <a:r>
              <a:rPr lang="en-US" sz="1400" b="1" dirty="0">
                <a:latin typeface="Times New Roman"/>
              </a:rPr>
              <a:t>Weighted average maturity</a:t>
            </a:r>
          </a:p>
          <a:p>
            <a:pPr lvl="2">
              <a:spcBef>
                <a:spcPct val="25000"/>
              </a:spcBef>
              <a:buClr>
                <a:schemeClr val="tx2"/>
              </a:buClr>
              <a:buSzPct val="120000"/>
            </a:pPr>
            <a:endParaRPr lang="en-US" sz="1400" b="1" dirty="0">
              <a:latin typeface="Times New Roman"/>
            </a:endParaRPr>
          </a:p>
          <a:p>
            <a:pPr marL="638727" lvl="1" indent="-228600">
              <a:spcBef>
                <a:spcPct val="25000"/>
              </a:spcBef>
              <a:buClr>
                <a:schemeClr val="tx2"/>
              </a:buClr>
              <a:buSzPct val="120000"/>
              <a:buFont typeface="Wingdings" panose="05000000000000000000" pitchFamily="2" charset="2"/>
              <a:buChar char="§"/>
            </a:pPr>
            <a:r>
              <a:rPr lang="en-US" sz="1400" b="1" dirty="0">
                <a:latin typeface="Times New Roman"/>
              </a:rPr>
              <a:t>How much bank exposure? Concentration in one name? Security types such as ABCP (Asset Backed Commercial Paper) which can become illiquid during periods of market stress?</a:t>
            </a:r>
          </a:p>
          <a:p>
            <a:pPr lvl="1">
              <a:spcBef>
                <a:spcPct val="25000"/>
              </a:spcBef>
              <a:buClr>
                <a:schemeClr val="tx2"/>
              </a:buClr>
              <a:buSzPct val="120000"/>
            </a:pPr>
            <a:endParaRPr lang="en-US" sz="1400" b="1" dirty="0">
              <a:latin typeface="Times New Roman"/>
            </a:endParaRPr>
          </a:p>
          <a:p>
            <a:pPr marL="638727" lvl="1" indent="-228600">
              <a:spcBef>
                <a:spcPct val="25000"/>
              </a:spcBef>
              <a:buClr>
                <a:schemeClr val="tx2"/>
              </a:buClr>
              <a:buSzPct val="120000"/>
              <a:buFont typeface="Wingdings" panose="05000000000000000000" pitchFamily="2" charset="2"/>
              <a:buChar char="§"/>
            </a:pPr>
            <a:r>
              <a:rPr lang="en-US" sz="1400" b="1" dirty="0">
                <a:latin typeface="Times New Roman"/>
              </a:rPr>
              <a:t>NAV falling below $1 has occurred due to credit problems, illiquid securities</a:t>
            </a:r>
          </a:p>
          <a:p>
            <a:pPr lvl="1">
              <a:spcBef>
                <a:spcPct val="25000"/>
              </a:spcBef>
              <a:buClr>
                <a:schemeClr val="tx2"/>
              </a:buClr>
              <a:buSzPct val="120000"/>
            </a:pPr>
            <a:endParaRPr lang="en-US" sz="1400" b="1" dirty="0">
              <a:latin typeface="Times New Roman"/>
            </a:endParaRPr>
          </a:p>
          <a:p>
            <a:pPr marL="638727" lvl="1" indent="-228600">
              <a:spcBef>
                <a:spcPct val="25000"/>
              </a:spcBef>
              <a:buClr>
                <a:schemeClr val="tx2"/>
              </a:buClr>
              <a:buSzPct val="120000"/>
              <a:buFont typeface="Wingdings" panose="05000000000000000000" pitchFamily="2" charset="2"/>
              <a:buChar char="§"/>
            </a:pPr>
            <a:r>
              <a:rPr lang="en-US" sz="1400" b="1" dirty="0">
                <a:latin typeface="Times New Roman"/>
              </a:rPr>
              <a:t>Compare 7-day SEC yield across different funds</a:t>
            </a:r>
          </a:p>
          <a:p>
            <a:pPr marL="1048856" lvl="2" indent="-228600">
              <a:spcBef>
                <a:spcPct val="25000"/>
              </a:spcBef>
              <a:buClr>
                <a:schemeClr val="tx2"/>
              </a:buClr>
              <a:buSzPct val="120000"/>
              <a:buFont typeface="Wingdings" panose="05000000000000000000" pitchFamily="2" charset="2"/>
              <a:buChar char="§"/>
            </a:pPr>
            <a:r>
              <a:rPr lang="en-US" sz="1400" b="1" dirty="0">
                <a:latin typeface="Times New Roman"/>
              </a:rPr>
              <a:t>The 7-day yield = net income earned over a 7-day period / average units outstanding over the period / 7 times 365</a:t>
            </a:r>
          </a:p>
          <a:p>
            <a:pPr marL="1048856" lvl="2" indent="-228600">
              <a:spcBef>
                <a:spcPct val="25000"/>
              </a:spcBef>
              <a:buClr>
                <a:schemeClr val="tx2"/>
              </a:buClr>
              <a:buSzPct val="120000"/>
              <a:buFont typeface="Wingdings" panose="05000000000000000000" pitchFamily="2" charset="2"/>
              <a:buChar char="§"/>
            </a:pPr>
            <a:r>
              <a:rPr lang="en-US" sz="1400" b="1" dirty="0">
                <a:latin typeface="Times New Roman"/>
              </a:rPr>
              <a:t>Determine WHY some funds have a higher yield than others – often it is because more risk is being taken</a:t>
            </a:r>
          </a:p>
          <a:p>
            <a:pPr marL="1048856" lvl="2" indent="-228600">
              <a:spcBef>
                <a:spcPct val="25000"/>
              </a:spcBef>
              <a:buClr>
                <a:schemeClr val="tx2"/>
              </a:buClr>
              <a:buSzPct val="120000"/>
              <a:buFont typeface="Wingdings" panose="05000000000000000000" pitchFamily="2" charset="2"/>
              <a:buChar char="§"/>
            </a:pPr>
            <a:r>
              <a:rPr lang="en-US" sz="1400" b="1" dirty="0">
                <a:latin typeface="Times New Roman"/>
              </a:rPr>
              <a:t>Note that unlike other performance measures, the SEC yield does not include realized gains and losses from sales of securities.</a:t>
            </a:r>
          </a:p>
          <a:p>
            <a:pPr marL="1048856" lvl="2" indent="-228600">
              <a:spcBef>
                <a:spcPct val="25000"/>
              </a:spcBef>
              <a:buClr>
                <a:schemeClr val="tx2"/>
              </a:buClr>
              <a:buSzPct val="120000"/>
              <a:buFont typeface="Wingdings" panose="05000000000000000000" pitchFamily="2" charset="2"/>
              <a:buChar char="§"/>
            </a:pPr>
            <a:endParaRPr lang="en-US" sz="1400" b="1" dirty="0">
              <a:latin typeface="Times New Roman"/>
            </a:endParaRPr>
          </a:p>
          <a:p>
            <a:pPr marL="638727" lvl="1" indent="-228600">
              <a:spcBef>
                <a:spcPct val="25000"/>
              </a:spcBef>
              <a:buClr>
                <a:schemeClr val="tx2"/>
              </a:buClr>
              <a:buSzPct val="120000"/>
              <a:buFont typeface="Wingdings" panose="05000000000000000000" pitchFamily="2" charset="2"/>
              <a:buChar char="§"/>
            </a:pPr>
            <a:endParaRPr lang="en-US" sz="1400" b="1" dirty="0">
              <a:latin typeface="Times New Roman"/>
            </a:endParaRPr>
          </a:p>
          <a:p>
            <a:pPr marL="638727" lvl="1" indent="-228600">
              <a:spcBef>
                <a:spcPct val="25000"/>
              </a:spcBef>
              <a:buClr>
                <a:schemeClr val="tx2"/>
              </a:buClr>
              <a:buSzPct val="120000"/>
              <a:buFont typeface="Wingdings" panose="05000000000000000000" pitchFamily="2" charset="2"/>
              <a:buChar char="§"/>
            </a:pPr>
            <a:endParaRPr lang="en-US" sz="1200" dirty="0">
              <a:latin typeface="Times New Roman"/>
            </a:endParaRPr>
          </a:p>
        </p:txBody>
      </p:sp>
      <p:sp>
        <p:nvSpPr>
          <p:cNvPr id="15" name="Oval 14"/>
          <p:cNvSpPr/>
          <p:nvPr/>
        </p:nvSpPr>
        <p:spPr bwMode="auto">
          <a:xfrm>
            <a:off x="914400" y="1105542"/>
            <a:ext cx="381000" cy="381000"/>
          </a:xfrm>
          <a:prstGeom prst="ellipse">
            <a:avLst/>
          </a:prstGeom>
          <a:solidFill>
            <a:schemeClr val="accent1">
              <a:lumMod val="40000"/>
              <a:lumOff val="60000"/>
            </a:schemeClr>
          </a:solidFill>
          <a:ln w="12700" cap="flat" cmpd="sng" algn="ctr">
            <a:solidFill>
              <a:srgbClr val="9FB6C7"/>
            </a:solidFill>
            <a:prstDash val="solid"/>
            <a:round/>
            <a:headEnd type="none" w="med" len="med"/>
            <a:tailEnd type="none" w="med" len="med"/>
          </a:ln>
          <a:effectLst/>
        </p:spPr>
        <p:txBody>
          <a:bodyPr vert="horz" wrap="none" lIns="274320" tIns="45720" rIns="45720" bIns="45720" numCol="1" rtlCol="0" anchor="b"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600" b="1" dirty="0">
                <a:solidFill>
                  <a:schemeClr val="tx2"/>
                </a:solidFill>
                <a:latin typeface="Century Gothic" panose="020B0502020202020204" pitchFamily="34" charset="0"/>
              </a:rPr>
              <a:t>Cash Strategies</a:t>
            </a:r>
            <a:endParaRPr kumimoji="0" lang="en-US" sz="1600" b="1" i="0" u="none" strike="noStrike" cap="none" normalizeH="0" baseline="0" dirty="0">
              <a:ln>
                <a:noFill/>
              </a:ln>
              <a:solidFill>
                <a:schemeClr val="tx2"/>
              </a:solidFill>
              <a:effectLst/>
              <a:latin typeface="Century Gothic" panose="020B0502020202020204" pitchFamily="34" charset="0"/>
            </a:endParaRPr>
          </a:p>
        </p:txBody>
      </p:sp>
      <p:sp>
        <p:nvSpPr>
          <p:cNvPr id="8" name="TextBox 7">
            <a:extLst>
              <a:ext uri="{FF2B5EF4-FFF2-40B4-BE49-F238E27FC236}">
                <a16:creationId xmlns:a16="http://schemas.microsoft.com/office/drawing/2014/main" id="{593A6FE6-291A-4F6C-83D2-14D7DE24ADDF}"/>
              </a:ext>
            </a:extLst>
          </p:cNvPr>
          <p:cNvSpPr txBox="1"/>
          <p:nvPr/>
        </p:nvSpPr>
        <p:spPr>
          <a:xfrm>
            <a:off x="661700" y="701746"/>
            <a:ext cx="7792834" cy="338554"/>
          </a:xfrm>
          <a:prstGeom prst="rect">
            <a:avLst/>
          </a:prstGeom>
          <a:noFill/>
        </p:spPr>
        <p:txBody>
          <a:bodyPr wrap="square" rtlCol="0">
            <a:spAutoFit/>
          </a:bodyPr>
          <a:lstStyle/>
          <a:p>
            <a:r>
              <a:rPr lang="en-US" sz="1600" b="1" dirty="0">
                <a:solidFill>
                  <a:schemeClr val="tx2"/>
                </a:solidFill>
                <a:latin typeface="Century Gothic" panose="020B0502020202020204" pitchFamily="34" charset="0"/>
              </a:rPr>
              <a:t>Bonds Provide Income and the Potential for Capital Gains</a:t>
            </a:r>
          </a:p>
        </p:txBody>
      </p:sp>
    </p:spTree>
    <p:extLst>
      <p:ext uri="{BB962C8B-B14F-4D97-AF65-F5344CB8AC3E}">
        <p14:creationId xmlns:p14="http://schemas.microsoft.com/office/powerpoint/2010/main" val="2794750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 name="Rectangle 15"/>
          <p:cNvSpPr>
            <a:spLocks noGrp="1" noChangeArrowheads="1"/>
          </p:cNvSpPr>
          <p:nvPr>
            <p:ph type="title"/>
          </p:nvPr>
        </p:nvSpPr>
        <p:spPr/>
        <p:txBody>
          <a:bodyPr/>
          <a:lstStyle/>
          <a:p>
            <a:r>
              <a:rPr lang="en-US" dirty="0"/>
              <a:t>Investment of Cash and Reserve Assets</a:t>
            </a:r>
          </a:p>
        </p:txBody>
      </p:sp>
      <p:sp>
        <p:nvSpPr>
          <p:cNvPr id="2" name="Slide Number Placeholder 1"/>
          <p:cNvSpPr>
            <a:spLocks noGrp="1"/>
          </p:cNvSpPr>
          <p:nvPr>
            <p:ph type="sldNum" sz="quarter" idx="4"/>
          </p:nvPr>
        </p:nvSpPr>
        <p:spPr>
          <a:xfrm>
            <a:off x="8588498" y="6527224"/>
            <a:ext cx="411919" cy="256349"/>
          </a:xfrm>
        </p:spPr>
        <p:txBody>
          <a:bodyPr/>
          <a:lstStyle/>
          <a:p>
            <a:fld id="{EAFB3C29-4469-4ECE-A8ED-D40B5AD31533}" type="slidenum">
              <a:rPr lang="en-US" smtClean="0"/>
              <a:pPr/>
              <a:t>9</a:t>
            </a:fld>
            <a:endParaRPr lang="en-US" dirty="0"/>
          </a:p>
        </p:txBody>
      </p:sp>
      <p:cxnSp>
        <p:nvCxnSpPr>
          <p:cNvPr id="19" name="Straight Connector 18"/>
          <p:cNvCxnSpPr/>
          <p:nvPr/>
        </p:nvCxnSpPr>
        <p:spPr bwMode="auto">
          <a:xfrm>
            <a:off x="1124712" y="1750506"/>
            <a:ext cx="7315200" cy="0"/>
          </a:xfrm>
          <a:prstGeom prst="line">
            <a:avLst/>
          </a:prstGeom>
          <a:solidFill>
            <a:schemeClr val="accent1"/>
          </a:solidFill>
          <a:ln w="9525" cap="flat" cmpd="sng" algn="ctr">
            <a:solidFill>
              <a:srgbClr val="9FB6C7"/>
            </a:solidFill>
            <a:prstDash val="solid"/>
            <a:round/>
            <a:headEnd type="none" w="med" len="med"/>
            <a:tailEnd type="none" w="med" len="med"/>
          </a:ln>
          <a:effectLst/>
        </p:spPr>
      </p:cxnSp>
      <p:sp>
        <p:nvSpPr>
          <p:cNvPr id="20" name="TextBox 19"/>
          <p:cNvSpPr txBox="1"/>
          <p:nvPr/>
        </p:nvSpPr>
        <p:spPr>
          <a:xfrm>
            <a:off x="723900" y="1641546"/>
            <a:ext cx="8026400" cy="3508653"/>
          </a:xfrm>
          <a:prstGeom prst="rect">
            <a:avLst/>
          </a:prstGeom>
          <a:noFill/>
        </p:spPr>
        <p:txBody>
          <a:bodyPr vert="horz" wrap="square" lIns="45720" tIns="45720" rIns="45720" bIns="45720" rtlCol="0" anchor="t">
            <a:spAutoFit/>
          </a:bodyPr>
          <a:lstStyle/>
          <a:p>
            <a:pPr marL="171450" indent="-171450">
              <a:spcBef>
                <a:spcPct val="25000"/>
              </a:spcBef>
              <a:buClr>
                <a:schemeClr val="tx2"/>
              </a:buClr>
              <a:buSzPct val="120000"/>
              <a:buFont typeface="Wingdings" panose="05000000000000000000" pitchFamily="2" charset="2"/>
              <a:buChar char="§"/>
            </a:pPr>
            <a:endParaRPr lang="en-US" sz="1200" dirty="0">
              <a:latin typeface="Times New Roman"/>
            </a:endParaRPr>
          </a:p>
          <a:p>
            <a:pPr marL="638727" lvl="1" indent="-228600">
              <a:spcBef>
                <a:spcPct val="25000"/>
              </a:spcBef>
              <a:buClr>
                <a:schemeClr val="tx2"/>
              </a:buClr>
              <a:buSzPct val="120000"/>
              <a:buFont typeface="Wingdings" panose="05000000000000000000" pitchFamily="2" charset="2"/>
              <a:buChar char="§"/>
            </a:pPr>
            <a:r>
              <a:rPr lang="en-US" sz="1400" b="1" dirty="0">
                <a:latin typeface="Times New Roman"/>
              </a:rPr>
              <a:t>Longer maturity profile offers higher return potential but introduces modest interest rate risk</a:t>
            </a:r>
          </a:p>
          <a:p>
            <a:pPr lvl="1">
              <a:spcBef>
                <a:spcPct val="25000"/>
              </a:spcBef>
              <a:buClr>
                <a:schemeClr val="tx2"/>
              </a:buClr>
              <a:buSzPct val="120000"/>
            </a:pPr>
            <a:endParaRPr lang="en-US" sz="1400" b="1" dirty="0">
              <a:latin typeface="Times New Roman"/>
            </a:endParaRPr>
          </a:p>
          <a:p>
            <a:pPr marL="638727" lvl="1" indent="-228600">
              <a:spcBef>
                <a:spcPct val="25000"/>
              </a:spcBef>
              <a:buClr>
                <a:schemeClr val="tx2"/>
              </a:buClr>
              <a:buSzPct val="120000"/>
              <a:buFont typeface="Wingdings" panose="05000000000000000000" pitchFamily="2" charset="2"/>
              <a:buChar char="§"/>
            </a:pPr>
            <a:r>
              <a:rPr lang="en-US" sz="1400" b="1" dirty="0">
                <a:latin typeface="Times New Roman"/>
              </a:rPr>
              <a:t>Higher income return or running yield typically available compared to a money-market fund</a:t>
            </a:r>
          </a:p>
          <a:p>
            <a:pPr lvl="1">
              <a:spcBef>
                <a:spcPct val="25000"/>
              </a:spcBef>
              <a:buClr>
                <a:schemeClr val="tx2"/>
              </a:buClr>
              <a:buSzPct val="120000"/>
            </a:pPr>
            <a:endParaRPr lang="en-US" sz="1400" b="1" dirty="0">
              <a:latin typeface="Times New Roman"/>
            </a:endParaRPr>
          </a:p>
          <a:p>
            <a:pPr marL="638727" lvl="1" indent="-228600">
              <a:spcBef>
                <a:spcPct val="25000"/>
              </a:spcBef>
              <a:buClr>
                <a:schemeClr val="tx2"/>
              </a:buClr>
              <a:buSzPct val="120000"/>
              <a:buFont typeface="Wingdings" panose="05000000000000000000" pitchFamily="2" charset="2"/>
              <a:buChar char="§"/>
            </a:pPr>
            <a:r>
              <a:rPr lang="en-US" sz="1400" b="1" dirty="0">
                <a:latin typeface="Times New Roman"/>
              </a:rPr>
              <a:t>Understand characteristics of fund, underlying holdings, key risk considerations</a:t>
            </a:r>
          </a:p>
          <a:p>
            <a:pPr marL="1048856" lvl="2" indent="-228600">
              <a:spcBef>
                <a:spcPct val="25000"/>
              </a:spcBef>
              <a:buClr>
                <a:schemeClr val="tx2"/>
              </a:buClr>
              <a:buSzPct val="120000"/>
              <a:buFont typeface="Wingdings" panose="05000000000000000000" pitchFamily="2" charset="2"/>
              <a:buChar char="§"/>
            </a:pPr>
            <a:r>
              <a:rPr lang="en-US" sz="1400" b="1" dirty="0">
                <a:latin typeface="Times New Roman"/>
              </a:rPr>
              <a:t>Maximum portfolio duration, maximum maturity allowed for each security</a:t>
            </a:r>
          </a:p>
          <a:p>
            <a:pPr marL="1048856" lvl="2" indent="-228600">
              <a:spcBef>
                <a:spcPct val="25000"/>
              </a:spcBef>
              <a:buClr>
                <a:schemeClr val="tx2"/>
              </a:buClr>
              <a:buSzPct val="120000"/>
              <a:buFont typeface="Wingdings" panose="05000000000000000000" pitchFamily="2" charset="2"/>
              <a:buChar char="§"/>
            </a:pPr>
            <a:r>
              <a:rPr lang="en-US" sz="1400" b="1" dirty="0">
                <a:latin typeface="Times New Roman"/>
              </a:rPr>
              <a:t>Average fund quality, minimum quality permitted for an individual security</a:t>
            </a:r>
          </a:p>
          <a:p>
            <a:pPr marL="1048856" lvl="2" indent="-228600">
              <a:spcBef>
                <a:spcPct val="25000"/>
              </a:spcBef>
              <a:buClr>
                <a:schemeClr val="tx2"/>
              </a:buClr>
              <a:buSzPct val="120000"/>
              <a:buFont typeface="Wingdings" panose="05000000000000000000" pitchFamily="2" charset="2"/>
              <a:buChar char="§"/>
            </a:pPr>
            <a:r>
              <a:rPr lang="en-US" sz="1400" b="1" dirty="0">
                <a:latin typeface="Times New Roman"/>
              </a:rPr>
              <a:t>Diversification requirements, by sector, name, security</a:t>
            </a:r>
          </a:p>
          <a:p>
            <a:pPr marL="1048856" lvl="2" indent="-228600">
              <a:spcBef>
                <a:spcPct val="25000"/>
              </a:spcBef>
              <a:buClr>
                <a:schemeClr val="tx2"/>
              </a:buClr>
              <a:buSzPct val="120000"/>
              <a:buFont typeface="Wingdings" panose="05000000000000000000" pitchFamily="2" charset="2"/>
              <a:buChar char="§"/>
            </a:pPr>
            <a:r>
              <a:rPr lang="en-US" sz="1400" b="1" dirty="0">
                <a:latin typeface="Times New Roman"/>
              </a:rPr>
              <a:t>Liquidity of fund and security types</a:t>
            </a:r>
          </a:p>
          <a:p>
            <a:pPr lvl="2">
              <a:spcBef>
                <a:spcPct val="25000"/>
              </a:spcBef>
              <a:buClr>
                <a:schemeClr val="tx2"/>
              </a:buClr>
              <a:buSzPct val="120000"/>
            </a:pPr>
            <a:endParaRPr lang="en-US" sz="1400" b="1" dirty="0">
              <a:latin typeface="Times New Roman"/>
            </a:endParaRPr>
          </a:p>
          <a:p>
            <a:pPr marL="638727" lvl="1" indent="-228600">
              <a:spcBef>
                <a:spcPct val="25000"/>
              </a:spcBef>
              <a:buClr>
                <a:schemeClr val="tx2"/>
              </a:buClr>
              <a:buSzPct val="120000"/>
              <a:buFont typeface="Wingdings" panose="05000000000000000000" pitchFamily="2" charset="2"/>
              <a:buChar char="§"/>
            </a:pPr>
            <a:r>
              <a:rPr lang="en-US" sz="1400" b="1" dirty="0">
                <a:latin typeface="Times New Roman"/>
              </a:rPr>
              <a:t>Compare total return performance with benchmark</a:t>
            </a:r>
          </a:p>
          <a:p>
            <a:pPr marL="1048856" lvl="2" indent="-228600">
              <a:spcBef>
                <a:spcPct val="25000"/>
              </a:spcBef>
              <a:buClr>
                <a:schemeClr val="tx2"/>
              </a:buClr>
              <a:buSzPct val="120000"/>
              <a:buFont typeface="Wingdings" panose="05000000000000000000" pitchFamily="2" charset="2"/>
              <a:buChar char="§"/>
            </a:pPr>
            <a:r>
              <a:rPr lang="en-US" sz="1400" b="1" dirty="0">
                <a:latin typeface="Times New Roman"/>
              </a:rPr>
              <a:t>Consider risk adjusted return, volatility of returns</a:t>
            </a:r>
          </a:p>
        </p:txBody>
      </p:sp>
      <p:sp>
        <p:nvSpPr>
          <p:cNvPr id="18" name="Oval 17"/>
          <p:cNvSpPr/>
          <p:nvPr/>
        </p:nvSpPr>
        <p:spPr bwMode="auto">
          <a:xfrm>
            <a:off x="914400" y="1425540"/>
            <a:ext cx="381000" cy="381000"/>
          </a:xfrm>
          <a:prstGeom prst="ellipse">
            <a:avLst/>
          </a:prstGeom>
          <a:solidFill>
            <a:schemeClr val="accent1">
              <a:lumMod val="40000"/>
              <a:lumOff val="60000"/>
            </a:schemeClr>
          </a:solidFill>
          <a:ln w="12700" cap="flat" cmpd="sng" algn="ctr">
            <a:solidFill>
              <a:srgbClr val="9FB6C7"/>
            </a:solidFill>
            <a:prstDash val="solid"/>
            <a:round/>
            <a:headEnd type="none" w="med" len="med"/>
            <a:tailEnd type="none" w="med" len="med"/>
          </a:ln>
          <a:effectLst/>
        </p:spPr>
        <p:txBody>
          <a:bodyPr vert="horz" wrap="none" lIns="274320" tIns="45720" rIns="45720" bIns="45720" numCol="1" rtlCol="0" anchor="b"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2"/>
                </a:solidFill>
                <a:effectLst/>
                <a:latin typeface="Century Gothic" panose="020B0502020202020204" pitchFamily="34" charset="0"/>
              </a:rPr>
              <a:t>Enhanced </a:t>
            </a:r>
            <a:r>
              <a:rPr lang="en-US" sz="1600" b="1" dirty="0">
                <a:solidFill>
                  <a:schemeClr val="tx2"/>
                </a:solidFill>
                <a:latin typeface="Century Gothic" panose="020B0502020202020204" pitchFamily="34" charset="0"/>
              </a:rPr>
              <a:t>C</a:t>
            </a:r>
            <a:r>
              <a:rPr kumimoji="0" lang="en-US" sz="1600" b="1" i="0" u="none" strike="noStrike" cap="none" normalizeH="0" baseline="0" dirty="0">
                <a:ln>
                  <a:noFill/>
                </a:ln>
                <a:solidFill>
                  <a:schemeClr val="tx2"/>
                </a:solidFill>
                <a:effectLst/>
                <a:latin typeface="Century Gothic" panose="020B0502020202020204" pitchFamily="34" charset="0"/>
              </a:rPr>
              <a:t>ash / Low Duration Strategies</a:t>
            </a:r>
          </a:p>
        </p:txBody>
      </p:sp>
      <p:sp>
        <p:nvSpPr>
          <p:cNvPr id="8" name="TextBox 7">
            <a:extLst>
              <a:ext uri="{FF2B5EF4-FFF2-40B4-BE49-F238E27FC236}">
                <a16:creationId xmlns:a16="http://schemas.microsoft.com/office/drawing/2014/main" id="{E0525636-3A0A-4FC2-A1C9-08FB61A644BC}"/>
              </a:ext>
            </a:extLst>
          </p:cNvPr>
          <p:cNvSpPr txBox="1"/>
          <p:nvPr/>
        </p:nvSpPr>
        <p:spPr>
          <a:xfrm>
            <a:off x="687100" y="701746"/>
            <a:ext cx="7792834" cy="338554"/>
          </a:xfrm>
          <a:prstGeom prst="rect">
            <a:avLst/>
          </a:prstGeom>
          <a:noFill/>
        </p:spPr>
        <p:txBody>
          <a:bodyPr wrap="square" rtlCol="0">
            <a:spAutoFit/>
          </a:bodyPr>
          <a:lstStyle/>
          <a:p>
            <a:r>
              <a:rPr lang="en-US" sz="1600" b="1" dirty="0">
                <a:solidFill>
                  <a:schemeClr val="tx2"/>
                </a:solidFill>
                <a:latin typeface="Century Gothic" panose="020B0502020202020204" pitchFamily="34" charset="0"/>
              </a:rPr>
              <a:t>Bonds Provide Income and the Potential for Capital Gains</a:t>
            </a:r>
          </a:p>
        </p:txBody>
      </p:sp>
    </p:spTree>
    <p:extLst>
      <p:ext uri="{BB962C8B-B14F-4D97-AF65-F5344CB8AC3E}">
        <p14:creationId xmlns:p14="http://schemas.microsoft.com/office/powerpoint/2010/main" val="1594566482"/>
      </p:ext>
    </p:extLst>
  </p:cSld>
  <p:clrMapOvr>
    <a:masterClrMapping/>
  </p:clrMapOvr>
</p:sld>
</file>

<file path=ppt/theme/theme1.xml><?xml version="1.0" encoding="utf-8"?>
<a:theme xmlns:a="http://schemas.openxmlformats.org/drawingml/2006/main" name="Payden_2019">
  <a:themeElements>
    <a:clrScheme name="Payden 2019">
      <a:dk1>
        <a:sysClr val="windowText" lastClr="000000"/>
      </a:dk1>
      <a:lt1>
        <a:sysClr val="window" lastClr="FFFFFF"/>
      </a:lt1>
      <a:dk2>
        <a:srgbClr val="003764"/>
      </a:dk2>
      <a:lt2>
        <a:srgbClr val="789A3D"/>
      </a:lt2>
      <a:accent1>
        <a:srgbClr val="8C9DBC"/>
      </a:accent1>
      <a:accent2>
        <a:srgbClr val="632340"/>
      </a:accent2>
      <a:accent3>
        <a:srgbClr val="D0DDBB"/>
      </a:accent3>
      <a:accent4>
        <a:srgbClr val="E05929"/>
      </a:accent4>
      <a:accent5>
        <a:srgbClr val="63656A"/>
      </a:accent5>
      <a:accent6>
        <a:srgbClr val="B9D8EA"/>
      </a:accent6>
      <a:hlink>
        <a:srgbClr val="0000FF"/>
      </a:hlink>
      <a:folHlink>
        <a:srgbClr val="800080"/>
      </a:folHlink>
    </a:clrScheme>
    <a:fontScheme name="Custom 2">
      <a:majorFont>
        <a:latin typeface="Century Gothic"/>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75000"/>
          </a:schemeClr>
        </a:solidFill>
        <a:ln w="12700" cap="flat" cmpd="sng" algn="ctr">
          <a:solidFill>
            <a:schemeClr val="accent1">
              <a:lumMod val="75000"/>
            </a:schemeClr>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200" b="1" i="0" u="none" strike="noStrike" cap="none" normalizeH="0" baseline="0" dirty="0" err="1" smtClean="0">
            <a:ln>
              <a:noFill/>
            </a:ln>
            <a:solidFill>
              <a:schemeClr val="bg1"/>
            </a:solidFill>
            <a:effectLst/>
            <a:latin typeface="Arial Narrow" pitchFamily="34" charset="0"/>
          </a:defRPr>
        </a:defPPr>
      </a:lstStyle>
    </a:spDef>
    <a:lnDef>
      <a:spPr bwMode="auto">
        <a:solidFill>
          <a:schemeClr val="accent1"/>
        </a:solidFill>
        <a:ln w="12700" cap="flat" cmpd="sng" algn="ctr">
          <a:solidFill>
            <a:schemeClr val="tx2"/>
          </a:solidFill>
          <a:prstDash val="solid"/>
          <a:round/>
          <a:headEnd type="none" w="med" len="med"/>
          <a:tailEnd type="none" w="med" len="med"/>
        </a:ln>
        <a:effectLst/>
      </a:spPr>
      <a:bodyPr/>
      <a:lstStyle/>
    </a:lnDef>
    <a:txDef>
      <a:spPr>
        <a:noFill/>
      </a:spPr>
      <a:bodyPr wrap="square" rtlCol="0">
        <a:spAutoFit/>
      </a:bodyPr>
      <a:lstStyle>
        <a:defPPr>
          <a:defRPr dirty="0" err="1" smtClean="0">
            <a:latin typeface="+mn-lt"/>
          </a:defRPr>
        </a:defPPr>
      </a:lstStyle>
    </a:txDef>
  </a:objectDefaults>
  <a:extraClrSchemeLst>
    <a:extraClrScheme>
      <a:clrScheme name="Default Design 1">
        <a:dk1>
          <a:srgbClr val="000000"/>
        </a:dk1>
        <a:lt1>
          <a:srgbClr val="FFFFFF"/>
        </a:lt1>
        <a:dk2>
          <a:srgbClr val="0C5184"/>
        </a:dk2>
        <a:lt2>
          <a:srgbClr val="DDDDDD"/>
        </a:lt2>
        <a:accent1>
          <a:srgbClr val="9FB6C7"/>
        </a:accent1>
        <a:accent2>
          <a:srgbClr val="CDD8E1"/>
        </a:accent2>
        <a:accent3>
          <a:srgbClr val="FFFFFF"/>
        </a:accent3>
        <a:accent4>
          <a:srgbClr val="000000"/>
        </a:accent4>
        <a:accent5>
          <a:srgbClr val="CDD7E0"/>
        </a:accent5>
        <a:accent6>
          <a:srgbClr val="BAC4CC"/>
        </a:accent6>
        <a:hlink>
          <a:srgbClr val="601A3D"/>
        </a:hlink>
        <a:folHlink>
          <a:srgbClr val="D957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ayden_2019" id="{2CD65C34-5B40-4EFD-B839-C17EB945ADBF}" vid="{B01B159B-9A89-422C-B5F3-BED37AC7C6B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0C5184"/>
    </a:dk2>
    <a:lt2>
      <a:srgbClr val="E2E9EE"/>
    </a:lt2>
    <a:accent1>
      <a:srgbClr val="9FB6C7"/>
    </a:accent1>
    <a:accent2>
      <a:srgbClr val="D95700"/>
    </a:accent2>
    <a:accent3>
      <a:srgbClr val="0066CC"/>
    </a:accent3>
    <a:accent4>
      <a:srgbClr val="601A3D"/>
    </a:accent4>
    <a:accent5>
      <a:srgbClr val="E1E1E1"/>
    </a:accent5>
    <a:accent6>
      <a:srgbClr val="CCECFF"/>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0C5184"/>
    </a:dk2>
    <a:lt2>
      <a:srgbClr val="E2E9EE"/>
    </a:lt2>
    <a:accent1>
      <a:srgbClr val="9FB6C7"/>
    </a:accent1>
    <a:accent2>
      <a:srgbClr val="D95700"/>
    </a:accent2>
    <a:accent3>
      <a:srgbClr val="0066CC"/>
    </a:accent3>
    <a:accent4>
      <a:srgbClr val="601A3D"/>
    </a:accent4>
    <a:accent5>
      <a:srgbClr val="E1E1E1"/>
    </a:accent5>
    <a:accent6>
      <a:srgbClr val="CCECFF"/>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
    <a:dk1>
      <a:sysClr val="windowText" lastClr="000000"/>
    </a:dk1>
    <a:lt1>
      <a:sysClr val="window" lastClr="FFFFFF"/>
    </a:lt1>
    <a:dk2>
      <a:srgbClr val="0C5184"/>
    </a:dk2>
    <a:lt2>
      <a:srgbClr val="E2E9EE"/>
    </a:lt2>
    <a:accent1>
      <a:srgbClr val="9FB6C7"/>
    </a:accent1>
    <a:accent2>
      <a:srgbClr val="D95700"/>
    </a:accent2>
    <a:accent3>
      <a:srgbClr val="0066CC"/>
    </a:accent3>
    <a:accent4>
      <a:srgbClr val="601A3D"/>
    </a:accent4>
    <a:accent5>
      <a:srgbClr val="E1E1E1"/>
    </a:accent5>
    <a:accent6>
      <a:srgbClr val="CCECFF"/>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1">
    <a:dk1>
      <a:sysClr val="windowText" lastClr="000000"/>
    </a:dk1>
    <a:lt1>
      <a:sysClr val="window" lastClr="FFFFFF"/>
    </a:lt1>
    <a:dk2>
      <a:srgbClr val="0C5184"/>
    </a:dk2>
    <a:lt2>
      <a:srgbClr val="E2E9EE"/>
    </a:lt2>
    <a:accent1>
      <a:srgbClr val="9FB6C7"/>
    </a:accent1>
    <a:accent2>
      <a:srgbClr val="D95700"/>
    </a:accent2>
    <a:accent3>
      <a:srgbClr val="0066CC"/>
    </a:accent3>
    <a:accent4>
      <a:srgbClr val="601A3D"/>
    </a:accent4>
    <a:accent5>
      <a:srgbClr val="E1E1E1"/>
    </a:accent5>
    <a:accent6>
      <a:srgbClr val="CCECFF"/>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Payden_2019</Template>
  <TotalTime>29079</TotalTime>
  <Words>4444</Words>
  <Application>Microsoft Office PowerPoint</Application>
  <PresentationFormat>On-screen Show (4:3)</PresentationFormat>
  <Paragraphs>1006</Paragraphs>
  <Slides>41</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Arial Narrow</vt:lpstr>
      <vt:lpstr>Calibri</vt:lpstr>
      <vt:lpstr>Century Gothic</vt:lpstr>
      <vt:lpstr>Times New Roman</vt:lpstr>
      <vt:lpstr>Wingdings</vt:lpstr>
      <vt:lpstr>Wingdings 2</vt:lpstr>
      <vt:lpstr>Payden_2019</vt:lpstr>
      <vt:lpstr>2019 Florida Trust Investment Seminar</vt:lpstr>
      <vt:lpstr>PowerPoint Presentation</vt:lpstr>
      <vt:lpstr>Considerations for Investment of Cash &amp; Reserve Assets </vt:lpstr>
      <vt:lpstr>Investment of Cash and Reserve Assets</vt:lpstr>
      <vt:lpstr>Investment of Cash and Reserve Assets</vt:lpstr>
      <vt:lpstr>Risk Factors Inherent to Bonds</vt:lpstr>
      <vt:lpstr>Investment of Cash and Reserve Assets</vt:lpstr>
      <vt:lpstr>Investment of Cash and Reserve Assets</vt:lpstr>
      <vt:lpstr>Investment of Cash and Reserve Assets</vt:lpstr>
      <vt:lpstr>Comparison of Options for Short Maturity Investors</vt:lpstr>
      <vt:lpstr>Risk &amp; Diversification</vt:lpstr>
      <vt:lpstr>Tiering of Short-Term Fixed Income Portfolios</vt:lpstr>
      <vt:lpstr>Short Fixed Income Investment Philosophy</vt:lpstr>
      <vt:lpstr>Market Environment</vt:lpstr>
      <vt:lpstr>We Detect the (Not So) Subtle Hint of a Rate Cut… </vt:lpstr>
      <vt:lpstr>U.S. Bond Market Environment</vt:lpstr>
      <vt:lpstr>The Number of Rate Cuts Implied By Markets Seems Overdone</vt:lpstr>
      <vt:lpstr>Global Negative Interest Rates Cannot Be Ignored</vt:lpstr>
      <vt:lpstr>Front End Experienced Solid Total Returns Across Sectors</vt:lpstr>
      <vt:lpstr>Front-End Investment Grade Corporate Spreads Modestly Wider During Q2, 26bps Tighter YTD 2019</vt:lpstr>
      <vt:lpstr>Front End Credit Spreads Are Once Again Below Their 5-Year Average</vt:lpstr>
      <vt:lpstr>Economic Environment</vt:lpstr>
      <vt:lpstr>Our Economic Outlook In 5 Bullets</vt:lpstr>
      <vt:lpstr> Low Layoffs Suggest A Tight Labor Market, Not A Recession</vt:lpstr>
      <vt:lpstr>Leading Economic Indicators Suggest Slower Growth, Not A Recession</vt:lpstr>
      <vt:lpstr>What Can We Expect From Economic Growth in 2019? Slower Than 2018 But ~2.4%</vt:lpstr>
      <vt:lpstr>Job Growth Slower But Solid Considering We’re 10 Years Into Expansion</vt:lpstr>
      <vt:lpstr>Unemployment Will Fall To 3.5% in 2019 Even With A Slower Pace Of Job Growth</vt:lpstr>
      <vt:lpstr>We Expect Inflation To Move Closer To 2% By The End Of 2019</vt:lpstr>
      <vt:lpstr>Our 2019 Outlook Summary:</vt:lpstr>
      <vt:lpstr>Investment Opportunities &amp; Portfolio Management Strategy</vt:lpstr>
      <vt:lpstr>Comparison: Money Market Fund and Short Bond Fund</vt:lpstr>
      <vt:lpstr>Comparison: Income, Price and Total Return </vt:lpstr>
      <vt:lpstr>Perspective on Duration, Credit, and Return Volatility</vt:lpstr>
      <vt:lpstr>Market Yields</vt:lpstr>
      <vt:lpstr>Why Should Investors Consider a Short Bond Specialist?</vt:lpstr>
      <vt:lpstr>Florida Trust Day to Day Fund</vt:lpstr>
      <vt:lpstr>Florida Trust Day to Day Fund: Yield Comparison and Performance Summary</vt:lpstr>
      <vt:lpstr>Florida Trust Short Term Bond Fund</vt:lpstr>
      <vt:lpstr>Florida Trust Short Term Bond Fund</vt:lpstr>
      <vt:lpstr>Biographies</vt:lpstr>
    </vt:vector>
  </TitlesOfParts>
  <Company>Payden &amp; Rygel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Carlos Morales</dc:creator>
  <cp:lastModifiedBy>Nicole Enriquez</cp:lastModifiedBy>
  <cp:revision>2004</cp:revision>
  <cp:lastPrinted>2019-07-26T15:41:05Z</cp:lastPrinted>
  <dcterms:created xsi:type="dcterms:W3CDTF">2008-08-07T17:27:58Z</dcterms:created>
  <dcterms:modified xsi:type="dcterms:W3CDTF">2019-08-19T22:09:54Z</dcterms:modified>
</cp:coreProperties>
</file>