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9"/>
  </p:notesMasterIdLst>
  <p:sldIdLst>
    <p:sldId id="374" r:id="rId7"/>
    <p:sldId id="378" r:id="rId8"/>
    <p:sldId id="381" r:id="rId9"/>
    <p:sldId id="382" r:id="rId10"/>
    <p:sldId id="385" r:id="rId11"/>
    <p:sldId id="386" r:id="rId12"/>
    <p:sldId id="383" r:id="rId13"/>
    <p:sldId id="384" r:id="rId14"/>
    <p:sldId id="387" r:id="rId15"/>
    <p:sldId id="388" r:id="rId16"/>
    <p:sldId id="389" r:id="rId17"/>
    <p:sldId id="394" r:id="rId18"/>
    <p:sldId id="395" r:id="rId19"/>
    <p:sldId id="396" r:id="rId20"/>
    <p:sldId id="390" r:id="rId21"/>
    <p:sldId id="398" r:id="rId22"/>
    <p:sldId id="399" r:id="rId23"/>
    <p:sldId id="397" r:id="rId24"/>
    <p:sldId id="401" r:id="rId25"/>
    <p:sldId id="402" r:id="rId26"/>
    <p:sldId id="391" r:id="rId27"/>
    <p:sldId id="400" r:id="rId2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08F"/>
    <a:srgbClr val="878787"/>
    <a:srgbClr val="000066"/>
    <a:srgbClr val="006600"/>
    <a:srgbClr val="000099"/>
    <a:srgbClr val="FFFF00"/>
    <a:srgbClr val="CC0000"/>
    <a:srgbClr val="FFCC00"/>
    <a:srgbClr val="0000FF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92" autoAdjust="0"/>
    <p:restoredTop sz="94595" autoAdjust="0"/>
  </p:normalViewPr>
  <p:slideViewPr>
    <p:cSldViewPr>
      <p:cViewPr>
        <p:scale>
          <a:sx n="73" d="100"/>
          <a:sy n="73" d="100"/>
        </p:scale>
        <p:origin x="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A8579CA0-F46A-4E1D-A8A1-44B0DEDCBAD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89BE31D2-7510-440B-AAE0-F8842CE071D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7E0F057-1C28-4564-8530-B19608BB9DD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F999AAC0-6316-48A3-9A58-629EF79D4F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686" name="Rectangle 6">
            <a:extLst>
              <a:ext uri="{FF2B5EF4-FFF2-40B4-BE49-F238E27FC236}">
                <a16:creationId xmlns:a16="http://schemas.microsoft.com/office/drawing/2014/main" id="{F3165D47-B243-43E3-89B8-284ADB36A3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>
            <a:extLst>
              <a:ext uri="{FF2B5EF4-FFF2-40B4-BE49-F238E27FC236}">
                <a16:creationId xmlns:a16="http://schemas.microsoft.com/office/drawing/2014/main" id="{6EF0A8B4-3626-467B-B2A0-AFB4094DAA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70BF8C8-7348-41AE-B2E8-0DBF8DEAB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A2842E-2CD7-440E-91A5-06EDE8CBA4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50CB2-244C-4AFD-BBA6-58C18973AFDB}" type="datetime1">
              <a:rPr lang="en-US"/>
              <a:pPr>
                <a:defRPr/>
              </a:pPr>
              <a:t>8/22/2019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03F7EB-EB2B-475D-8A1A-11271F8363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5A7B58-14E1-4F42-9A5E-9F49E50B8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514AF-8E39-4A57-8176-E3021B5D4D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39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D88779-7F20-48B8-9FF1-A8B0475942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E4AE3-089D-45A3-A37D-ABF746FA44A6}" type="datetime1">
              <a:rPr lang="en-US"/>
              <a:pPr>
                <a:defRPr/>
              </a:pPr>
              <a:t>8/22/2019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3D0127-C359-411A-A40C-081C9AEA07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107B35-F38E-4E87-83B8-763B1716B8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0046F-497E-461F-ACA0-EC5822C7FB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50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A0D8E0-E3D9-47D7-BDD8-2817CCF1F1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D34E7-D27E-4544-B253-A887A2C214FB}" type="datetime1">
              <a:rPr lang="en-US"/>
              <a:pPr>
                <a:defRPr/>
              </a:pPr>
              <a:t>8/22/2019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02C9DD-1458-4C5A-B551-93D1BB9310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29C0F0-0FF4-4783-9C80-1975BB7F80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00E11-DE1A-498F-8733-6C3CC0366A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453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780574-84C6-4294-9387-46CBEC4232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7544E-5E3E-4E7D-B99A-22DEE0CE9EF1}" type="datetime1">
              <a:rPr lang="en-US"/>
              <a:pPr>
                <a:defRPr/>
              </a:pPr>
              <a:t>8/22/2019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645769-2165-4BD8-844F-03BD1024A9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2DD658-C6F3-487E-A6AB-CF614A072F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14C16-4BAD-4885-946B-6E8BADC7BE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775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F23ECB-832C-4A26-BDDF-A0F94463D3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45B02-8D91-4AAB-8412-438B6B292716}" type="datetime1">
              <a:rPr lang="en-US"/>
              <a:pPr>
                <a:defRPr/>
              </a:pPr>
              <a:t>8/22/2019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BF2D74-EA3D-44F6-B4AF-80C8CCEB4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36B9A9-6906-4C18-B1BA-1427515B95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70851-6FB5-4D80-BCF3-ED66A7CCAA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76D41A-EBED-4394-9FE7-BC09C61B83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04260-8FD9-483E-AD23-911AF0666A13}" type="datetime1">
              <a:rPr lang="en-US"/>
              <a:pPr>
                <a:defRPr/>
              </a:pPr>
              <a:t>8/22/2019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F9D717-0FFE-42E2-9C92-D4AEB652F5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CE02F0-9D81-423C-A6B7-D37FA573F4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D58E8-6811-4976-9DED-BB3A0F3437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97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BB3B2C-19D2-4DF2-BF8B-6D5ABEC005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1FE48-1515-4B1A-8C3B-1F067A05B36E}" type="datetime1">
              <a:rPr lang="en-US"/>
              <a:pPr>
                <a:defRPr/>
              </a:pPr>
              <a:t>8/22/2019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7A276D-A698-43B4-BBCB-B1AB64AEC0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110AF2-328B-464B-BDA3-D327E09BF7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2ACCE-1BD9-4AC7-9747-966A1286A2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83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D1445B-4514-42EB-9744-04727F6325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0B9AC-5A1B-48BD-B4D2-B6A84CF64EC5}" type="datetime1">
              <a:rPr lang="en-US"/>
              <a:pPr>
                <a:defRPr/>
              </a:pPr>
              <a:t>8/22/2019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F2B160-1503-44F3-A10E-E765C2C2D6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09EC0A-3A51-4E25-A5CE-AD86515A53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D7BB7-BB72-4DC1-BDFA-FE214F5D6E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08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D1313D-C8DA-474A-A96F-941B833C4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FCD02-2DC1-4CE1-8215-B2C5C8FBF68E}" type="datetime1">
              <a:rPr lang="en-US"/>
              <a:pPr>
                <a:defRPr/>
              </a:pPr>
              <a:t>8/22/2019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16D364-FBC5-43BD-966D-D6594BC4FA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30DA3E-F276-4000-B8C5-057F627322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B11F3-287C-494E-AB01-EE8BD3DC49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12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011DC4C-FD09-43C1-A419-0114255F23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3FDB0-BBD7-4E1D-974E-1F678534BE8F}" type="datetime1">
              <a:rPr lang="en-US"/>
              <a:pPr>
                <a:defRPr/>
              </a:pPr>
              <a:t>8/22/2019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3A80A6-B7D6-4EFD-A903-BCCD8CB893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3732C6D-8F85-4DF5-A215-77EA6F0FF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A8859-C716-4BF4-8248-15180F5E55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69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459D8A5-1E2D-4976-871C-7E21859D96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988A2-46E2-447E-B9D3-8D325BBC0E85}" type="datetime1">
              <a:rPr lang="en-US"/>
              <a:pPr>
                <a:defRPr/>
              </a:pPr>
              <a:t>8/22/2019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7244F1E-6B61-419C-BE1C-F8514BA583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B4075E1-A1E9-4C76-A2EC-FA08947503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9B3E3-A3F8-48FD-A1F0-CF20162C9E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96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10AD1F2-1FB1-46E5-8746-21522FB4E9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BA064-7314-4165-BA66-AAB59C23C93C}" type="datetime1">
              <a:rPr lang="en-US"/>
              <a:pPr>
                <a:defRPr/>
              </a:pPr>
              <a:t>8/22/2019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B8038DF-423E-4127-AA6D-3EF79FD3D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147CD32-B092-4799-AE3F-375CE925FF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746F8-55EE-4266-A099-31EA18FA60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16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A67FD7-C56E-4DC0-A6D7-5AED222C0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E8BD-99A0-4967-A3EF-096327D947A9}" type="datetime1">
              <a:rPr lang="en-US"/>
              <a:pPr>
                <a:defRPr/>
              </a:pPr>
              <a:t>8/22/2019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C97B35-3B1B-4BF6-9F43-E768AD8C79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675702-FCD9-42B2-BB61-1BDE0AB1D9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7E965-09EC-48DC-B55B-5465CAC673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37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B12415-823F-4DFC-BD63-90EB3C2CEE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37597-26CF-4E61-9D9A-C16306D783A5}" type="datetime1">
              <a:rPr lang="en-US"/>
              <a:pPr>
                <a:defRPr/>
              </a:pPr>
              <a:t>8/22/2019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C87607-E014-4F55-974D-7D0B837E57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172CC6-E65E-4E6C-8506-8459404E2C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3B628-110B-43B0-8305-22CA86CF7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28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2B1B5FE-5EA8-4AB2-8A87-195C2797D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276E8F5-756D-43BC-A5EC-CA79AF0F6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515F93-374E-473A-8B9F-D0C5CAB68F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6C2CA0DB-D24A-4AA0-9EBA-F3805479D8EE}" type="datetime1">
              <a:rPr lang="en-US"/>
              <a:pPr>
                <a:defRPr/>
              </a:pPr>
              <a:t>8/22/2019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93C5A9-5C25-4424-BEC6-C2568F47B8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1BD1300-46E0-4851-9CDF-11412656D1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F272A13-9767-4D46-A917-D58DC4412F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adviserinfo.sec.gov/IAPD/Defaul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>
            <a:extLst>
              <a:ext uri="{FF2B5EF4-FFF2-40B4-BE49-F238E27FC236}">
                <a16:creationId xmlns:a16="http://schemas.microsoft.com/office/drawing/2014/main" id="{0E1E2C81-3AD0-479E-B4D1-698052A6E8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499AE6-57B8-4B4F-BF36-723CAEE62C3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66659073-3E76-49B7-B9A3-700A0A73D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12420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dirty="0"/>
              <a:t>What’s New in Securities Regulation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dirty="0"/>
              <a:t>and the Industry</a:t>
            </a:r>
            <a:r>
              <a:rPr lang="en-US" altLang="en-US" dirty="0">
                <a:solidFill>
                  <a:srgbClr val="002060"/>
                </a:solidFill>
                <a:latin typeface="Myriad Pro" pitchFamily="34" charset="0"/>
              </a:rPr>
              <a:t/>
            </a:r>
            <a:br>
              <a:rPr lang="en-US" altLang="en-US" dirty="0">
                <a:solidFill>
                  <a:srgbClr val="002060"/>
                </a:solidFill>
                <a:latin typeface="Myriad Pro" pitchFamily="34" charset="0"/>
              </a:rPr>
            </a:br>
            <a:endParaRPr lang="en-US" altLang="en-US" b="1" i="1" dirty="0">
              <a:solidFill>
                <a:srgbClr val="002060"/>
              </a:solidFill>
              <a:latin typeface="Myriad Pro" pitchFamily="34" charset="0"/>
            </a:endParaRPr>
          </a:p>
        </p:txBody>
      </p:sp>
      <p:sp>
        <p:nvSpPr>
          <p:cNvPr id="3076" name="Text Box 8">
            <a:extLst>
              <a:ext uri="{FF2B5EF4-FFF2-40B4-BE49-F238E27FC236}">
                <a16:creationId xmlns:a16="http://schemas.microsoft.com/office/drawing/2014/main" id="{0171F6B2-4E3D-4510-AE01-90930B7B4D87}"/>
              </a:ext>
            </a:extLst>
          </p:cNvPr>
          <p:cNvSpPr txBox="1">
            <a:spLocks noChangeArrowheads="1"/>
          </p:cNvSpPr>
          <p:nvPr/>
        </p:nvSpPr>
        <p:spPr bwMode="auto">
          <a:xfrm rot="-5636711">
            <a:off x="6988175" y="-730250"/>
            <a:ext cx="45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0" name="Text Box 14">
            <a:extLst>
              <a:ext uri="{FF2B5EF4-FFF2-40B4-BE49-F238E27FC236}">
                <a16:creationId xmlns:a16="http://schemas.microsoft.com/office/drawing/2014/main" id="{7A7D872E-34FA-425D-B53D-6CB761B0C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572000"/>
            <a:ext cx="5410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Florida Local Government Investment Trust Seminar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25508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August 22, 2019</a:t>
            </a:r>
            <a:endParaRPr lang="en-US" altLang="en-US" sz="1800" b="1" dirty="0">
              <a:solidFill>
                <a:srgbClr val="25508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A1BF62-F8D0-4949-A8A8-B5B3DD365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87" y="152400"/>
            <a:ext cx="1931313" cy="1912483"/>
          </a:xfrm>
          <a:prstGeom prst="rect">
            <a:avLst/>
          </a:prstGeom>
        </p:spPr>
      </p:pic>
      <p:cxnSp>
        <p:nvCxnSpPr>
          <p:cNvPr id="17" name="Line 2">
            <a:extLst>
              <a:ext uri="{FF2B5EF4-FFF2-40B4-BE49-F238E27FC236}">
                <a16:creationId xmlns:a16="http://schemas.microsoft.com/office/drawing/2014/main" id="{CB61AD51-43C3-4020-A524-7143A98576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457200"/>
            <a:ext cx="6629400" cy="0"/>
          </a:xfrm>
          <a:prstGeom prst="line">
            <a:avLst/>
          </a:prstGeom>
          <a:noFill/>
          <a:ln w="38100" cmpd="dbl">
            <a:solidFill>
              <a:srgbClr val="7F7F7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DDDD9DD-81E7-4196-8494-AD7A30A8D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4400" y="676275"/>
            <a:ext cx="6502400" cy="741363"/>
          </a:xfrm>
        </p:spPr>
        <p:txBody>
          <a:bodyPr/>
          <a:lstStyle/>
          <a:p>
            <a:r>
              <a:rPr lang="en-US" altLang="en-US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IAPD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08B588CA-D04B-4296-A05C-E350F4D70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064883"/>
            <a:ext cx="4301333" cy="4479925"/>
          </a:xfrm>
          <a:prstGeom prst="rect">
            <a:avLst/>
          </a:prstGeom>
        </p:spPr>
      </p:pic>
      <p:sp>
        <p:nvSpPr>
          <p:cNvPr id="4100" name="Rectangle 6">
            <a:extLst>
              <a:ext uri="{FF2B5EF4-FFF2-40B4-BE49-F238E27FC236}">
                <a16:creationId xmlns:a16="http://schemas.microsoft.com/office/drawing/2014/main" id="{B7394F44-5B37-40CE-9F7D-45F5C3681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DDBF45-5AD1-4B37-B39D-10E51858748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4101" name="Text Box 8">
            <a:extLst>
              <a:ext uri="{FF2B5EF4-FFF2-40B4-BE49-F238E27FC236}">
                <a16:creationId xmlns:a16="http://schemas.microsoft.com/office/drawing/2014/main" id="{983719A7-11C4-402B-AA31-5F89A36D522F}"/>
              </a:ext>
            </a:extLst>
          </p:cNvPr>
          <p:cNvSpPr txBox="1">
            <a:spLocks noChangeArrowheads="1"/>
          </p:cNvSpPr>
          <p:nvPr/>
        </p:nvSpPr>
        <p:spPr bwMode="auto">
          <a:xfrm rot="-5636711">
            <a:off x="6988175" y="-730250"/>
            <a:ext cx="45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Text Box 9">
            <a:extLst>
              <a:ext uri="{FF2B5EF4-FFF2-40B4-BE49-F238E27FC236}">
                <a16:creationId xmlns:a16="http://schemas.microsoft.com/office/drawing/2014/main" id="{9EAEB88C-C440-481B-8A7C-60171482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3" name="Text Box 10">
            <a:extLst>
              <a:ext uri="{FF2B5EF4-FFF2-40B4-BE49-F238E27FC236}">
                <a16:creationId xmlns:a16="http://schemas.microsoft.com/office/drawing/2014/main" id="{5E6A5471-9BB8-4608-8C59-3F156BBF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EF523A-AFD3-4688-9CC9-253B07F0D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87" y="152400"/>
            <a:ext cx="1931313" cy="1912483"/>
          </a:xfrm>
          <a:prstGeom prst="rect">
            <a:avLst/>
          </a:prstGeom>
        </p:spPr>
      </p:pic>
      <p:cxnSp>
        <p:nvCxnSpPr>
          <p:cNvPr id="12" name="Line 2">
            <a:extLst>
              <a:ext uri="{FF2B5EF4-FFF2-40B4-BE49-F238E27FC236}">
                <a16:creationId xmlns:a16="http://schemas.microsoft.com/office/drawing/2014/main" id="{8310FA97-2019-445D-ADF8-D81BD80B97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457200"/>
            <a:ext cx="6629400" cy="0"/>
          </a:xfrm>
          <a:prstGeom prst="line">
            <a:avLst/>
          </a:prstGeom>
          <a:noFill/>
          <a:ln w="38100" cmpd="dbl">
            <a:solidFill>
              <a:srgbClr val="7F7F7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60F798F-6083-4E26-8E6E-9E69A5D86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246" y="2133600"/>
            <a:ext cx="4283794" cy="453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1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DDDD9DD-81E7-4196-8494-AD7A30A8D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4400" y="676275"/>
            <a:ext cx="6502400" cy="741363"/>
          </a:xfrm>
        </p:spPr>
        <p:txBody>
          <a:bodyPr/>
          <a:lstStyle/>
          <a:p>
            <a:r>
              <a:rPr lang="en-US" altLang="en-US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Regulation Best Interest</a:t>
            </a:r>
            <a:br>
              <a:rPr lang="en-US" altLang="en-US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altLang="en-US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(Reg BI)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56B52440-24D6-4A6E-BE71-2C85D3831D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2058257"/>
            <a:ext cx="8229600" cy="47783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Imposes a new standard of conduct for broker dealers</a:t>
            </a:r>
          </a:p>
          <a:p>
            <a:r>
              <a:rPr lang="en-US" sz="2800" i="1" dirty="0">
                <a:solidFill>
                  <a:srgbClr val="25508F"/>
                </a:solidFill>
              </a:rPr>
              <a:t>Disclosure Obligation:</a:t>
            </a:r>
            <a:r>
              <a:rPr lang="en-US" sz="2800" dirty="0">
                <a:solidFill>
                  <a:srgbClr val="25508F"/>
                </a:solidFill>
              </a:rPr>
              <a:t> Material facts must be disclosed about the relationship and recommendations</a:t>
            </a:r>
          </a:p>
          <a:p>
            <a:pPr lvl="1"/>
            <a:r>
              <a:rPr lang="en-US" sz="2400" dirty="0">
                <a:solidFill>
                  <a:srgbClr val="25508F"/>
                </a:solidFill>
              </a:rPr>
              <a:t>Capacity in which the broker is acting</a:t>
            </a:r>
          </a:p>
          <a:p>
            <a:pPr lvl="1"/>
            <a:r>
              <a:rPr lang="en-US" sz="2400" dirty="0">
                <a:solidFill>
                  <a:srgbClr val="25508F"/>
                </a:solidFill>
              </a:rPr>
              <a:t>Fees</a:t>
            </a:r>
          </a:p>
          <a:p>
            <a:pPr lvl="1"/>
            <a:r>
              <a:rPr lang="en-US" sz="2400" dirty="0">
                <a:solidFill>
                  <a:srgbClr val="25508F"/>
                </a:solidFill>
              </a:rPr>
              <a:t>Type and scope of services provided</a:t>
            </a:r>
          </a:p>
          <a:p>
            <a:pPr lvl="1"/>
            <a:r>
              <a:rPr lang="en-US" sz="2400" dirty="0">
                <a:solidFill>
                  <a:srgbClr val="25508F"/>
                </a:solidFill>
              </a:rPr>
              <a:t>Conflicts</a:t>
            </a:r>
          </a:p>
          <a:p>
            <a:pPr lvl="1"/>
            <a:r>
              <a:rPr lang="en-US" sz="2400" dirty="0">
                <a:solidFill>
                  <a:srgbClr val="25508F"/>
                </a:solidFill>
              </a:rPr>
              <a:t>Limitations on services and products</a:t>
            </a:r>
            <a:endParaRPr lang="en-US" altLang="en-US" sz="2400" dirty="0">
              <a:solidFill>
                <a:srgbClr val="25508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B7394F44-5B37-40CE-9F7D-45F5C3681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DDBF45-5AD1-4B37-B39D-10E51858748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4101" name="Text Box 8">
            <a:extLst>
              <a:ext uri="{FF2B5EF4-FFF2-40B4-BE49-F238E27FC236}">
                <a16:creationId xmlns:a16="http://schemas.microsoft.com/office/drawing/2014/main" id="{983719A7-11C4-402B-AA31-5F89A36D522F}"/>
              </a:ext>
            </a:extLst>
          </p:cNvPr>
          <p:cNvSpPr txBox="1">
            <a:spLocks noChangeArrowheads="1"/>
          </p:cNvSpPr>
          <p:nvPr/>
        </p:nvSpPr>
        <p:spPr bwMode="auto">
          <a:xfrm rot="-5636711">
            <a:off x="6988175" y="-730250"/>
            <a:ext cx="45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Text Box 9">
            <a:extLst>
              <a:ext uri="{FF2B5EF4-FFF2-40B4-BE49-F238E27FC236}">
                <a16:creationId xmlns:a16="http://schemas.microsoft.com/office/drawing/2014/main" id="{9EAEB88C-C440-481B-8A7C-60171482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3" name="Text Box 10">
            <a:extLst>
              <a:ext uri="{FF2B5EF4-FFF2-40B4-BE49-F238E27FC236}">
                <a16:creationId xmlns:a16="http://schemas.microsoft.com/office/drawing/2014/main" id="{5E6A5471-9BB8-4608-8C59-3F156BBF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EF523A-AFD3-4688-9CC9-253B07F0D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87" y="152400"/>
            <a:ext cx="1931313" cy="1912483"/>
          </a:xfrm>
          <a:prstGeom prst="rect">
            <a:avLst/>
          </a:prstGeom>
        </p:spPr>
      </p:pic>
      <p:cxnSp>
        <p:nvCxnSpPr>
          <p:cNvPr id="12" name="Line 2">
            <a:extLst>
              <a:ext uri="{FF2B5EF4-FFF2-40B4-BE49-F238E27FC236}">
                <a16:creationId xmlns:a16="http://schemas.microsoft.com/office/drawing/2014/main" id="{8310FA97-2019-445D-ADF8-D81BD80B97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457200"/>
            <a:ext cx="6629400" cy="0"/>
          </a:xfrm>
          <a:prstGeom prst="line">
            <a:avLst/>
          </a:prstGeom>
          <a:noFill/>
          <a:ln w="38100" cmpd="dbl">
            <a:solidFill>
              <a:srgbClr val="7F7F7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2948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DDDD9DD-81E7-4196-8494-AD7A30A8D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4400" y="676275"/>
            <a:ext cx="6502400" cy="741363"/>
          </a:xfrm>
        </p:spPr>
        <p:txBody>
          <a:bodyPr/>
          <a:lstStyle/>
          <a:p>
            <a:r>
              <a:rPr lang="en-US" altLang="en-US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Regulation Best Interest</a:t>
            </a:r>
            <a:br>
              <a:rPr lang="en-US" altLang="en-US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altLang="en-US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(Reg BI)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56B52440-24D6-4A6E-BE71-2C85D3831D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2058257"/>
            <a:ext cx="8229600" cy="4778375"/>
          </a:xfrm>
        </p:spPr>
        <p:txBody>
          <a:bodyPr/>
          <a:lstStyle/>
          <a:p>
            <a:r>
              <a:rPr lang="en-US" sz="2800" i="1" dirty="0">
                <a:solidFill>
                  <a:srgbClr val="25508F"/>
                </a:solidFill>
                <a:latin typeface="Calibri" panose="020F0502020204030204" pitchFamily="34" charset="0"/>
              </a:rPr>
              <a:t>Care Obligation:</a:t>
            </a:r>
            <a:r>
              <a:rPr lang="en-US" sz="2800" dirty="0">
                <a:solidFill>
                  <a:srgbClr val="25508F"/>
                </a:solidFill>
                <a:latin typeface="Calibri" panose="020F0502020204030204" pitchFamily="34" charset="0"/>
              </a:rPr>
              <a:t> A broker-dealer must exercise reasonable diligence, care and skill when making a recommendation to a retail customer. </a:t>
            </a:r>
          </a:p>
          <a:p>
            <a:pPr lvl="1"/>
            <a:r>
              <a:rPr lang="en-US" sz="2400" dirty="0">
                <a:solidFill>
                  <a:srgbClr val="25508F"/>
                </a:solidFill>
                <a:latin typeface="Calibri" panose="020F0502020204030204" pitchFamily="34" charset="0"/>
              </a:rPr>
              <a:t>Understand potential risks, rewards, and costs associated with the recommendation </a:t>
            </a:r>
          </a:p>
          <a:p>
            <a:pPr lvl="1"/>
            <a:r>
              <a:rPr lang="en-US" sz="2400" dirty="0">
                <a:solidFill>
                  <a:srgbClr val="25508F"/>
                </a:solidFill>
                <a:latin typeface="Calibri" panose="020F0502020204030204" pitchFamily="34" charset="0"/>
              </a:rPr>
              <a:t>Consider these factors in light of the retail customer’s investment profile</a:t>
            </a:r>
          </a:p>
          <a:p>
            <a:pPr lvl="1"/>
            <a:r>
              <a:rPr lang="en-US" sz="2400" dirty="0">
                <a:solidFill>
                  <a:srgbClr val="25508F"/>
                </a:solidFill>
                <a:latin typeface="Calibri" panose="020F0502020204030204" pitchFamily="34" charset="0"/>
              </a:rPr>
              <a:t>Ensure a recommendation is in the retail customer’s best interest</a:t>
            </a:r>
            <a:endParaRPr lang="en-US" altLang="en-US" sz="2400" dirty="0">
              <a:solidFill>
                <a:srgbClr val="25508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B7394F44-5B37-40CE-9F7D-45F5C3681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DDBF45-5AD1-4B37-B39D-10E51858748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4101" name="Text Box 8">
            <a:extLst>
              <a:ext uri="{FF2B5EF4-FFF2-40B4-BE49-F238E27FC236}">
                <a16:creationId xmlns:a16="http://schemas.microsoft.com/office/drawing/2014/main" id="{983719A7-11C4-402B-AA31-5F89A36D522F}"/>
              </a:ext>
            </a:extLst>
          </p:cNvPr>
          <p:cNvSpPr txBox="1">
            <a:spLocks noChangeArrowheads="1"/>
          </p:cNvSpPr>
          <p:nvPr/>
        </p:nvSpPr>
        <p:spPr bwMode="auto">
          <a:xfrm rot="-5636711">
            <a:off x="6988175" y="-730250"/>
            <a:ext cx="45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Text Box 9">
            <a:extLst>
              <a:ext uri="{FF2B5EF4-FFF2-40B4-BE49-F238E27FC236}">
                <a16:creationId xmlns:a16="http://schemas.microsoft.com/office/drawing/2014/main" id="{9EAEB88C-C440-481B-8A7C-60171482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3" name="Text Box 10">
            <a:extLst>
              <a:ext uri="{FF2B5EF4-FFF2-40B4-BE49-F238E27FC236}">
                <a16:creationId xmlns:a16="http://schemas.microsoft.com/office/drawing/2014/main" id="{5E6A5471-9BB8-4608-8C59-3F156BBF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EF523A-AFD3-4688-9CC9-253B07F0D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87" y="152400"/>
            <a:ext cx="1931313" cy="1912483"/>
          </a:xfrm>
          <a:prstGeom prst="rect">
            <a:avLst/>
          </a:prstGeom>
        </p:spPr>
      </p:pic>
      <p:cxnSp>
        <p:nvCxnSpPr>
          <p:cNvPr id="12" name="Line 2">
            <a:extLst>
              <a:ext uri="{FF2B5EF4-FFF2-40B4-BE49-F238E27FC236}">
                <a16:creationId xmlns:a16="http://schemas.microsoft.com/office/drawing/2014/main" id="{8310FA97-2019-445D-ADF8-D81BD80B97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457200"/>
            <a:ext cx="6629400" cy="0"/>
          </a:xfrm>
          <a:prstGeom prst="line">
            <a:avLst/>
          </a:prstGeom>
          <a:noFill/>
          <a:ln w="38100" cmpd="dbl">
            <a:solidFill>
              <a:srgbClr val="7F7F7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55382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DDDD9DD-81E7-4196-8494-AD7A30A8D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4400" y="676275"/>
            <a:ext cx="6502400" cy="741363"/>
          </a:xfrm>
        </p:spPr>
        <p:txBody>
          <a:bodyPr/>
          <a:lstStyle/>
          <a:p>
            <a:r>
              <a:rPr lang="en-US" altLang="en-US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Regulation Best Interest</a:t>
            </a:r>
            <a:br>
              <a:rPr lang="en-US" altLang="en-US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altLang="en-US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(Reg BI)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56B52440-24D6-4A6E-BE71-2C85D3831D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2058257"/>
            <a:ext cx="8229600" cy="4778375"/>
          </a:xfrm>
        </p:spPr>
        <p:txBody>
          <a:bodyPr/>
          <a:lstStyle/>
          <a:p>
            <a:r>
              <a:rPr lang="en-US" sz="2800" i="1" dirty="0">
                <a:solidFill>
                  <a:srgbClr val="25508F"/>
                </a:solidFill>
                <a:latin typeface="Calibri" panose="020F0502020204030204" pitchFamily="34" charset="0"/>
              </a:rPr>
              <a:t>Conflict of Interest Obligation: </a:t>
            </a:r>
            <a:r>
              <a:rPr lang="en-US" sz="2800" dirty="0">
                <a:solidFill>
                  <a:srgbClr val="25508F"/>
                </a:solidFill>
                <a:latin typeface="Calibri" panose="020F0502020204030204" pitchFamily="34" charset="0"/>
              </a:rPr>
              <a:t>The broker-dealer must establish, maintain, and enforce written policies and procedures reasonably designed to identify and, at a minimum, disclose or eliminate conflicts of interest.  </a:t>
            </a:r>
          </a:p>
          <a:p>
            <a:pPr lvl="1"/>
            <a:r>
              <a:rPr lang="en-US" sz="2400" dirty="0">
                <a:solidFill>
                  <a:srgbClr val="25508F"/>
                </a:solidFill>
                <a:latin typeface="Calibri" panose="020F0502020204030204" pitchFamily="34" charset="0"/>
              </a:rPr>
              <a:t>Mitigate conflicts that create an incentive for the firm’s financial professionals to place their interest or the interests of the firm ahead of the retail customer’s interest;</a:t>
            </a:r>
          </a:p>
          <a:p>
            <a:pPr lvl="1"/>
            <a:r>
              <a:rPr lang="en-US" sz="2400" dirty="0">
                <a:solidFill>
                  <a:srgbClr val="25508F"/>
                </a:solidFill>
                <a:latin typeface="Calibri" panose="020F0502020204030204" pitchFamily="34" charset="0"/>
              </a:rPr>
              <a:t>Prevent material limitations on offerings, such as a limited product menu or offering only proprietary products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B7394F44-5B37-40CE-9F7D-45F5C3681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DDBF45-5AD1-4B37-B39D-10E51858748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4101" name="Text Box 8">
            <a:extLst>
              <a:ext uri="{FF2B5EF4-FFF2-40B4-BE49-F238E27FC236}">
                <a16:creationId xmlns:a16="http://schemas.microsoft.com/office/drawing/2014/main" id="{983719A7-11C4-402B-AA31-5F89A36D522F}"/>
              </a:ext>
            </a:extLst>
          </p:cNvPr>
          <p:cNvSpPr txBox="1">
            <a:spLocks noChangeArrowheads="1"/>
          </p:cNvSpPr>
          <p:nvPr/>
        </p:nvSpPr>
        <p:spPr bwMode="auto">
          <a:xfrm rot="-5636711">
            <a:off x="6988175" y="-730250"/>
            <a:ext cx="45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Text Box 9">
            <a:extLst>
              <a:ext uri="{FF2B5EF4-FFF2-40B4-BE49-F238E27FC236}">
                <a16:creationId xmlns:a16="http://schemas.microsoft.com/office/drawing/2014/main" id="{9EAEB88C-C440-481B-8A7C-60171482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3" name="Text Box 10">
            <a:extLst>
              <a:ext uri="{FF2B5EF4-FFF2-40B4-BE49-F238E27FC236}">
                <a16:creationId xmlns:a16="http://schemas.microsoft.com/office/drawing/2014/main" id="{5E6A5471-9BB8-4608-8C59-3F156BBF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EF523A-AFD3-4688-9CC9-253B07F0D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87" y="152400"/>
            <a:ext cx="1931313" cy="1912483"/>
          </a:xfrm>
          <a:prstGeom prst="rect">
            <a:avLst/>
          </a:prstGeom>
        </p:spPr>
      </p:pic>
      <p:cxnSp>
        <p:nvCxnSpPr>
          <p:cNvPr id="12" name="Line 2">
            <a:extLst>
              <a:ext uri="{FF2B5EF4-FFF2-40B4-BE49-F238E27FC236}">
                <a16:creationId xmlns:a16="http://schemas.microsoft.com/office/drawing/2014/main" id="{8310FA97-2019-445D-ADF8-D81BD80B97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457200"/>
            <a:ext cx="6629400" cy="0"/>
          </a:xfrm>
          <a:prstGeom prst="line">
            <a:avLst/>
          </a:prstGeom>
          <a:noFill/>
          <a:ln w="38100" cmpd="dbl">
            <a:solidFill>
              <a:srgbClr val="7F7F7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38926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DDDD9DD-81E7-4196-8494-AD7A30A8D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4400" y="676275"/>
            <a:ext cx="6502400" cy="741363"/>
          </a:xfrm>
        </p:spPr>
        <p:txBody>
          <a:bodyPr/>
          <a:lstStyle/>
          <a:p>
            <a:r>
              <a:rPr lang="en-US" altLang="en-US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Regulation Best Interest</a:t>
            </a:r>
            <a:br>
              <a:rPr lang="en-US" altLang="en-US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altLang="en-US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(Reg BI)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56B52440-24D6-4A6E-BE71-2C85D3831D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2058257"/>
            <a:ext cx="8229600" cy="4778375"/>
          </a:xfrm>
        </p:spPr>
        <p:txBody>
          <a:bodyPr/>
          <a:lstStyle/>
          <a:p>
            <a:pPr lvl="1"/>
            <a:r>
              <a:rPr lang="en-US" sz="2400" dirty="0">
                <a:solidFill>
                  <a:srgbClr val="25508F"/>
                </a:solidFill>
                <a:latin typeface="Calibri" panose="020F0502020204030204" pitchFamily="34" charset="0"/>
              </a:rPr>
              <a:t>Eliminate sales contests, sales quotas, bonuses, and non-cash compensation based on the sale of specific securities or specific types of securities within a limited period of time.</a:t>
            </a:r>
          </a:p>
          <a:p>
            <a:r>
              <a:rPr lang="en-US" sz="2800" i="1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Compliance Obligation:</a:t>
            </a:r>
            <a:r>
              <a:rPr 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Broker-dealers must establish, maintain and enforce policies and procedures reasonably designed to achieve compliance with Regulation Best Interest as a whole.</a:t>
            </a:r>
          </a:p>
          <a:p>
            <a:endParaRPr lang="en-US" sz="2400" dirty="0">
              <a:solidFill>
                <a:srgbClr val="25508F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B7394F44-5B37-40CE-9F7D-45F5C3681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DDBF45-5AD1-4B37-B39D-10E51858748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4101" name="Text Box 8">
            <a:extLst>
              <a:ext uri="{FF2B5EF4-FFF2-40B4-BE49-F238E27FC236}">
                <a16:creationId xmlns:a16="http://schemas.microsoft.com/office/drawing/2014/main" id="{983719A7-11C4-402B-AA31-5F89A36D522F}"/>
              </a:ext>
            </a:extLst>
          </p:cNvPr>
          <p:cNvSpPr txBox="1">
            <a:spLocks noChangeArrowheads="1"/>
          </p:cNvSpPr>
          <p:nvPr/>
        </p:nvSpPr>
        <p:spPr bwMode="auto">
          <a:xfrm rot="-5636711">
            <a:off x="6988175" y="-730250"/>
            <a:ext cx="45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Text Box 9">
            <a:extLst>
              <a:ext uri="{FF2B5EF4-FFF2-40B4-BE49-F238E27FC236}">
                <a16:creationId xmlns:a16="http://schemas.microsoft.com/office/drawing/2014/main" id="{9EAEB88C-C440-481B-8A7C-60171482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3" name="Text Box 10">
            <a:extLst>
              <a:ext uri="{FF2B5EF4-FFF2-40B4-BE49-F238E27FC236}">
                <a16:creationId xmlns:a16="http://schemas.microsoft.com/office/drawing/2014/main" id="{5E6A5471-9BB8-4608-8C59-3F156BBF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EF523A-AFD3-4688-9CC9-253B07F0D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87" y="152400"/>
            <a:ext cx="1931313" cy="1912483"/>
          </a:xfrm>
          <a:prstGeom prst="rect">
            <a:avLst/>
          </a:prstGeom>
        </p:spPr>
      </p:pic>
      <p:cxnSp>
        <p:nvCxnSpPr>
          <p:cNvPr id="12" name="Line 2">
            <a:extLst>
              <a:ext uri="{FF2B5EF4-FFF2-40B4-BE49-F238E27FC236}">
                <a16:creationId xmlns:a16="http://schemas.microsoft.com/office/drawing/2014/main" id="{8310FA97-2019-445D-ADF8-D81BD80B97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457200"/>
            <a:ext cx="6629400" cy="0"/>
          </a:xfrm>
          <a:prstGeom prst="line">
            <a:avLst/>
          </a:prstGeom>
          <a:noFill/>
          <a:ln w="38100" cmpd="dbl">
            <a:solidFill>
              <a:srgbClr val="7F7F7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39099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DDDD9DD-81E7-4196-8494-AD7A30A8D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4400" y="676275"/>
            <a:ext cx="6502400" cy="741363"/>
          </a:xfrm>
        </p:spPr>
        <p:txBody>
          <a:bodyPr/>
          <a:lstStyle/>
          <a:p>
            <a:r>
              <a:rPr lang="en-US" altLang="en-US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Cryptocurrencies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56B52440-24D6-4A6E-BE71-2C85D3831D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1313" y="2133600"/>
            <a:ext cx="8229600" cy="4479925"/>
          </a:xfrm>
        </p:spPr>
        <p:txBody>
          <a:bodyPr/>
          <a:lstStyle/>
          <a:p>
            <a:r>
              <a:rPr 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assets created by companies or individuals that take the form of a virtual coin or token.</a:t>
            </a:r>
          </a:p>
          <a:p>
            <a:pPr lvl="1"/>
            <a:r>
              <a:rPr lang="en-US" sz="24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Intangible and exist only on the internet</a:t>
            </a:r>
          </a:p>
          <a:p>
            <a:pPr lvl="1"/>
            <a:r>
              <a:rPr lang="en-US" sz="24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banks and other governmental authorities do not insure or control cryptocurrencies</a:t>
            </a:r>
          </a:p>
          <a:p>
            <a:pPr lvl="1"/>
            <a:r>
              <a:rPr lang="en-US" sz="24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Trade on unregulated, opaque exchanges</a:t>
            </a:r>
          </a:p>
          <a:p>
            <a:r>
              <a:rPr 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Crypto-investment products</a:t>
            </a:r>
          </a:p>
          <a:p>
            <a:pPr lvl="1"/>
            <a:r>
              <a:rPr lang="en-US" sz="24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 Coin Offerings (ICOs) or Initial Token Offerings (ITOs)</a:t>
            </a:r>
          </a:p>
          <a:p>
            <a:pPr lvl="2"/>
            <a:r>
              <a:rPr lang="en-US" sz="20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Issuers sell coins or tokens to fund a particular project</a:t>
            </a:r>
          </a:p>
          <a:p>
            <a:pPr lvl="2"/>
            <a:r>
              <a:rPr lang="en-US" sz="20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are unregistered and operate outside regulatory requirements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B7394F44-5B37-40CE-9F7D-45F5C3681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DDBF45-5AD1-4B37-B39D-10E51858748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4101" name="Text Box 8">
            <a:extLst>
              <a:ext uri="{FF2B5EF4-FFF2-40B4-BE49-F238E27FC236}">
                <a16:creationId xmlns:a16="http://schemas.microsoft.com/office/drawing/2014/main" id="{983719A7-11C4-402B-AA31-5F89A36D522F}"/>
              </a:ext>
            </a:extLst>
          </p:cNvPr>
          <p:cNvSpPr txBox="1">
            <a:spLocks noChangeArrowheads="1"/>
          </p:cNvSpPr>
          <p:nvPr/>
        </p:nvSpPr>
        <p:spPr bwMode="auto">
          <a:xfrm rot="-5636711">
            <a:off x="6988175" y="-730250"/>
            <a:ext cx="45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Text Box 9">
            <a:extLst>
              <a:ext uri="{FF2B5EF4-FFF2-40B4-BE49-F238E27FC236}">
                <a16:creationId xmlns:a16="http://schemas.microsoft.com/office/drawing/2014/main" id="{9EAEB88C-C440-481B-8A7C-60171482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3" name="Text Box 10">
            <a:extLst>
              <a:ext uri="{FF2B5EF4-FFF2-40B4-BE49-F238E27FC236}">
                <a16:creationId xmlns:a16="http://schemas.microsoft.com/office/drawing/2014/main" id="{5E6A5471-9BB8-4608-8C59-3F156BBF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EF523A-AFD3-4688-9CC9-253B07F0D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87" y="152400"/>
            <a:ext cx="1931313" cy="1912483"/>
          </a:xfrm>
          <a:prstGeom prst="rect">
            <a:avLst/>
          </a:prstGeom>
        </p:spPr>
      </p:pic>
      <p:cxnSp>
        <p:nvCxnSpPr>
          <p:cNvPr id="12" name="Line 2">
            <a:extLst>
              <a:ext uri="{FF2B5EF4-FFF2-40B4-BE49-F238E27FC236}">
                <a16:creationId xmlns:a16="http://schemas.microsoft.com/office/drawing/2014/main" id="{8310FA97-2019-445D-ADF8-D81BD80B97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457200"/>
            <a:ext cx="6629400" cy="0"/>
          </a:xfrm>
          <a:prstGeom prst="line">
            <a:avLst/>
          </a:prstGeom>
          <a:noFill/>
          <a:ln w="38100" cmpd="dbl">
            <a:solidFill>
              <a:srgbClr val="7F7F7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49435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DDDD9DD-81E7-4196-8494-AD7A30A8D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4400" y="676275"/>
            <a:ext cx="6502400" cy="741363"/>
          </a:xfrm>
        </p:spPr>
        <p:txBody>
          <a:bodyPr/>
          <a:lstStyle/>
          <a:p>
            <a:r>
              <a:rPr lang="en-US" altLang="en-US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Cryptocurrencies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56B52440-24D6-4A6E-BE71-2C85D3831D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2003425"/>
            <a:ext cx="8229600" cy="4625975"/>
          </a:xfrm>
        </p:spPr>
        <p:txBody>
          <a:bodyPr/>
          <a:lstStyle/>
          <a:p>
            <a:r>
              <a:rPr 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Schemes</a:t>
            </a:r>
          </a:p>
          <a:p>
            <a:pPr lvl="1"/>
            <a:r>
              <a:rPr lang="en-US" sz="24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Fake Digital Wallets</a:t>
            </a:r>
          </a:p>
          <a:p>
            <a:pPr lvl="2"/>
            <a:r>
              <a:rPr lang="en-US" sz="20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Lure users into providing their key to open wallet</a:t>
            </a:r>
          </a:p>
          <a:p>
            <a:pPr lvl="2"/>
            <a:r>
              <a:rPr lang="en-US" sz="20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Scammer uses key to steal cryptocurrency</a:t>
            </a:r>
          </a:p>
          <a:p>
            <a:pPr lvl="1"/>
            <a:r>
              <a:rPr lang="en-US" sz="24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Pump and Dump</a:t>
            </a:r>
          </a:p>
          <a:p>
            <a:pPr lvl="2"/>
            <a:r>
              <a:rPr lang="en-US" sz="20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Groups buy thinly-traded cryptocurrency, hype it on social media to push up demand and price, then sell in consolidated sale</a:t>
            </a:r>
          </a:p>
          <a:p>
            <a:pPr lvl="2"/>
            <a:r>
              <a:rPr lang="en-US" sz="20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 plummets and unsuspecting owners are left with devalued cryptocurrency</a:t>
            </a:r>
          </a:p>
          <a:p>
            <a:pPr lvl="1"/>
            <a:r>
              <a:rPr lang="en-US" sz="24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Multi-Level Marketing Platforms</a:t>
            </a:r>
          </a:p>
          <a:p>
            <a:pPr lvl="2"/>
            <a:r>
              <a:rPr lang="en-US" sz="20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Investors lured through promises of high interest with low risk</a:t>
            </a:r>
          </a:p>
          <a:p>
            <a:pPr lvl="2"/>
            <a:r>
              <a:rPr lang="en-US" sz="20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Investors are incentivized to recruit more members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B7394F44-5B37-40CE-9F7D-45F5C3681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DDBF45-5AD1-4B37-B39D-10E51858748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4101" name="Text Box 8">
            <a:extLst>
              <a:ext uri="{FF2B5EF4-FFF2-40B4-BE49-F238E27FC236}">
                <a16:creationId xmlns:a16="http://schemas.microsoft.com/office/drawing/2014/main" id="{983719A7-11C4-402B-AA31-5F89A36D522F}"/>
              </a:ext>
            </a:extLst>
          </p:cNvPr>
          <p:cNvSpPr txBox="1">
            <a:spLocks noChangeArrowheads="1"/>
          </p:cNvSpPr>
          <p:nvPr/>
        </p:nvSpPr>
        <p:spPr bwMode="auto">
          <a:xfrm rot="-5636711">
            <a:off x="6988175" y="-730250"/>
            <a:ext cx="45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Text Box 9">
            <a:extLst>
              <a:ext uri="{FF2B5EF4-FFF2-40B4-BE49-F238E27FC236}">
                <a16:creationId xmlns:a16="http://schemas.microsoft.com/office/drawing/2014/main" id="{9EAEB88C-C440-481B-8A7C-60171482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3" name="Text Box 10">
            <a:extLst>
              <a:ext uri="{FF2B5EF4-FFF2-40B4-BE49-F238E27FC236}">
                <a16:creationId xmlns:a16="http://schemas.microsoft.com/office/drawing/2014/main" id="{5E6A5471-9BB8-4608-8C59-3F156BBF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EF523A-AFD3-4688-9CC9-253B07F0D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87" y="152400"/>
            <a:ext cx="1931313" cy="1912483"/>
          </a:xfrm>
          <a:prstGeom prst="rect">
            <a:avLst/>
          </a:prstGeom>
        </p:spPr>
      </p:pic>
      <p:cxnSp>
        <p:nvCxnSpPr>
          <p:cNvPr id="12" name="Line 2">
            <a:extLst>
              <a:ext uri="{FF2B5EF4-FFF2-40B4-BE49-F238E27FC236}">
                <a16:creationId xmlns:a16="http://schemas.microsoft.com/office/drawing/2014/main" id="{8310FA97-2019-445D-ADF8-D81BD80B97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457200"/>
            <a:ext cx="6629400" cy="0"/>
          </a:xfrm>
          <a:prstGeom prst="line">
            <a:avLst/>
          </a:prstGeom>
          <a:noFill/>
          <a:ln w="38100" cmpd="dbl">
            <a:solidFill>
              <a:srgbClr val="7F7F7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1896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DDDD9DD-81E7-4196-8494-AD7A30A8D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4400" y="676275"/>
            <a:ext cx="6502400" cy="741363"/>
          </a:xfrm>
        </p:spPr>
        <p:txBody>
          <a:bodyPr/>
          <a:lstStyle/>
          <a:p>
            <a:r>
              <a:rPr lang="en-US" altLang="en-US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Marijuana-Related Investments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56B52440-24D6-4A6E-BE71-2C85D3831D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2003425"/>
            <a:ext cx="8229600" cy="4625975"/>
          </a:xfrm>
        </p:spPr>
        <p:txBody>
          <a:bodyPr/>
          <a:lstStyle/>
          <a:p>
            <a:r>
              <a:rPr 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you invest in marijuana?</a:t>
            </a:r>
          </a:p>
          <a:p>
            <a:pPr lvl="1"/>
            <a:r>
              <a:rPr lang="en-US" sz="24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Promoters solicit investor funds in exchange for stock in a company, bonds or debentures, promissory notes, or other instruments promising a return on the investment.</a:t>
            </a:r>
          </a:p>
          <a:p>
            <a:pPr lvl="1"/>
            <a:r>
              <a:rPr lang="en-US" sz="24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Scammers often use the latest “hot product” to drive up interest and lure investors into getting in on the ground floor of the next huge investment opportunity.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B7394F44-5B37-40CE-9F7D-45F5C3681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DDBF45-5AD1-4B37-B39D-10E51858748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4101" name="Text Box 8">
            <a:extLst>
              <a:ext uri="{FF2B5EF4-FFF2-40B4-BE49-F238E27FC236}">
                <a16:creationId xmlns:a16="http://schemas.microsoft.com/office/drawing/2014/main" id="{983719A7-11C4-402B-AA31-5F89A36D522F}"/>
              </a:ext>
            </a:extLst>
          </p:cNvPr>
          <p:cNvSpPr txBox="1">
            <a:spLocks noChangeArrowheads="1"/>
          </p:cNvSpPr>
          <p:nvPr/>
        </p:nvSpPr>
        <p:spPr bwMode="auto">
          <a:xfrm rot="-5636711">
            <a:off x="6988175" y="-730250"/>
            <a:ext cx="45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Text Box 9">
            <a:extLst>
              <a:ext uri="{FF2B5EF4-FFF2-40B4-BE49-F238E27FC236}">
                <a16:creationId xmlns:a16="http://schemas.microsoft.com/office/drawing/2014/main" id="{9EAEB88C-C440-481B-8A7C-60171482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3" name="Text Box 10">
            <a:extLst>
              <a:ext uri="{FF2B5EF4-FFF2-40B4-BE49-F238E27FC236}">
                <a16:creationId xmlns:a16="http://schemas.microsoft.com/office/drawing/2014/main" id="{5E6A5471-9BB8-4608-8C59-3F156BBF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EF523A-AFD3-4688-9CC9-253B07F0D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87" y="152400"/>
            <a:ext cx="1931313" cy="1912483"/>
          </a:xfrm>
          <a:prstGeom prst="rect">
            <a:avLst/>
          </a:prstGeom>
        </p:spPr>
      </p:pic>
      <p:cxnSp>
        <p:nvCxnSpPr>
          <p:cNvPr id="12" name="Line 2">
            <a:extLst>
              <a:ext uri="{FF2B5EF4-FFF2-40B4-BE49-F238E27FC236}">
                <a16:creationId xmlns:a16="http://schemas.microsoft.com/office/drawing/2014/main" id="{8310FA97-2019-445D-ADF8-D81BD80B97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457200"/>
            <a:ext cx="6629400" cy="0"/>
          </a:xfrm>
          <a:prstGeom prst="line">
            <a:avLst/>
          </a:prstGeom>
          <a:noFill/>
          <a:ln w="38100" cmpd="dbl">
            <a:solidFill>
              <a:srgbClr val="7F7F7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39094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DDDD9DD-81E7-4196-8494-AD7A30A8D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4400" y="676275"/>
            <a:ext cx="6502400" cy="741363"/>
          </a:xfrm>
        </p:spPr>
        <p:txBody>
          <a:bodyPr/>
          <a:lstStyle/>
          <a:p>
            <a:r>
              <a:rPr lang="en-US" altLang="en-US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Marijuana-Related Investments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56B52440-24D6-4A6E-BE71-2C85D3831D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2003425"/>
            <a:ext cx="8229600" cy="4625975"/>
          </a:xfrm>
        </p:spPr>
        <p:txBody>
          <a:bodyPr/>
          <a:lstStyle/>
          <a:p>
            <a:r>
              <a:rPr 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Schemes</a:t>
            </a:r>
          </a:p>
          <a:p>
            <a:pPr lvl="1"/>
            <a:r>
              <a:rPr lang="en-US" sz="24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Reverse Merger Scam</a:t>
            </a:r>
          </a:p>
          <a:p>
            <a:pPr lvl="2"/>
            <a:r>
              <a:rPr lang="en-US" sz="20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Promoters buy stock of publicly traded company with no assets or operations</a:t>
            </a:r>
          </a:p>
          <a:p>
            <a:pPr lvl="2"/>
            <a:r>
              <a:rPr lang="en-US" sz="20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Promoters create a false sense of security surrounding the marijuana business, unscrupulous brokers collect commissions selling stock to investors</a:t>
            </a:r>
          </a:p>
          <a:p>
            <a:pPr lvl="1"/>
            <a:r>
              <a:rPr lang="en-US" sz="24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Pump and Dump</a:t>
            </a:r>
          </a:p>
          <a:p>
            <a:pPr lvl="2"/>
            <a:r>
              <a:rPr lang="en-US" sz="20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Scammers use misinformation or hype investment to pump up stock’s price, then dump shares when price gets high enough to turn a profit</a:t>
            </a:r>
          </a:p>
          <a:p>
            <a:pPr lvl="2"/>
            <a:r>
              <a:rPr lang="en-US" sz="20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Innocent investors are left with potentially substantial losses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B7394F44-5B37-40CE-9F7D-45F5C3681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DDBF45-5AD1-4B37-B39D-10E51858748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4101" name="Text Box 8">
            <a:extLst>
              <a:ext uri="{FF2B5EF4-FFF2-40B4-BE49-F238E27FC236}">
                <a16:creationId xmlns:a16="http://schemas.microsoft.com/office/drawing/2014/main" id="{983719A7-11C4-402B-AA31-5F89A36D522F}"/>
              </a:ext>
            </a:extLst>
          </p:cNvPr>
          <p:cNvSpPr txBox="1">
            <a:spLocks noChangeArrowheads="1"/>
          </p:cNvSpPr>
          <p:nvPr/>
        </p:nvSpPr>
        <p:spPr bwMode="auto">
          <a:xfrm rot="-5636711">
            <a:off x="6988175" y="-730250"/>
            <a:ext cx="45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Text Box 9">
            <a:extLst>
              <a:ext uri="{FF2B5EF4-FFF2-40B4-BE49-F238E27FC236}">
                <a16:creationId xmlns:a16="http://schemas.microsoft.com/office/drawing/2014/main" id="{9EAEB88C-C440-481B-8A7C-60171482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3" name="Text Box 10">
            <a:extLst>
              <a:ext uri="{FF2B5EF4-FFF2-40B4-BE49-F238E27FC236}">
                <a16:creationId xmlns:a16="http://schemas.microsoft.com/office/drawing/2014/main" id="{5E6A5471-9BB8-4608-8C59-3F156BBF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EF523A-AFD3-4688-9CC9-253B07F0D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87" y="152400"/>
            <a:ext cx="1931313" cy="1912483"/>
          </a:xfrm>
          <a:prstGeom prst="rect">
            <a:avLst/>
          </a:prstGeom>
        </p:spPr>
      </p:pic>
      <p:cxnSp>
        <p:nvCxnSpPr>
          <p:cNvPr id="12" name="Line 2">
            <a:extLst>
              <a:ext uri="{FF2B5EF4-FFF2-40B4-BE49-F238E27FC236}">
                <a16:creationId xmlns:a16="http://schemas.microsoft.com/office/drawing/2014/main" id="{8310FA97-2019-445D-ADF8-D81BD80B97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457200"/>
            <a:ext cx="6629400" cy="0"/>
          </a:xfrm>
          <a:prstGeom prst="line">
            <a:avLst/>
          </a:prstGeom>
          <a:noFill/>
          <a:ln w="38100" cmpd="dbl">
            <a:solidFill>
              <a:srgbClr val="7F7F7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07EF831C-96CF-4213-9CCE-AFE4A4351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828675"/>
            <a:ext cx="6502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25508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42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DDDD9DD-81E7-4196-8494-AD7A30A8D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4400" y="676275"/>
            <a:ext cx="6502400" cy="741363"/>
          </a:xfrm>
        </p:spPr>
        <p:txBody>
          <a:bodyPr/>
          <a:lstStyle/>
          <a:p>
            <a:r>
              <a:rPr lang="en-US" altLang="en-US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Marijuana-Related Investments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56B52440-24D6-4A6E-BE71-2C85D3831D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2003425"/>
            <a:ext cx="8229600" cy="4625975"/>
          </a:xfrm>
        </p:spPr>
        <p:txBody>
          <a:bodyPr/>
          <a:lstStyle/>
          <a:p>
            <a:r>
              <a:rPr 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Schemes</a:t>
            </a:r>
          </a:p>
          <a:p>
            <a:pPr lvl="1"/>
            <a:r>
              <a:rPr lang="en-US" sz="24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Crowdfunding</a:t>
            </a:r>
          </a:p>
          <a:p>
            <a:pPr lvl="2"/>
            <a:r>
              <a:rPr lang="en-US" sz="20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Marijuana-related companies may try to use new crowdfunding rules to raise capital from a broad base of investors using the internet.</a:t>
            </a:r>
          </a:p>
          <a:p>
            <a:pPr lvl="2"/>
            <a:r>
              <a:rPr lang="en-US" sz="20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Investments tend to be in risky, undercapitalized start-ups</a:t>
            </a:r>
          </a:p>
          <a:p>
            <a:pPr lvl="1"/>
            <a:r>
              <a:rPr lang="en-US" sz="24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Jurisdiction-Specific Illegal Marijuana Schemes</a:t>
            </a:r>
          </a:p>
          <a:p>
            <a:pPr lvl="2"/>
            <a:r>
              <a:rPr lang="en-US" sz="20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Scammers make promises about insider information concerning a new law legalizing marijuana in jurisdiction where prohibited.</a:t>
            </a:r>
          </a:p>
          <a:p>
            <a:pPr lvl="2"/>
            <a:r>
              <a:rPr lang="en-US" sz="20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Investors encouraged to “get in now,” buying low and making huge profits.</a:t>
            </a:r>
          </a:p>
          <a:p>
            <a:pPr lvl="2"/>
            <a:r>
              <a:rPr lang="en-US" sz="20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reality, there are no new laws.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B7394F44-5B37-40CE-9F7D-45F5C3681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DDBF45-5AD1-4B37-B39D-10E51858748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4101" name="Text Box 8">
            <a:extLst>
              <a:ext uri="{FF2B5EF4-FFF2-40B4-BE49-F238E27FC236}">
                <a16:creationId xmlns:a16="http://schemas.microsoft.com/office/drawing/2014/main" id="{983719A7-11C4-402B-AA31-5F89A36D522F}"/>
              </a:ext>
            </a:extLst>
          </p:cNvPr>
          <p:cNvSpPr txBox="1">
            <a:spLocks noChangeArrowheads="1"/>
          </p:cNvSpPr>
          <p:nvPr/>
        </p:nvSpPr>
        <p:spPr bwMode="auto">
          <a:xfrm rot="-5636711">
            <a:off x="6988175" y="-730250"/>
            <a:ext cx="45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Text Box 9">
            <a:extLst>
              <a:ext uri="{FF2B5EF4-FFF2-40B4-BE49-F238E27FC236}">
                <a16:creationId xmlns:a16="http://schemas.microsoft.com/office/drawing/2014/main" id="{9EAEB88C-C440-481B-8A7C-60171482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3" name="Text Box 10">
            <a:extLst>
              <a:ext uri="{FF2B5EF4-FFF2-40B4-BE49-F238E27FC236}">
                <a16:creationId xmlns:a16="http://schemas.microsoft.com/office/drawing/2014/main" id="{5E6A5471-9BB8-4608-8C59-3F156BBF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EF523A-AFD3-4688-9CC9-253B07F0D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87" y="152400"/>
            <a:ext cx="1931313" cy="1912483"/>
          </a:xfrm>
          <a:prstGeom prst="rect">
            <a:avLst/>
          </a:prstGeom>
        </p:spPr>
      </p:pic>
      <p:cxnSp>
        <p:nvCxnSpPr>
          <p:cNvPr id="12" name="Line 2">
            <a:extLst>
              <a:ext uri="{FF2B5EF4-FFF2-40B4-BE49-F238E27FC236}">
                <a16:creationId xmlns:a16="http://schemas.microsoft.com/office/drawing/2014/main" id="{8310FA97-2019-445D-ADF8-D81BD80B97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457200"/>
            <a:ext cx="6629400" cy="0"/>
          </a:xfrm>
          <a:prstGeom prst="line">
            <a:avLst/>
          </a:prstGeom>
          <a:noFill/>
          <a:ln w="38100" cmpd="dbl">
            <a:solidFill>
              <a:srgbClr val="7F7F7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07EF831C-96CF-4213-9CCE-AFE4A4351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828675"/>
            <a:ext cx="6502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25508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71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56B52440-24D6-4A6E-BE71-2C85D3831D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1313" y="2133600"/>
            <a:ext cx="8229600" cy="4479925"/>
          </a:xfrm>
        </p:spPr>
        <p:txBody>
          <a:bodyPr/>
          <a:lstStyle/>
          <a:p>
            <a:r>
              <a:rPr lang="en-US" altLang="en-US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Florida Office of Financial Regulation (OFR)</a:t>
            </a:r>
          </a:p>
          <a:p>
            <a:pPr lvl="1"/>
            <a:r>
              <a:rPr lang="en-US" altLang="en-US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Oversees Florida’s financial services industry</a:t>
            </a:r>
          </a:p>
          <a:p>
            <a:pPr lvl="1"/>
            <a:r>
              <a:rPr lang="en-US" altLang="en-US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Created in 2003</a:t>
            </a:r>
          </a:p>
          <a:p>
            <a:pPr lvl="1"/>
            <a:r>
              <a:rPr lang="en-US" altLang="en-US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Previously, Department of Banking and Finance</a:t>
            </a:r>
          </a:p>
          <a:p>
            <a:r>
              <a:rPr lang="en-US" altLang="en-US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Services Commission</a:t>
            </a:r>
          </a:p>
          <a:p>
            <a:pPr lvl="1"/>
            <a:r>
              <a:rPr lang="en-US" altLang="en-US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Members: Governor, Attorney General, Chief Financial Officer, Commissioner of Agriculture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B7394F44-5B37-40CE-9F7D-45F5C3681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DDBF45-5AD1-4B37-B39D-10E51858748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4101" name="Text Box 8">
            <a:extLst>
              <a:ext uri="{FF2B5EF4-FFF2-40B4-BE49-F238E27FC236}">
                <a16:creationId xmlns:a16="http://schemas.microsoft.com/office/drawing/2014/main" id="{983719A7-11C4-402B-AA31-5F89A36D522F}"/>
              </a:ext>
            </a:extLst>
          </p:cNvPr>
          <p:cNvSpPr txBox="1">
            <a:spLocks noChangeArrowheads="1"/>
          </p:cNvSpPr>
          <p:nvPr/>
        </p:nvSpPr>
        <p:spPr bwMode="auto">
          <a:xfrm rot="-5636711">
            <a:off x="6988175" y="-730250"/>
            <a:ext cx="45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Text Box 9">
            <a:extLst>
              <a:ext uri="{FF2B5EF4-FFF2-40B4-BE49-F238E27FC236}">
                <a16:creationId xmlns:a16="http://schemas.microsoft.com/office/drawing/2014/main" id="{9EAEB88C-C440-481B-8A7C-60171482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3" name="Text Box 10">
            <a:extLst>
              <a:ext uri="{FF2B5EF4-FFF2-40B4-BE49-F238E27FC236}">
                <a16:creationId xmlns:a16="http://schemas.microsoft.com/office/drawing/2014/main" id="{5E6A5471-9BB8-4608-8C59-3F156BBF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EF523A-AFD3-4688-9CC9-253B07F0D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87" y="152400"/>
            <a:ext cx="1931313" cy="1912483"/>
          </a:xfrm>
          <a:prstGeom prst="rect">
            <a:avLst/>
          </a:prstGeom>
        </p:spPr>
      </p:pic>
      <p:cxnSp>
        <p:nvCxnSpPr>
          <p:cNvPr id="12" name="Line 2">
            <a:extLst>
              <a:ext uri="{FF2B5EF4-FFF2-40B4-BE49-F238E27FC236}">
                <a16:creationId xmlns:a16="http://schemas.microsoft.com/office/drawing/2014/main" id="{8310FA97-2019-445D-ADF8-D81BD80B97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457200"/>
            <a:ext cx="6629400" cy="0"/>
          </a:xfrm>
          <a:prstGeom prst="line">
            <a:avLst/>
          </a:prstGeom>
          <a:noFill/>
          <a:ln w="38100" cmpd="dbl">
            <a:solidFill>
              <a:srgbClr val="7F7F7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D78190C-5A2C-4F9C-85C6-CD14FAC5C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650874"/>
            <a:ext cx="6477000" cy="808038"/>
          </a:xfrm>
        </p:spPr>
        <p:txBody>
          <a:bodyPr/>
          <a:lstStyle/>
          <a:p>
            <a:r>
              <a:rPr lang="en-US" altLang="en-US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OFR - Who Are We?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DDDD9DD-81E7-4196-8494-AD7A30A8D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4400" y="676275"/>
            <a:ext cx="6502400" cy="741363"/>
          </a:xfrm>
        </p:spPr>
        <p:txBody>
          <a:bodyPr/>
          <a:lstStyle/>
          <a:p>
            <a:r>
              <a:rPr lang="en-US" altLang="en-US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Marijuana-Related Investments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56B52440-24D6-4A6E-BE71-2C85D3831D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2003425"/>
            <a:ext cx="8229600" cy="4625975"/>
          </a:xfrm>
        </p:spPr>
        <p:txBody>
          <a:bodyPr/>
          <a:lstStyle/>
          <a:p>
            <a:r>
              <a:rPr 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 Risks of Investing in Marijuana Businesses</a:t>
            </a:r>
          </a:p>
          <a:p>
            <a:pPr lvl="1"/>
            <a:r>
              <a:rPr lang="en-US" sz="24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Legality</a:t>
            </a:r>
          </a:p>
          <a:p>
            <a:pPr lvl="2"/>
            <a:r>
              <a:rPr lang="en-US" sz="20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opportunity may be operating illegally in a jurisdiction that doesn’t allow marijuana use.</a:t>
            </a:r>
          </a:p>
          <a:p>
            <a:pPr lvl="2"/>
            <a:r>
              <a:rPr lang="en-US" sz="20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some jurisdictions allow medicinal or recreational use, the U.S. government prohibits its use.</a:t>
            </a:r>
          </a:p>
          <a:p>
            <a:pPr lvl="2"/>
            <a:r>
              <a:rPr lang="en-US" sz="20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operating across jurisdictions may be legal in one jurisdiction and illegal in another.</a:t>
            </a:r>
          </a:p>
          <a:p>
            <a:pPr lvl="1"/>
            <a:r>
              <a:rPr lang="en-US" sz="24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Speculative</a:t>
            </a:r>
          </a:p>
          <a:p>
            <a:pPr lvl="2"/>
            <a:r>
              <a:rPr lang="en-US" sz="20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marijuana-related investment opportunities are in high-risk start-up ventures with a significant chance of failure.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B7394F44-5B37-40CE-9F7D-45F5C3681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DDBF45-5AD1-4B37-B39D-10E51858748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4101" name="Text Box 8">
            <a:extLst>
              <a:ext uri="{FF2B5EF4-FFF2-40B4-BE49-F238E27FC236}">
                <a16:creationId xmlns:a16="http://schemas.microsoft.com/office/drawing/2014/main" id="{983719A7-11C4-402B-AA31-5F89A36D522F}"/>
              </a:ext>
            </a:extLst>
          </p:cNvPr>
          <p:cNvSpPr txBox="1">
            <a:spLocks noChangeArrowheads="1"/>
          </p:cNvSpPr>
          <p:nvPr/>
        </p:nvSpPr>
        <p:spPr bwMode="auto">
          <a:xfrm rot="-5636711">
            <a:off x="6988175" y="-730250"/>
            <a:ext cx="45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Text Box 9">
            <a:extLst>
              <a:ext uri="{FF2B5EF4-FFF2-40B4-BE49-F238E27FC236}">
                <a16:creationId xmlns:a16="http://schemas.microsoft.com/office/drawing/2014/main" id="{9EAEB88C-C440-481B-8A7C-60171482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3" name="Text Box 10">
            <a:extLst>
              <a:ext uri="{FF2B5EF4-FFF2-40B4-BE49-F238E27FC236}">
                <a16:creationId xmlns:a16="http://schemas.microsoft.com/office/drawing/2014/main" id="{5E6A5471-9BB8-4608-8C59-3F156BBF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EF523A-AFD3-4688-9CC9-253B07F0D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87" y="152400"/>
            <a:ext cx="1931313" cy="1912483"/>
          </a:xfrm>
          <a:prstGeom prst="rect">
            <a:avLst/>
          </a:prstGeom>
        </p:spPr>
      </p:pic>
      <p:cxnSp>
        <p:nvCxnSpPr>
          <p:cNvPr id="12" name="Line 2">
            <a:extLst>
              <a:ext uri="{FF2B5EF4-FFF2-40B4-BE49-F238E27FC236}">
                <a16:creationId xmlns:a16="http://schemas.microsoft.com/office/drawing/2014/main" id="{8310FA97-2019-445D-ADF8-D81BD80B97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457200"/>
            <a:ext cx="6629400" cy="0"/>
          </a:xfrm>
          <a:prstGeom prst="line">
            <a:avLst/>
          </a:prstGeom>
          <a:noFill/>
          <a:ln w="38100" cmpd="dbl">
            <a:solidFill>
              <a:srgbClr val="7F7F7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07EF831C-96CF-4213-9CCE-AFE4A4351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828675"/>
            <a:ext cx="6502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25508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11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DDDD9DD-81E7-4196-8494-AD7A30A8D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4400" y="676275"/>
            <a:ext cx="6502400" cy="741363"/>
          </a:xfrm>
        </p:spPr>
        <p:txBody>
          <a:bodyPr/>
          <a:lstStyle/>
          <a:p>
            <a:r>
              <a:rPr lang="en-US" altLang="en-US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to Protect Yourself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56B52440-24D6-4A6E-BE71-2C85D3831D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1313" y="2133600"/>
            <a:ext cx="8229600" cy="4479925"/>
          </a:xfrm>
        </p:spPr>
        <p:txBody>
          <a:bodyPr/>
          <a:lstStyle/>
          <a:p>
            <a:r>
              <a:rPr lang="en-US" alt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Questions</a:t>
            </a:r>
          </a:p>
          <a:p>
            <a:pPr lvl="1"/>
            <a:r>
              <a:rPr lang="en-US" altLang="en-US" sz="24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investment registered or exempt from registration?</a:t>
            </a:r>
          </a:p>
          <a:p>
            <a:pPr lvl="2"/>
            <a:r>
              <a:rPr lang="en-US" altLang="en-US" sz="20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SEC’s EDGAR database or Florida Division of Securities</a:t>
            </a:r>
          </a:p>
          <a:p>
            <a:r>
              <a:rPr lang="en-US" alt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</a:p>
          <a:p>
            <a:pPr lvl="1"/>
            <a:r>
              <a:rPr lang="en-US" altLang="en-US" sz="24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company’s business history</a:t>
            </a:r>
          </a:p>
          <a:p>
            <a:r>
              <a:rPr lang="en-US" alt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 Pressure</a:t>
            </a:r>
          </a:p>
          <a:p>
            <a:pPr lvl="1"/>
            <a:r>
              <a:rPr lang="en-US" altLang="en-US" sz="24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Carefully evaluate merits of investment to ensure it matches your investment objectives and risk tolerance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B7394F44-5B37-40CE-9F7D-45F5C3681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DDBF45-5AD1-4B37-B39D-10E51858748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101" name="Text Box 8">
            <a:extLst>
              <a:ext uri="{FF2B5EF4-FFF2-40B4-BE49-F238E27FC236}">
                <a16:creationId xmlns:a16="http://schemas.microsoft.com/office/drawing/2014/main" id="{983719A7-11C4-402B-AA31-5F89A36D522F}"/>
              </a:ext>
            </a:extLst>
          </p:cNvPr>
          <p:cNvSpPr txBox="1">
            <a:spLocks noChangeArrowheads="1"/>
          </p:cNvSpPr>
          <p:nvPr/>
        </p:nvSpPr>
        <p:spPr bwMode="auto">
          <a:xfrm rot="-5636711">
            <a:off x="6988175" y="-730250"/>
            <a:ext cx="45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Text Box 9">
            <a:extLst>
              <a:ext uri="{FF2B5EF4-FFF2-40B4-BE49-F238E27FC236}">
                <a16:creationId xmlns:a16="http://schemas.microsoft.com/office/drawing/2014/main" id="{9EAEB88C-C440-481B-8A7C-60171482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3" name="Text Box 10">
            <a:extLst>
              <a:ext uri="{FF2B5EF4-FFF2-40B4-BE49-F238E27FC236}">
                <a16:creationId xmlns:a16="http://schemas.microsoft.com/office/drawing/2014/main" id="{5E6A5471-9BB8-4608-8C59-3F156BBF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EF523A-AFD3-4688-9CC9-253B07F0D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87" y="152400"/>
            <a:ext cx="1931313" cy="1912483"/>
          </a:xfrm>
          <a:prstGeom prst="rect">
            <a:avLst/>
          </a:prstGeom>
        </p:spPr>
      </p:pic>
      <p:cxnSp>
        <p:nvCxnSpPr>
          <p:cNvPr id="12" name="Line 2">
            <a:extLst>
              <a:ext uri="{FF2B5EF4-FFF2-40B4-BE49-F238E27FC236}">
                <a16:creationId xmlns:a16="http://schemas.microsoft.com/office/drawing/2014/main" id="{8310FA97-2019-445D-ADF8-D81BD80B97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457200"/>
            <a:ext cx="6629400" cy="0"/>
          </a:xfrm>
          <a:prstGeom prst="line">
            <a:avLst/>
          </a:prstGeom>
          <a:noFill/>
          <a:ln w="38100" cmpd="dbl">
            <a:solidFill>
              <a:srgbClr val="7F7F7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62755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DDDD9DD-81E7-4196-8494-AD7A30A8D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4400" y="676275"/>
            <a:ext cx="6502400" cy="741363"/>
          </a:xfrm>
        </p:spPr>
        <p:txBody>
          <a:bodyPr/>
          <a:lstStyle/>
          <a:p>
            <a:r>
              <a:rPr lang="en-US" altLang="en-US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to Protect Yourself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56B52440-24D6-4A6E-BE71-2C85D3831D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1313" y="2133600"/>
            <a:ext cx="8229600" cy="4479925"/>
          </a:xfrm>
        </p:spPr>
        <p:txBody>
          <a:bodyPr/>
          <a:lstStyle/>
          <a:p>
            <a:r>
              <a:rPr lang="en-US" alt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Wary</a:t>
            </a:r>
          </a:p>
          <a:p>
            <a:pPr lvl="1"/>
            <a:r>
              <a:rPr lang="en-US" altLang="en-US" sz="24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rely solely on press releases, emails, internet chatter, or cold calls promoting a company you’ve never heard of.</a:t>
            </a:r>
          </a:p>
          <a:p>
            <a:r>
              <a:rPr lang="en-US" alt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Verify</a:t>
            </a:r>
          </a:p>
          <a:p>
            <a:pPr lvl="1"/>
            <a:r>
              <a:rPr lang="en-US" altLang="en-US" sz="24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for required licenses and registrations</a:t>
            </a:r>
          </a:p>
          <a:p>
            <a:pPr lvl="1"/>
            <a:r>
              <a:rPr lang="en-US" altLang="en-US" sz="24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a trusted, registered investment professional for help before you turn over your hard-earned savings</a:t>
            </a:r>
          </a:p>
          <a:p>
            <a:pPr lvl="2"/>
            <a:r>
              <a:rPr lang="en-US" altLang="en-US" sz="20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Agents who raise money from investors need to be registered or be exempt from registration with the Division of Securities.</a:t>
            </a:r>
            <a:endParaRPr lang="en-US" altLang="en-US" dirty="0">
              <a:solidFill>
                <a:srgbClr val="25508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B7394F44-5B37-40CE-9F7D-45F5C3681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DDBF45-5AD1-4B37-B39D-10E51858748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101" name="Text Box 8">
            <a:extLst>
              <a:ext uri="{FF2B5EF4-FFF2-40B4-BE49-F238E27FC236}">
                <a16:creationId xmlns:a16="http://schemas.microsoft.com/office/drawing/2014/main" id="{983719A7-11C4-402B-AA31-5F89A36D522F}"/>
              </a:ext>
            </a:extLst>
          </p:cNvPr>
          <p:cNvSpPr txBox="1">
            <a:spLocks noChangeArrowheads="1"/>
          </p:cNvSpPr>
          <p:nvPr/>
        </p:nvSpPr>
        <p:spPr bwMode="auto">
          <a:xfrm rot="-5636711">
            <a:off x="6988175" y="-730250"/>
            <a:ext cx="45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Text Box 9">
            <a:extLst>
              <a:ext uri="{FF2B5EF4-FFF2-40B4-BE49-F238E27FC236}">
                <a16:creationId xmlns:a16="http://schemas.microsoft.com/office/drawing/2014/main" id="{9EAEB88C-C440-481B-8A7C-60171482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3" name="Text Box 10">
            <a:extLst>
              <a:ext uri="{FF2B5EF4-FFF2-40B4-BE49-F238E27FC236}">
                <a16:creationId xmlns:a16="http://schemas.microsoft.com/office/drawing/2014/main" id="{5E6A5471-9BB8-4608-8C59-3F156BBF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EF523A-AFD3-4688-9CC9-253B07F0D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87" y="152400"/>
            <a:ext cx="1931313" cy="1912483"/>
          </a:xfrm>
          <a:prstGeom prst="rect">
            <a:avLst/>
          </a:prstGeom>
        </p:spPr>
      </p:pic>
      <p:cxnSp>
        <p:nvCxnSpPr>
          <p:cNvPr id="12" name="Line 2">
            <a:extLst>
              <a:ext uri="{FF2B5EF4-FFF2-40B4-BE49-F238E27FC236}">
                <a16:creationId xmlns:a16="http://schemas.microsoft.com/office/drawing/2014/main" id="{8310FA97-2019-445D-ADF8-D81BD80B97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457200"/>
            <a:ext cx="6629400" cy="0"/>
          </a:xfrm>
          <a:prstGeom prst="line">
            <a:avLst/>
          </a:prstGeom>
          <a:noFill/>
          <a:ln w="38100" cmpd="dbl">
            <a:solidFill>
              <a:srgbClr val="7F7F7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5526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DDDD9DD-81E7-4196-8494-AD7A30A8D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4400" y="676275"/>
            <a:ext cx="6502400" cy="741363"/>
          </a:xfrm>
        </p:spPr>
        <p:txBody>
          <a:bodyPr/>
          <a:lstStyle/>
          <a:p>
            <a:r>
              <a:rPr lang="en-US" altLang="en-US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Mission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B7394F44-5B37-40CE-9F7D-45F5C3681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DDBF45-5AD1-4B37-B39D-10E51858748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4101" name="Text Box 8">
            <a:extLst>
              <a:ext uri="{FF2B5EF4-FFF2-40B4-BE49-F238E27FC236}">
                <a16:creationId xmlns:a16="http://schemas.microsoft.com/office/drawing/2014/main" id="{983719A7-11C4-402B-AA31-5F89A36D522F}"/>
              </a:ext>
            </a:extLst>
          </p:cNvPr>
          <p:cNvSpPr txBox="1">
            <a:spLocks noChangeArrowheads="1"/>
          </p:cNvSpPr>
          <p:nvPr/>
        </p:nvSpPr>
        <p:spPr bwMode="auto">
          <a:xfrm rot="-5636711">
            <a:off x="6988175" y="-730250"/>
            <a:ext cx="45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Text Box 9">
            <a:extLst>
              <a:ext uri="{FF2B5EF4-FFF2-40B4-BE49-F238E27FC236}">
                <a16:creationId xmlns:a16="http://schemas.microsoft.com/office/drawing/2014/main" id="{9EAEB88C-C440-481B-8A7C-60171482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3" name="Text Box 10">
            <a:extLst>
              <a:ext uri="{FF2B5EF4-FFF2-40B4-BE49-F238E27FC236}">
                <a16:creationId xmlns:a16="http://schemas.microsoft.com/office/drawing/2014/main" id="{5E6A5471-9BB8-4608-8C59-3F156BBF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EF523A-AFD3-4688-9CC9-253B07F0D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87" y="152400"/>
            <a:ext cx="1931313" cy="1912483"/>
          </a:xfrm>
          <a:prstGeom prst="rect">
            <a:avLst/>
          </a:prstGeom>
        </p:spPr>
      </p:pic>
      <p:cxnSp>
        <p:nvCxnSpPr>
          <p:cNvPr id="12" name="Line 2">
            <a:extLst>
              <a:ext uri="{FF2B5EF4-FFF2-40B4-BE49-F238E27FC236}">
                <a16:creationId xmlns:a16="http://schemas.microsoft.com/office/drawing/2014/main" id="{8310FA97-2019-445D-ADF8-D81BD80B97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457200"/>
            <a:ext cx="6629400" cy="0"/>
          </a:xfrm>
          <a:prstGeom prst="line">
            <a:avLst/>
          </a:prstGeom>
          <a:noFill/>
          <a:ln w="38100" cmpd="dbl">
            <a:solidFill>
              <a:srgbClr val="7F7F7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8E75E25-3E66-42B3-A266-1AEFEDBCA464}"/>
              </a:ext>
            </a:extLst>
          </p:cNvPr>
          <p:cNvSpPr txBox="1"/>
          <p:nvPr/>
        </p:nvSpPr>
        <p:spPr>
          <a:xfrm>
            <a:off x="304800" y="2209800"/>
            <a:ext cx="4038600" cy="369332"/>
          </a:xfrm>
          <a:prstGeom prst="rect">
            <a:avLst/>
          </a:prstGeom>
          <a:noFill/>
          <a:ln w="9525"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C631E6-0D4A-4A8E-A858-EB475E270D8D}"/>
              </a:ext>
            </a:extLst>
          </p:cNvPr>
          <p:cNvSpPr txBox="1"/>
          <p:nvPr/>
        </p:nvSpPr>
        <p:spPr>
          <a:xfrm>
            <a:off x="685800" y="25146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protect the citizens of Florida, promote a safe and sound financial marketplace, and contribute to the growth of Florida’s economy with smart, efficient and effective regulation of the financial services industry.</a:t>
            </a:r>
          </a:p>
        </p:txBody>
      </p:sp>
    </p:spTree>
    <p:extLst>
      <p:ext uri="{BB962C8B-B14F-4D97-AF65-F5344CB8AC3E}">
        <p14:creationId xmlns:p14="http://schemas.microsoft.com/office/powerpoint/2010/main" val="86764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DDDD9DD-81E7-4196-8494-AD7A30A8D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4400" y="676275"/>
            <a:ext cx="6502400" cy="741363"/>
          </a:xfrm>
        </p:spPr>
        <p:txBody>
          <a:bodyPr/>
          <a:lstStyle/>
          <a:p>
            <a:r>
              <a:rPr lang="en-US" altLang="en-US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Division of Consumer Finance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B7394F44-5B37-40CE-9F7D-45F5C3681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DDBF45-5AD1-4B37-B39D-10E51858748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dirty="0"/>
          </a:p>
        </p:txBody>
      </p:sp>
      <p:sp>
        <p:nvSpPr>
          <p:cNvPr id="4101" name="Text Box 8">
            <a:extLst>
              <a:ext uri="{FF2B5EF4-FFF2-40B4-BE49-F238E27FC236}">
                <a16:creationId xmlns:a16="http://schemas.microsoft.com/office/drawing/2014/main" id="{983719A7-11C4-402B-AA31-5F89A36D522F}"/>
              </a:ext>
            </a:extLst>
          </p:cNvPr>
          <p:cNvSpPr txBox="1">
            <a:spLocks noChangeArrowheads="1"/>
          </p:cNvSpPr>
          <p:nvPr/>
        </p:nvSpPr>
        <p:spPr bwMode="auto">
          <a:xfrm rot="-5636711">
            <a:off x="6988175" y="-730250"/>
            <a:ext cx="45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Text Box 9">
            <a:extLst>
              <a:ext uri="{FF2B5EF4-FFF2-40B4-BE49-F238E27FC236}">
                <a16:creationId xmlns:a16="http://schemas.microsoft.com/office/drawing/2014/main" id="{9EAEB88C-C440-481B-8A7C-60171482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3" name="Text Box 10">
            <a:extLst>
              <a:ext uri="{FF2B5EF4-FFF2-40B4-BE49-F238E27FC236}">
                <a16:creationId xmlns:a16="http://schemas.microsoft.com/office/drawing/2014/main" id="{5E6A5471-9BB8-4608-8C59-3F156BBF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EF523A-AFD3-4688-9CC9-253B07F0D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87" y="152400"/>
            <a:ext cx="1931313" cy="1912483"/>
          </a:xfrm>
          <a:prstGeom prst="rect">
            <a:avLst/>
          </a:prstGeom>
        </p:spPr>
      </p:pic>
      <p:cxnSp>
        <p:nvCxnSpPr>
          <p:cNvPr id="12" name="Line 2">
            <a:extLst>
              <a:ext uri="{FF2B5EF4-FFF2-40B4-BE49-F238E27FC236}">
                <a16:creationId xmlns:a16="http://schemas.microsoft.com/office/drawing/2014/main" id="{8310FA97-2019-445D-ADF8-D81BD80B97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457200"/>
            <a:ext cx="6629400" cy="0"/>
          </a:xfrm>
          <a:prstGeom prst="line">
            <a:avLst/>
          </a:prstGeom>
          <a:noFill/>
          <a:ln w="38100" cmpd="dbl">
            <a:solidFill>
              <a:srgbClr val="7F7F7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A6E9F62-98B9-4571-A5F2-195F095BA151}"/>
              </a:ext>
            </a:extLst>
          </p:cNvPr>
          <p:cNvSpPr txBox="1"/>
          <p:nvPr/>
        </p:nvSpPr>
        <p:spPr>
          <a:xfrm>
            <a:off x="457200" y="2362200"/>
            <a:ext cx="8153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Licenses and regulates non-depository financial services industries and individuals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Mortgage Loan Brokers, Originators and Services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Retail Installment Sellers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Collection Agencies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Money Services Businesses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Consumer Finance Companies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Loan Companies</a:t>
            </a:r>
          </a:p>
          <a:p>
            <a:pPr lvl="1" algn="ctr"/>
            <a:r>
              <a:rPr 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Licensees: 110,244</a:t>
            </a:r>
          </a:p>
        </p:txBody>
      </p:sp>
    </p:spTree>
    <p:extLst>
      <p:ext uri="{BB962C8B-B14F-4D97-AF65-F5344CB8AC3E}">
        <p14:creationId xmlns:p14="http://schemas.microsoft.com/office/powerpoint/2010/main" val="156034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DDDD9DD-81E7-4196-8494-AD7A30A8D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4400" y="676275"/>
            <a:ext cx="6502400" cy="741363"/>
          </a:xfrm>
        </p:spPr>
        <p:txBody>
          <a:bodyPr/>
          <a:lstStyle/>
          <a:p>
            <a:r>
              <a:rPr lang="en-US" altLang="en-US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Division of Financial Institutions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B7394F44-5B37-40CE-9F7D-45F5C3681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DDBF45-5AD1-4B37-B39D-10E51858748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dirty="0"/>
          </a:p>
        </p:txBody>
      </p:sp>
      <p:sp>
        <p:nvSpPr>
          <p:cNvPr id="4101" name="Text Box 8">
            <a:extLst>
              <a:ext uri="{FF2B5EF4-FFF2-40B4-BE49-F238E27FC236}">
                <a16:creationId xmlns:a16="http://schemas.microsoft.com/office/drawing/2014/main" id="{983719A7-11C4-402B-AA31-5F89A36D522F}"/>
              </a:ext>
            </a:extLst>
          </p:cNvPr>
          <p:cNvSpPr txBox="1">
            <a:spLocks noChangeArrowheads="1"/>
          </p:cNvSpPr>
          <p:nvPr/>
        </p:nvSpPr>
        <p:spPr bwMode="auto">
          <a:xfrm rot="-5636711">
            <a:off x="6988175" y="-730250"/>
            <a:ext cx="45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Text Box 9">
            <a:extLst>
              <a:ext uri="{FF2B5EF4-FFF2-40B4-BE49-F238E27FC236}">
                <a16:creationId xmlns:a16="http://schemas.microsoft.com/office/drawing/2014/main" id="{9EAEB88C-C440-481B-8A7C-60171482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3" name="Text Box 10">
            <a:extLst>
              <a:ext uri="{FF2B5EF4-FFF2-40B4-BE49-F238E27FC236}">
                <a16:creationId xmlns:a16="http://schemas.microsoft.com/office/drawing/2014/main" id="{5E6A5471-9BB8-4608-8C59-3F156BBF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EF523A-AFD3-4688-9CC9-253B07F0D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87" y="152400"/>
            <a:ext cx="1931313" cy="1912483"/>
          </a:xfrm>
          <a:prstGeom prst="rect">
            <a:avLst/>
          </a:prstGeom>
        </p:spPr>
      </p:pic>
      <p:cxnSp>
        <p:nvCxnSpPr>
          <p:cNvPr id="12" name="Line 2">
            <a:extLst>
              <a:ext uri="{FF2B5EF4-FFF2-40B4-BE49-F238E27FC236}">
                <a16:creationId xmlns:a16="http://schemas.microsoft.com/office/drawing/2014/main" id="{8310FA97-2019-445D-ADF8-D81BD80B97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457200"/>
            <a:ext cx="6629400" cy="0"/>
          </a:xfrm>
          <a:prstGeom prst="line">
            <a:avLst/>
          </a:prstGeom>
          <a:noFill/>
          <a:ln w="38100" cmpd="dbl">
            <a:solidFill>
              <a:srgbClr val="7F7F7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A6E9F62-98B9-4571-A5F2-195F095BA151}"/>
              </a:ext>
            </a:extLst>
          </p:cNvPr>
          <p:cNvSpPr txBox="1"/>
          <p:nvPr/>
        </p:nvSpPr>
        <p:spPr>
          <a:xfrm>
            <a:off x="457200" y="2064883"/>
            <a:ext cx="8153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Licenses and conducts periodic risk-based examinations and ensures state-chartered financial institutions meet state and federal requirements for safety and soundness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Banks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 Unions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Bank Offices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Trust Offices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Registered Family Trusts</a:t>
            </a:r>
          </a:p>
          <a:p>
            <a:pPr lvl="1" algn="ctr"/>
            <a:r>
              <a:rPr 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State Chartered Institutions: 194</a:t>
            </a:r>
          </a:p>
        </p:txBody>
      </p:sp>
    </p:spTree>
    <p:extLst>
      <p:ext uri="{BB962C8B-B14F-4D97-AF65-F5344CB8AC3E}">
        <p14:creationId xmlns:p14="http://schemas.microsoft.com/office/powerpoint/2010/main" val="2396270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DDDD9DD-81E7-4196-8494-AD7A30A8D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4400" y="676275"/>
            <a:ext cx="6502400" cy="741363"/>
          </a:xfrm>
        </p:spPr>
        <p:txBody>
          <a:bodyPr/>
          <a:lstStyle/>
          <a:p>
            <a:r>
              <a:rPr lang="en-US" altLang="en-US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Division of Securities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B7394F44-5B37-40CE-9F7D-45F5C3681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DDBF45-5AD1-4B37-B39D-10E51858748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dirty="0"/>
          </a:p>
        </p:txBody>
      </p:sp>
      <p:sp>
        <p:nvSpPr>
          <p:cNvPr id="4101" name="Text Box 8">
            <a:extLst>
              <a:ext uri="{FF2B5EF4-FFF2-40B4-BE49-F238E27FC236}">
                <a16:creationId xmlns:a16="http://schemas.microsoft.com/office/drawing/2014/main" id="{983719A7-11C4-402B-AA31-5F89A36D522F}"/>
              </a:ext>
            </a:extLst>
          </p:cNvPr>
          <p:cNvSpPr txBox="1">
            <a:spLocks noChangeArrowheads="1"/>
          </p:cNvSpPr>
          <p:nvPr/>
        </p:nvSpPr>
        <p:spPr bwMode="auto">
          <a:xfrm rot="-5636711">
            <a:off x="6988175" y="-730250"/>
            <a:ext cx="45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Text Box 9">
            <a:extLst>
              <a:ext uri="{FF2B5EF4-FFF2-40B4-BE49-F238E27FC236}">
                <a16:creationId xmlns:a16="http://schemas.microsoft.com/office/drawing/2014/main" id="{9EAEB88C-C440-481B-8A7C-60171482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3" name="Text Box 10">
            <a:extLst>
              <a:ext uri="{FF2B5EF4-FFF2-40B4-BE49-F238E27FC236}">
                <a16:creationId xmlns:a16="http://schemas.microsoft.com/office/drawing/2014/main" id="{5E6A5471-9BB8-4608-8C59-3F156BBF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EF523A-AFD3-4688-9CC9-253B07F0D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87" y="152400"/>
            <a:ext cx="1931313" cy="1912483"/>
          </a:xfrm>
          <a:prstGeom prst="rect">
            <a:avLst/>
          </a:prstGeom>
        </p:spPr>
      </p:pic>
      <p:cxnSp>
        <p:nvCxnSpPr>
          <p:cNvPr id="12" name="Line 2">
            <a:extLst>
              <a:ext uri="{FF2B5EF4-FFF2-40B4-BE49-F238E27FC236}">
                <a16:creationId xmlns:a16="http://schemas.microsoft.com/office/drawing/2014/main" id="{8310FA97-2019-445D-ADF8-D81BD80B97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457200"/>
            <a:ext cx="6629400" cy="0"/>
          </a:xfrm>
          <a:prstGeom prst="line">
            <a:avLst/>
          </a:prstGeom>
          <a:noFill/>
          <a:ln w="38100" cmpd="dbl">
            <a:solidFill>
              <a:srgbClr val="7F7F7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A6E9F62-98B9-4571-A5F2-195F095BA151}"/>
              </a:ext>
            </a:extLst>
          </p:cNvPr>
          <p:cNvSpPr txBox="1"/>
          <p:nvPr/>
        </p:nvSpPr>
        <p:spPr>
          <a:xfrm>
            <a:off x="457200" y="2362200"/>
            <a:ext cx="815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Regulates the sale of securities in, to or from Florida to ensure compliance with state and federal law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Dealers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 Advisers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Stockbrokers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Crowdfunding intermediaries</a:t>
            </a:r>
          </a:p>
          <a:p>
            <a:pPr lvl="1" algn="ctr"/>
            <a:r>
              <a:rPr lang="en-US" sz="2800" dirty="0">
                <a:solidFill>
                  <a:srgbClr val="2550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Licensees: 345,300</a:t>
            </a:r>
          </a:p>
        </p:txBody>
      </p:sp>
    </p:spTree>
    <p:extLst>
      <p:ext uri="{BB962C8B-B14F-4D97-AF65-F5344CB8AC3E}">
        <p14:creationId xmlns:p14="http://schemas.microsoft.com/office/powerpoint/2010/main" val="43888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DDDD9DD-81E7-4196-8494-AD7A30A8D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4400" y="676275"/>
            <a:ext cx="6502400" cy="741363"/>
          </a:xfrm>
        </p:spPr>
        <p:txBody>
          <a:bodyPr/>
          <a:lstStyle/>
          <a:p>
            <a:r>
              <a:rPr lang="en-US" altLang="en-US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Investment Adviser Public Disclosure (IAPD)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56B52440-24D6-4A6E-BE71-2C85D3831D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1313" y="2133600"/>
            <a:ext cx="8229600" cy="44799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https://www.adviserinfo.sec.gov/IAPD/Default.aspx</a:t>
            </a:r>
            <a:endParaRPr lang="en-US" sz="28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sz="28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sz="28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B7394F44-5B37-40CE-9F7D-45F5C3681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DDBF45-5AD1-4B37-B39D-10E51858748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4101" name="Text Box 8">
            <a:extLst>
              <a:ext uri="{FF2B5EF4-FFF2-40B4-BE49-F238E27FC236}">
                <a16:creationId xmlns:a16="http://schemas.microsoft.com/office/drawing/2014/main" id="{983719A7-11C4-402B-AA31-5F89A36D522F}"/>
              </a:ext>
            </a:extLst>
          </p:cNvPr>
          <p:cNvSpPr txBox="1">
            <a:spLocks noChangeArrowheads="1"/>
          </p:cNvSpPr>
          <p:nvPr/>
        </p:nvSpPr>
        <p:spPr bwMode="auto">
          <a:xfrm rot="-5636711">
            <a:off x="6988175" y="-730250"/>
            <a:ext cx="45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Text Box 9">
            <a:extLst>
              <a:ext uri="{FF2B5EF4-FFF2-40B4-BE49-F238E27FC236}">
                <a16:creationId xmlns:a16="http://schemas.microsoft.com/office/drawing/2014/main" id="{9EAEB88C-C440-481B-8A7C-60171482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3" name="Text Box 10">
            <a:extLst>
              <a:ext uri="{FF2B5EF4-FFF2-40B4-BE49-F238E27FC236}">
                <a16:creationId xmlns:a16="http://schemas.microsoft.com/office/drawing/2014/main" id="{5E6A5471-9BB8-4608-8C59-3F156BBF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EF523A-AFD3-4688-9CC9-253B07F0D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87" y="152400"/>
            <a:ext cx="1931313" cy="1912483"/>
          </a:xfrm>
          <a:prstGeom prst="rect">
            <a:avLst/>
          </a:prstGeom>
        </p:spPr>
      </p:pic>
      <p:cxnSp>
        <p:nvCxnSpPr>
          <p:cNvPr id="12" name="Line 2">
            <a:extLst>
              <a:ext uri="{FF2B5EF4-FFF2-40B4-BE49-F238E27FC236}">
                <a16:creationId xmlns:a16="http://schemas.microsoft.com/office/drawing/2014/main" id="{8310FA97-2019-445D-ADF8-D81BD80B97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457200"/>
            <a:ext cx="6629400" cy="0"/>
          </a:xfrm>
          <a:prstGeom prst="line">
            <a:avLst/>
          </a:prstGeom>
          <a:noFill/>
          <a:ln w="38100" cmpd="dbl">
            <a:solidFill>
              <a:srgbClr val="7F7F7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219E538-F2E1-42D3-A4F6-9ADF853C0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369" y="2890319"/>
            <a:ext cx="5791200" cy="296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8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DDDD9DD-81E7-4196-8494-AD7A30A8D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4400" y="676275"/>
            <a:ext cx="6502400" cy="741363"/>
          </a:xfrm>
        </p:spPr>
        <p:txBody>
          <a:bodyPr/>
          <a:lstStyle/>
          <a:p>
            <a:r>
              <a:rPr lang="en-US" altLang="en-US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IAPD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69EFD1F0-552E-4B93-89BC-4C16EFBCF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535" y="2133600"/>
            <a:ext cx="7523155" cy="4479925"/>
          </a:xfrm>
          <a:prstGeom prst="rect">
            <a:avLst/>
          </a:prstGeom>
        </p:spPr>
      </p:pic>
      <p:sp>
        <p:nvSpPr>
          <p:cNvPr id="4100" name="Rectangle 6">
            <a:extLst>
              <a:ext uri="{FF2B5EF4-FFF2-40B4-BE49-F238E27FC236}">
                <a16:creationId xmlns:a16="http://schemas.microsoft.com/office/drawing/2014/main" id="{B7394F44-5B37-40CE-9F7D-45F5C3681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DDBF45-5AD1-4B37-B39D-10E51858748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4101" name="Text Box 8">
            <a:extLst>
              <a:ext uri="{FF2B5EF4-FFF2-40B4-BE49-F238E27FC236}">
                <a16:creationId xmlns:a16="http://schemas.microsoft.com/office/drawing/2014/main" id="{983719A7-11C4-402B-AA31-5F89A36D522F}"/>
              </a:ext>
            </a:extLst>
          </p:cNvPr>
          <p:cNvSpPr txBox="1">
            <a:spLocks noChangeArrowheads="1"/>
          </p:cNvSpPr>
          <p:nvPr/>
        </p:nvSpPr>
        <p:spPr bwMode="auto">
          <a:xfrm rot="-5636711">
            <a:off x="6988175" y="-730250"/>
            <a:ext cx="45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Text Box 9">
            <a:extLst>
              <a:ext uri="{FF2B5EF4-FFF2-40B4-BE49-F238E27FC236}">
                <a16:creationId xmlns:a16="http://schemas.microsoft.com/office/drawing/2014/main" id="{9EAEB88C-C440-481B-8A7C-60171482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3" name="Text Box 10">
            <a:extLst>
              <a:ext uri="{FF2B5EF4-FFF2-40B4-BE49-F238E27FC236}">
                <a16:creationId xmlns:a16="http://schemas.microsoft.com/office/drawing/2014/main" id="{5E6A5471-9BB8-4608-8C59-3F156BBF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EF523A-AFD3-4688-9CC9-253B07F0D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87" y="152400"/>
            <a:ext cx="1931313" cy="1912483"/>
          </a:xfrm>
          <a:prstGeom prst="rect">
            <a:avLst/>
          </a:prstGeom>
        </p:spPr>
      </p:pic>
      <p:cxnSp>
        <p:nvCxnSpPr>
          <p:cNvPr id="12" name="Line 2">
            <a:extLst>
              <a:ext uri="{FF2B5EF4-FFF2-40B4-BE49-F238E27FC236}">
                <a16:creationId xmlns:a16="http://schemas.microsoft.com/office/drawing/2014/main" id="{8310FA97-2019-445D-ADF8-D81BD80B97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457200"/>
            <a:ext cx="6629400" cy="0"/>
          </a:xfrm>
          <a:prstGeom prst="line">
            <a:avLst/>
          </a:prstGeom>
          <a:noFill/>
          <a:ln w="38100" cmpd="dbl">
            <a:solidFill>
              <a:srgbClr val="7F7F7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5429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DDDD9DD-81E7-4196-8494-AD7A30A8D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84400" y="676275"/>
            <a:ext cx="6502400" cy="741363"/>
          </a:xfrm>
        </p:spPr>
        <p:txBody>
          <a:bodyPr/>
          <a:lstStyle/>
          <a:p>
            <a:r>
              <a:rPr lang="en-US" altLang="en-US" b="1" dirty="0">
                <a:solidFill>
                  <a:srgbClr val="25508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IAPD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666AB4C3-E607-4660-9873-E741E5DA9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938" y="2133600"/>
            <a:ext cx="6148350" cy="4479925"/>
          </a:xfrm>
          <a:prstGeom prst="rect">
            <a:avLst/>
          </a:prstGeom>
        </p:spPr>
      </p:pic>
      <p:sp>
        <p:nvSpPr>
          <p:cNvPr id="4100" name="Rectangle 6">
            <a:extLst>
              <a:ext uri="{FF2B5EF4-FFF2-40B4-BE49-F238E27FC236}">
                <a16:creationId xmlns:a16="http://schemas.microsoft.com/office/drawing/2014/main" id="{B7394F44-5B37-40CE-9F7D-45F5C3681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DDBF45-5AD1-4B37-B39D-10E51858748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4101" name="Text Box 8">
            <a:extLst>
              <a:ext uri="{FF2B5EF4-FFF2-40B4-BE49-F238E27FC236}">
                <a16:creationId xmlns:a16="http://schemas.microsoft.com/office/drawing/2014/main" id="{983719A7-11C4-402B-AA31-5F89A36D522F}"/>
              </a:ext>
            </a:extLst>
          </p:cNvPr>
          <p:cNvSpPr txBox="1">
            <a:spLocks noChangeArrowheads="1"/>
          </p:cNvSpPr>
          <p:nvPr/>
        </p:nvSpPr>
        <p:spPr bwMode="auto">
          <a:xfrm rot="-5636711">
            <a:off x="6988175" y="-730250"/>
            <a:ext cx="45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2" name="Text Box 9">
            <a:extLst>
              <a:ext uri="{FF2B5EF4-FFF2-40B4-BE49-F238E27FC236}">
                <a16:creationId xmlns:a16="http://schemas.microsoft.com/office/drawing/2014/main" id="{9EAEB88C-C440-481B-8A7C-60171482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3" name="Text Box 10">
            <a:extLst>
              <a:ext uri="{FF2B5EF4-FFF2-40B4-BE49-F238E27FC236}">
                <a16:creationId xmlns:a16="http://schemas.microsoft.com/office/drawing/2014/main" id="{5E6A5471-9BB8-4608-8C59-3F156BBF5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7513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EF523A-AFD3-4688-9CC9-253B07F0D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87" y="152400"/>
            <a:ext cx="1931313" cy="1912483"/>
          </a:xfrm>
          <a:prstGeom prst="rect">
            <a:avLst/>
          </a:prstGeom>
        </p:spPr>
      </p:pic>
      <p:cxnSp>
        <p:nvCxnSpPr>
          <p:cNvPr id="12" name="Line 2">
            <a:extLst>
              <a:ext uri="{FF2B5EF4-FFF2-40B4-BE49-F238E27FC236}">
                <a16:creationId xmlns:a16="http://schemas.microsoft.com/office/drawing/2014/main" id="{8310FA97-2019-445D-ADF8-D81BD80B97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7400" y="457200"/>
            <a:ext cx="6629400" cy="0"/>
          </a:xfrm>
          <a:prstGeom prst="line">
            <a:avLst/>
          </a:prstGeom>
          <a:noFill/>
          <a:ln w="38100" cmpd="dbl">
            <a:solidFill>
              <a:srgbClr val="7F7F7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8A1200D6-E398-4C17-8ECB-63E0B1EF7F4A}"/>
              </a:ext>
            </a:extLst>
          </p:cNvPr>
          <p:cNvSpPr/>
          <p:nvPr/>
        </p:nvSpPr>
        <p:spPr>
          <a:xfrm flipV="1">
            <a:off x="1295400" y="6477001"/>
            <a:ext cx="685800" cy="136524"/>
          </a:xfrm>
          <a:prstGeom prst="ellipse">
            <a:avLst/>
          </a:prstGeom>
          <a:noFill/>
          <a:ln>
            <a:solidFill>
              <a:srgbClr val="255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188D96-258F-490E-A025-D422102431F0}"/>
              </a:ext>
            </a:extLst>
          </p:cNvPr>
          <p:cNvSpPr/>
          <p:nvPr/>
        </p:nvSpPr>
        <p:spPr>
          <a:xfrm flipV="1">
            <a:off x="4495800" y="6477000"/>
            <a:ext cx="762000" cy="136524"/>
          </a:xfrm>
          <a:prstGeom prst="ellipse">
            <a:avLst/>
          </a:prstGeom>
          <a:noFill/>
          <a:ln>
            <a:solidFill>
              <a:srgbClr val="255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FEDFE00-5553-4C81-850E-55CCE55880BB}"/>
              </a:ext>
            </a:extLst>
          </p:cNvPr>
          <p:cNvSpPr/>
          <p:nvPr/>
        </p:nvSpPr>
        <p:spPr>
          <a:xfrm>
            <a:off x="1143000" y="2667000"/>
            <a:ext cx="2514600" cy="457200"/>
          </a:xfrm>
          <a:prstGeom prst="ellipse">
            <a:avLst/>
          </a:prstGeom>
          <a:noFill/>
          <a:ln>
            <a:solidFill>
              <a:srgbClr val="2550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1404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lorida Local Gov Investment Trust" id="{E2761C3B-9B3A-458E-8A1F-E187F9BA0BE8}" vid="{05E51968-3041-426D-AB3E-77461E3AE10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B9B3DFA3D49344BB881580DDD71278" ma:contentTypeVersion="1" ma:contentTypeDescription="Create a new document." ma:contentTypeScope="" ma:versionID="b53121f24d3c20e806f89fbcf71dcf51">
  <xsd:schema xmlns:xsd="http://www.w3.org/2001/XMLSchema" xmlns:xs="http://www.w3.org/2001/XMLSchema" xmlns:p="http://schemas.microsoft.com/office/2006/metadata/properties" xmlns:ns1="http://schemas.microsoft.com/sharepoint/v3" xmlns:ns2="DFB3B9A1-D4A3-4493-BB88-1580DDD71278" xmlns:ns3="c18fadb0-354c-4f74-afa1-8ca5acdaa1a6" targetNamespace="http://schemas.microsoft.com/office/2006/metadata/properties" ma:root="true" ma:fieldsID="092b4a66820c7e73c05b449360e7f945" ns1:_="" ns2:_="" ns3:_="">
    <xsd:import namespace="http://schemas.microsoft.com/sharepoint/v3"/>
    <xsd:import namespace="DFB3B9A1-D4A3-4493-BB88-1580DDD71278"/>
    <xsd:import namespace="c18fadb0-354c-4f74-afa1-8ca5acdaa1a6"/>
    <xsd:element name="properties">
      <xsd:complexType>
        <xsd:sequence>
          <xsd:element name="documentManagement">
            <xsd:complexType>
              <xsd:all>
                <xsd:element ref="ns1:_ModerationComments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2:Category0" minOccurs="0"/>
                <xsd:element ref="ns1:ContentTypeId" minOccurs="0"/>
                <xsd:element ref="ns1:TemplateUrl" minOccurs="0"/>
                <xsd:element ref="ns1:xd_ProgID" minOccurs="0"/>
                <xsd:element ref="ns1:xd_Signature" minOccurs="0"/>
                <xsd:element ref="ns1: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SortBehavior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SyncClient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MetaInfo" minOccurs="0"/>
                <xsd:element ref="ns1:_Level" minOccurs="0"/>
                <xsd:element ref="ns1:_IsCurrentVersion" minOccurs="0"/>
                <xsd:element ref="ns1:ItemChildCount" minOccurs="0"/>
                <xsd:element ref="ns1:FolderChildCount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1:DocConcurrencyNumber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ModerationComments" ma:index="0" nillable="true" ma:displayName="Approver Comments" ma:hidden="true" ma:internalName="_ModerationComments" ma:readOnly="true">
      <xsd:simpleType>
        <xsd:restriction base="dms:Note"/>
      </xsd:simpleType>
    </xsd:element>
    <xsd:element name="File_x0020_Type" ma:index="4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5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6" nillable="true" ma:displayName="Source URL" ma:hidden="true" ma:internalName="_SourceUrl">
      <xsd:simpleType>
        <xsd:restriction base="dms:Text"/>
      </xsd:simpleType>
    </xsd:element>
    <xsd:element name="_SharedFileIndex" ma:index="7" nillable="true" ma:displayName="Shared File Index" ma:hidden="true" ma:internalName="_SharedFileIndex">
      <xsd:simpleType>
        <xsd:restriction base="dms:Text"/>
      </xsd:simpleType>
    </xsd:element>
    <xsd:element name="ContentTypeId" ma:index="10" nillable="true" ma:displayName="Content Type ID" ma:hidden="true" ma:internalName="ContentTypeId" ma:readOnly="true">
      <xsd:simpleType>
        <xsd:restriction base="dms:Unknown"/>
      </xsd:simpleType>
    </xsd:element>
    <xsd:element name="TemplateUrl" ma:index="11" nillable="true" ma:displayName="Template Link" ma:hidden="true" ma:internalName="TemplateUrl">
      <xsd:simpleType>
        <xsd:restriction base="dms:Text"/>
      </xsd:simpleType>
    </xsd:element>
    <xsd:element name="xd_ProgID" ma:index="12" nillable="true" ma:displayName="HTML File Link" ma:hidden="true" ma:internalName="xd_ProgID">
      <xsd:simpleType>
        <xsd:restriction base="dms:Text"/>
      </xsd:simpleType>
    </xsd:element>
    <xsd:element name="xd_Signature" ma:index="13" nillable="true" ma:displayName="Is Signed" ma:hidden="true" ma:internalName="xd_Signature" ma:readOnly="true">
      <xsd:simpleType>
        <xsd:restriction base="dms:Boolean"/>
      </xsd:simpleType>
    </xsd:element>
    <xsd:element name="ID" ma:index="14" nillable="true" ma:displayName="ID" ma:internalName="ID" ma:readOnly="true">
      <xsd:simpleType>
        <xsd:restriction base="dms:Unknown"/>
      </xsd:simpleType>
    </xsd:element>
    <xsd:element name="Author" ma:index="17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19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20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21" nillable="true" ma:displayName="Copy Source" ma:internalName="_CopySource" ma:readOnly="true">
      <xsd:simpleType>
        <xsd:restriction base="dms:Text"/>
      </xsd:simpleType>
    </xsd:element>
    <xsd:element name="_ModerationStatus" ma:index="22" nillable="true" ma:displayName="Approval Status" ma:default="0" ma:hidden="true" ma:internalName="_ModerationStatus" ma:readOnly="true">
      <xsd:simpleType>
        <xsd:restriction base="dms:Unknown"/>
      </xsd:simpleType>
    </xsd:element>
    <xsd:element name="FileRef" ma:index="23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24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25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26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27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28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SortBehavior" ma:index="29" nillable="true" ma:displayName="Sort Type" ma:hidden="true" ma:list="Docs" ma:internalName="SortBehavior" ma:readOnly="true" ma:showField="SortBehavior">
      <xsd:simpleType>
        <xsd:restriction base="dms:Lookup"/>
      </xsd:simpleType>
    </xsd:element>
    <xsd:element name="CheckedOutUserId" ma:index="31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32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33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34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SyncClientId" ma:index="35" nillable="true" ma:displayName="Client Id" ma:hidden="true" ma:list="Docs" ma:internalName="SyncClientId" ma:readOnly="true" ma:showField="SyncClientId">
      <xsd:simpleType>
        <xsd:restriction base="dms:Lookup"/>
      </xsd:simpleType>
    </xsd:element>
    <xsd:element name="ProgId" ma:index="36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37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38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39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40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MetaInfo" ma:index="53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54" nillable="true" ma:displayName="Level" ma:hidden="true" ma:internalName="_Level" ma:readOnly="true">
      <xsd:simpleType>
        <xsd:restriction base="dms:Unknown"/>
      </xsd:simpleType>
    </xsd:element>
    <xsd:element name="_IsCurrentVersion" ma:index="55" nillable="true" ma:displayName="Is Current Version" ma:hidden="true" ma:internalName="_IsCurrentVersion" ma:readOnly="true">
      <xsd:simpleType>
        <xsd:restriction base="dms:Boolean"/>
      </xsd:simpleType>
    </xsd:element>
    <xsd:element name="ItemChildCount" ma:index="56" nillable="true" ma:displayName="Item Child Count" ma:hidden="true" ma:list="Docs" ma:internalName="ItemChildCount" ma:readOnly="true" ma:showField="ItemChildCount">
      <xsd:simpleType>
        <xsd:restriction base="dms:Lookup"/>
      </xsd:simpleType>
    </xsd:element>
    <xsd:element name="FolderChildCount" ma:index="57" nillable="true" ma:displayName="Folder Child Count" ma:hidden="true" ma:list="Docs" ma:internalName="FolderChildCount" ma:readOnly="true" ma:showField="FolderChildCount">
      <xsd:simpleType>
        <xsd:restriction base="dms:Lookup"/>
      </xsd:simpleType>
    </xsd:element>
    <xsd:element name="owshiddenversion" ma:index="61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62" nillable="true" ma:displayName="UI Version" ma:hidden="true" ma:internalName="_UIVersion" ma:readOnly="true">
      <xsd:simpleType>
        <xsd:restriction base="dms:Unknown"/>
      </xsd:simpleType>
    </xsd:element>
    <xsd:element name="_UIVersionString" ma:index="63" nillable="true" ma:displayName="Version" ma:internalName="_UIVersionString" ma:readOnly="true">
      <xsd:simpleType>
        <xsd:restriction base="dms:Text"/>
      </xsd:simpleType>
    </xsd:element>
    <xsd:element name="InstanceID" ma:index="64" nillable="true" ma:displayName="Instance ID" ma:hidden="true" ma:internalName="InstanceID" ma:readOnly="true">
      <xsd:simpleType>
        <xsd:restriction base="dms:Unknown"/>
      </xsd:simpleType>
    </xsd:element>
    <xsd:element name="Order" ma:index="65" nillable="true" ma:displayName="Order" ma:hidden="true" ma:internalName="Order">
      <xsd:simpleType>
        <xsd:restriction base="dms:Number"/>
      </xsd:simpleType>
    </xsd:element>
    <xsd:element name="GUID" ma:index="66" nillable="true" ma:displayName="GUID" ma:hidden="true" ma:internalName="GUID" ma:readOnly="true">
      <xsd:simpleType>
        <xsd:restriction base="dms:Unknown"/>
      </xsd:simpleType>
    </xsd:element>
    <xsd:element name="WorkflowVersion" ma:index="67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68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69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70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  <xsd:element name="DocConcurrencyNumber" ma:index="71" nillable="true" ma:displayName="Document Concurrency Number" ma:hidden="true" ma:list="Docs" ma:internalName="DocConcurrencyNumber" ma:readOnly="true" ma:showField="DocConcurrencyNumber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B3B9A1-D4A3-4493-BB88-1580DDD71278" elementFormDefault="qualified">
    <xsd:import namespace="http://schemas.microsoft.com/office/2006/documentManagement/types"/>
    <xsd:import namespace="http://schemas.microsoft.com/office/infopath/2007/PartnerControls"/>
    <xsd:element name="Category0" ma:index="9" nillable="true" ma:displayName="Category" ma:default="General Office" ma:format="Dropdown" ma:internalName="Category0">
      <xsd:simpleType>
        <xsd:union memberTypes="dms:Text">
          <xsd:simpleType>
            <xsd:restriction base="dms:Choice">
              <xsd:enumeration value="Financial Institutions"/>
              <xsd:enumeration value="Finance"/>
              <xsd:enumeration value="Securities"/>
              <xsd:enumeration value="General Office"/>
              <xsd:enumeration value="Legal"/>
              <xsd:enumeration value="Records Management"/>
              <xsd:enumeration value="Records Management Forms"/>
              <xsd:enumeration value="Records Management Instructions"/>
              <xsd:enumeration value="Phone Lists/Contact Info."/>
              <xsd:enumeration value="OFR Policies"/>
              <xsd:enumeration value="Quarterly Reports - OFR"/>
              <xsd:enumeration value="Securities Briefing Book"/>
              <xsd:enumeration value="Personnel - Hiring Information"/>
              <xsd:enumeration value="Performance Evaluations"/>
              <xsd:enumeration value="Policies and Procedures"/>
              <xsd:enumeration value="ATS Training Forms"/>
              <xsd:enumeration value="ATS Training Procedures"/>
              <xsd:enumeration value="Travel Information"/>
              <xsd:enumeration value="Annual Statement of Independence"/>
              <xsd:enumeration value="New Employee Orientation/Supervisory Training"/>
              <xsd:enumeration value="Personnel - Separation Checklist and Information"/>
              <xsd:enumeration value="Newsroom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fadb0-354c-4f74-afa1-8ca5acdaa1a6" elementFormDefault="qualified">
    <xsd:import namespace="http://schemas.microsoft.com/office/2006/documentManagement/types"/>
    <xsd:import namespace="http://schemas.microsoft.com/office/infopath/2007/PartnerControls"/>
    <xsd:element name="_dlc_DocId" ma:index="7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7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7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Url xmlns="http://schemas.microsoft.com/sharepoint/v3" xsi:nil="true"/>
    <_SourceUrl xmlns="http://schemas.microsoft.com/sharepoint/v3" xsi:nil="true"/>
    <xd_ProgID xmlns="http://schemas.microsoft.com/sharepoint/v3" xsi:nil="true"/>
    <Order xmlns="http://schemas.microsoft.com/sharepoint/v3" xsi:nil="true"/>
    <_SharedFileIndex xmlns="http://schemas.microsoft.com/sharepoint/v3" xsi:nil="true"/>
    <MetaInfo xmlns="http://schemas.microsoft.com/sharepoint/v3" xsi:nil="true"/>
    <Category0 xmlns="DFB3B9A1-D4A3-4493-BB88-1580DDD71278">General Office</Category0>
    <_dlc_DocId xmlns="c18fadb0-354c-4f74-afa1-8ca5acdaa1a6">MXMF2QZJ3CU2-1681-568</_dlc_DocId>
    <ContentTypeId xmlns="http://schemas.microsoft.com/sharepoint/v3">0x010100A1B9B3DFA3D49344BB881580DDD71278</ContentTypeId>
    <_dlc_DocIdUrl xmlns="c18fadb0-354c-4f74-afa1-8ca5acdaa1a6">
      <Url>http://dfsintranet.fldoi.gov/OFR/_layouts/DocIdRedir.aspx?ID=MXMF2QZJ3CU2-1681-568</Url>
      <Description>MXMF2QZJ3CU2-1681-568</Description>
    </_dlc_DocIdUrl>
  </documentManagement>
</p:properties>
</file>

<file path=customXml/itemProps1.xml><?xml version="1.0" encoding="utf-8"?>
<ds:datastoreItem xmlns:ds="http://schemas.openxmlformats.org/officeDocument/2006/customXml" ds:itemID="{456A080A-E4D8-460C-BD3A-9D2F9F09D3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D1D60B-F8D8-47D4-B600-1B3C1B3598E5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BF548197-EDB6-4804-8DFA-124BA2AE7E0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83E4DBC-014D-458A-9FE9-5C89667982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FB3B9A1-D4A3-4493-BB88-1580DDD71278"/>
    <ds:schemaRef ds:uri="c18fadb0-354c-4f74-afa1-8ca5acdaa1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FFA0C10B-0AE8-4EA9-AFE5-18C0B1BD7EE7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DFB3B9A1-D4A3-4493-BB88-1580DDD71278"/>
    <ds:schemaRef ds:uri="http://schemas.microsoft.com/office/2006/metadata/properties"/>
    <ds:schemaRef ds:uri="http://purl.org/dc/dcmitype/"/>
    <ds:schemaRef ds:uri="c18fadb0-354c-4f74-afa1-8ca5acdaa1a6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Florida Local Gov Investment Trust</Template>
  <TotalTime>0</TotalTime>
  <Words>883</Words>
  <Application>Microsoft Office PowerPoint</Application>
  <PresentationFormat>On-screen Show (4:3)</PresentationFormat>
  <Paragraphs>150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Myriad Pro</vt:lpstr>
      <vt:lpstr>Default Design</vt:lpstr>
      <vt:lpstr>PowerPoint Presentation</vt:lpstr>
      <vt:lpstr>OFR - Who Are We?</vt:lpstr>
      <vt:lpstr>Mission</vt:lpstr>
      <vt:lpstr>Division of Consumer Finance</vt:lpstr>
      <vt:lpstr>Division of Financial Institutions</vt:lpstr>
      <vt:lpstr>Division of Securities</vt:lpstr>
      <vt:lpstr>Investment Adviser Public Disclosure (IAPD)</vt:lpstr>
      <vt:lpstr>IAPD</vt:lpstr>
      <vt:lpstr>IAPD</vt:lpstr>
      <vt:lpstr>IAPD</vt:lpstr>
      <vt:lpstr>Regulation Best Interest (Reg BI)</vt:lpstr>
      <vt:lpstr>Regulation Best Interest (Reg BI)</vt:lpstr>
      <vt:lpstr>Regulation Best Interest (Reg BI)</vt:lpstr>
      <vt:lpstr>Regulation Best Interest (Reg BI)</vt:lpstr>
      <vt:lpstr>Cryptocurrencies</vt:lpstr>
      <vt:lpstr>Cryptocurrencies</vt:lpstr>
      <vt:lpstr>Marijuana-Related Investments</vt:lpstr>
      <vt:lpstr>Marijuana-Related Investments</vt:lpstr>
      <vt:lpstr>Marijuana-Related Investments</vt:lpstr>
      <vt:lpstr>Marijuana-Related Investments</vt:lpstr>
      <vt:lpstr>How to Protect Yourself</vt:lpstr>
      <vt:lpstr>How to Protect Yourself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Rodney</dc:creator>
  <cp:lastModifiedBy>Kurt Rodney</cp:lastModifiedBy>
  <cp:revision>1</cp:revision>
  <dcterms:created xsi:type="dcterms:W3CDTF">2019-08-22T20:11:08Z</dcterms:created>
  <dcterms:modified xsi:type="dcterms:W3CDTF">2019-08-22T20:11:44Z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MXMF2QZJ3CU2-1681-535</vt:lpwstr>
  </property>
  <property fmtid="{D5CDD505-2E9C-101B-9397-08002B2CF9AE}" pid="3" name="_dlc_DocIdItemGuid">
    <vt:lpwstr>33291f98-2a0f-4d0a-963e-1a79e6dc5a10</vt:lpwstr>
  </property>
  <property fmtid="{D5CDD505-2E9C-101B-9397-08002B2CF9AE}" pid="4" name="_dlc_DocIdUrl">
    <vt:lpwstr>http://dfsintranet.fldoi.gov/OFR/_layouts/DocIdRedir.aspx?ID=MXMF2QZJ3CU2-1681-535, MXMF2QZJ3CU2-1681-535</vt:lpwstr>
  </property>
</Properties>
</file>